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24"/>
  </p:notesMasterIdLst>
  <p:handoutMasterIdLst>
    <p:handoutMasterId r:id="rId25"/>
  </p:handoutMasterIdLst>
  <p:sldIdLst>
    <p:sldId id="257" r:id="rId2"/>
    <p:sldId id="271" r:id="rId3"/>
    <p:sldId id="301" r:id="rId4"/>
    <p:sldId id="272" r:id="rId5"/>
    <p:sldId id="259" r:id="rId6"/>
    <p:sldId id="262" r:id="rId7"/>
    <p:sldId id="300" r:id="rId8"/>
    <p:sldId id="265" r:id="rId9"/>
    <p:sldId id="267" r:id="rId10"/>
    <p:sldId id="298" r:id="rId11"/>
    <p:sldId id="299" r:id="rId12"/>
    <p:sldId id="297" r:id="rId13"/>
    <p:sldId id="288" r:id="rId14"/>
    <p:sldId id="275" r:id="rId15"/>
    <p:sldId id="289" r:id="rId16"/>
    <p:sldId id="291" r:id="rId17"/>
    <p:sldId id="293" r:id="rId18"/>
    <p:sldId id="274" r:id="rId19"/>
    <p:sldId id="295" r:id="rId20"/>
    <p:sldId id="276" r:id="rId21"/>
    <p:sldId id="283" r:id="rId22"/>
    <p:sldId id="284"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1" autoAdjust="0"/>
    <p:restoredTop sz="92959" autoAdjust="0"/>
  </p:normalViewPr>
  <p:slideViewPr>
    <p:cSldViewPr snapToGrid="0">
      <p:cViewPr varScale="1">
        <p:scale>
          <a:sx n="100" d="100"/>
          <a:sy n="100" d="100"/>
        </p:scale>
        <p:origin x="2464" y="152"/>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4E41A-EE50-4B26-94F5-2938F200E954}" type="doc">
      <dgm:prSet loTypeId="urn:microsoft.com/office/officeart/2008/layout/PictureStrips" loCatId="list" qsTypeId="urn:microsoft.com/office/officeart/2005/8/quickstyle/simple1" qsCatId="simple" csTypeId="urn:microsoft.com/office/officeart/2005/8/colors/colorful5" csCatId="colorful" phldr="1"/>
      <dgm:spPr/>
      <dgm:t>
        <a:bodyPr/>
        <a:lstStyle/>
        <a:p>
          <a:endParaRPr lang="en-US"/>
        </a:p>
      </dgm:t>
    </dgm:pt>
    <dgm:pt modelId="{B0606DA3-3A00-4A91-8003-241E9BF78E4B}">
      <dgm:prSet phldrT="[Text]"/>
      <dgm:spPr/>
      <dgm:t>
        <a:bodyPr/>
        <a:lstStyle/>
        <a:p>
          <a:r>
            <a:rPr lang="en-US" dirty="0"/>
            <a:t>Background</a:t>
          </a:r>
        </a:p>
      </dgm:t>
    </dgm:pt>
    <dgm:pt modelId="{9B76AB27-1C4C-42CB-888C-54F47C960D76}" type="parTrans" cxnId="{01A4DD02-A2E2-44A1-972C-28C68F3FD91C}">
      <dgm:prSet/>
      <dgm:spPr/>
      <dgm:t>
        <a:bodyPr/>
        <a:lstStyle/>
        <a:p>
          <a:endParaRPr lang="en-US"/>
        </a:p>
      </dgm:t>
    </dgm:pt>
    <dgm:pt modelId="{519C3353-A396-4C35-924F-5FA273AF93B9}" type="sibTrans" cxnId="{01A4DD02-A2E2-44A1-972C-28C68F3FD91C}">
      <dgm:prSet/>
      <dgm:spPr/>
      <dgm:t>
        <a:bodyPr/>
        <a:lstStyle/>
        <a:p>
          <a:endParaRPr lang="en-US"/>
        </a:p>
      </dgm:t>
    </dgm:pt>
    <dgm:pt modelId="{5D67725F-45E4-43B7-9BCA-2F678DD2CBC2}">
      <dgm:prSet phldrT="[Text]"/>
      <dgm:spPr/>
      <dgm:t>
        <a:bodyPr/>
        <a:lstStyle/>
        <a:p>
          <a:r>
            <a:rPr lang="en-US" dirty="0"/>
            <a:t>Methodology</a:t>
          </a:r>
        </a:p>
      </dgm:t>
    </dgm:pt>
    <dgm:pt modelId="{7AF311E0-DD03-437B-82E7-6C146F2C6BE8}" type="parTrans" cxnId="{1B013F91-E7FD-435F-AEBB-FC44581BEE77}">
      <dgm:prSet/>
      <dgm:spPr/>
      <dgm:t>
        <a:bodyPr/>
        <a:lstStyle/>
        <a:p>
          <a:endParaRPr lang="en-US"/>
        </a:p>
      </dgm:t>
    </dgm:pt>
    <dgm:pt modelId="{9F51A5A7-54E3-43DB-B4D4-7F8B61BBCFF7}" type="sibTrans" cxnId="{1B013F91-E7FD-435F-AEBB-FC44581BEE77}">
      <dgm:prSet/>
      <dgm:spPr/>
      <dgm:t>
        <a:bodyPr/>
        <a:lstStyle/>
        <a:p>
          <a:endParaRPr lang="en-US"/>
        </a:p>
      </dgm:t>
    </dgm:pt>
    <dgm:pt modelId="{5E2A4CB5-6D87-4F98-A5FB-99B7683EBD73}">
      <dgm:prSet phldrT="[Text]"/>
      <dgm:spPr/>
      <dgm:t>
        <a:bodyPr/>
        <a:lstStyle/>
        <a:p>
          <a:r>
            <a:rPr lang="en-US" dirty="0"/>
            <a:t>Simulation Model</a:t>
          </a:r>
        </a:p>
      </dgm:t>
    </dgm:pt>
    <dgm:pt modelId="{54038C51-3421-4C02-A9AA-22FA80474268}" type="parTrans" cxnId="{A808BBD2-10B0-4CFF-90E4-E61DF78CF135}">
      <dgm:prSet/>
      <dgm:spPr/>
      <dgm:t>
        <a:bodyPr/>
        <a:lstStyle/>
        <a:p>
          <a:endParaRPr lang="en-US"/>
        </a:p>
      </dgm:t>
    </dgm:pt>
    <dgm:pt modelId="{F58D7B50-316D-4FCF-9574-CD2CF3D4BC1D}" type="sibTrans" cxnId="{A808BBD2-10B0-4CFF-90E4-E61DF78CF135}">
      <dgm:prSet/>
      <dgm:spPr/>
      <dgm:t>
        <a:bodyPr/>
        <a:lstStyle/>
        <a:p>
          <a:endParaRPr lang="en-US"/>
        </a:p>
      </dgm:t>
    </dgm:pt>
    <dgm:pt modelId="{4745F205-AFB2-4C0C-BF0F-69DF6C29444C}">
      <dgm:prSet phldrT="[Text]"/>
      <dgm:spPr/>
      <dgm:t>
        <a:bodyPr/>
        <a:lstStyle/>
        <a:p>
          <a:r>
            <a:rPr lang="en-US" dirty="0"/>
            <a:t>Crack Pattern Result</a:t>
          </a:r>
        </a:p>
      </dgm:t>
    </dgm:pt>
    <dgm:pt modelId="{E1699086-AC5D-47FB-AC32-9496C217AC10}" type="parTrans" cxnId="{53006584-D2D5-4A76-8D68-264AD6DB4F18}">
      <dgm:prSet/>
      <dgm:spPr/>
      <dgm:t>
        <a:bodyPr/>
        <a:lstStyle/>
        <a:p>
          <a:endParaRPr lang="en-US"/>
        </a:p>
      </dgm:t>
    </dgm:pt>
    <dgm:pt modelId="{0E0F8909-3EA1-4E08-9DB7-0709DF8A17C1}" type="sibTrans" cxnId="{53006584-D2D5-4A76-8D68-264AD6DB4F18}">
      <dgm:prSet/>
      <dgm:spPr/>
      <dgm:t>
        <a:bodyPr/>
        <a:lstStyle/>
        <a:p>
          <a:endParaRPr lang="en-US"/>
        </a:p>
      </dgm:t>
    </dgm:pt>
    <dgm:pt modelId="{FF8E79F3-EB20-4C5D-AD1F-21905C4D594E}">
      <dgm:prSet phldrT="[Text]"/>
      <dgm:spPr/>
      <dgm:t>
        <a:bodyPr/>
        <a:lstStyle/>
        <a:p>
          <a:r>
            <a:rPr lang="en-US" dirty="0"/>
            <a:t>Residual Mechanical Property Result</a:t>
          </a:r>
        </a:p>
      </dgm:t>
    </dgm:pt>
    <dgm:pt modelId="{19ED79FF-99CD-43BB-945A-C07759A40DDE}" type="parTrans" cxnId="{C41E2506-B9AD-4BA5-B5DD-7B6B2D8E959F}">
      <dgm:prSet/>
      <dgm:spPr/>
      <dgm:t>
        <a:bodyPr/>
        <a:lstStyle/>
        <a:p>
          <a:endParaRPr lang="en-US"/>
        </a:p>
      </dgm:t>
    </dgm:pt>
    <dgm:pt modelId="{0B04185C-D9C0-4755-BB06-6E72819C867D}" type="sibTrans" cxnId="{C41E2506-B9AD-4BA5-B5DD-7B6B2D8E959F}">
      <dgm:prSet/>
      <dgm:spPr/>
      <dgm:t>
        <a:bodyPr/>
        <a:lstStyle/>
        <a:p>
          <a:endParaRPr lang="en-US"/>
        </a:p>
      </dgm:t>
    </dgm:pt>
    <dgm:pt modelId="{B8BF2159-0CC1-49B8-9CC1-18817648FF0B}">
      <dgm:prSet phldrT="[Text]"/>
      <dgm:spPr/>
      <dgm:t>
        <a:bodyPr/>
        <a:lstStyle/>
        <a:p>
          <a:r>
            <a:rPr lang="en-US" dirty="0"/>
            <a:t>Conclusion</a:t>
          </a:r>
        </a:p>
      </dgm:t>
    </dgm:pt>
    <dgm:pt modelId="{E8B049F7-7069-4332-8DDC-DF7AC8C9595C}" type="parTrans" cxnId="{EDECE28D-D89B-4377-9E11-1258C41C9397}">
      <dgm:prSet/>
      <dgm:spPr/>
      <dgm:t>
        <a:bodyPr/>
        <a:lstStyle/>
        <a:p>
          <a:endParaRPr lang="en-US"/>
        </a:p>
      </dgm:t>
    </dgm:pt>
    <dgm:pt modelId="{CF3D231A-93DA-4B1B-9696-64FC5FF8D3E6}" type="sibTrans" cxnId="{EDECE28D-D89B-4377-9E11-1258C41C9397}">
      <dgm:prSet/>
      <dgm:spPr/>
      <dgm:t>
        <a:bodyPr/>
        <a:lstStyle/>
        <a:p>
          <a:endParaRPr lang="en-US"/>
        </a:p>
      </dgm:t>
    </dgm:pt>
    <dgm:pt modelId="{1C7E8F4D-3FD4-4F31-9008-D92BC9E0675E}" type="pres">
      <dgm:prSet presAssocID="{7064E41A-EE50-4B26-94F5-2938F200E954}" presName="Name0" presStyleCnt="0">
        <dgm:presLayoutVars>
          <dgm:dir/>
          <dgm:resizeHandles val="exact"/>
        </dgm:presLayoutVars>
      </dgm:prSet>
      <dgm:spPr/>
    </dgm:pt>
    <dgm:pt modelId="{5CE4A455-D7C5-40E6-A417-B843BBDB9987}" type="pres">
      <dgm:prSet presAssocID="{B0606DA3-3A00-4A91-8003-241E9BF78E4B}" presName="composite" presStyleCnt="0"/>
      <dgm:spPr/>
    </dgm:pt>
    <dgm:pt modelId="{F6108C55-8D45-4A0A-9F7D-2634FC61678C}" type="pres">
      <dgm:prSet presAssocID="{B0606DA3-3A00-4A91-8003-241E9BF78E4B}" presName="rect1" presStyleLbl="trAlignAcc1" presStyleIdx="0" presStyleCnt="6">
        <dgm:presLayoutVars>
          <dgm:bulletEnabled val="1"/>
        </dgm:presLayoutVars>
      </dgm:prSet>
      <dgm:spPr/>
    </dgm:pt>
    <dgm:pt modelId="{5A725C40-6450-4FCA-A598-EA90016178D3}" type="pres">
      <dgm:prSet presAssocID="{B0606DA3-3A00-4A91-8003-241E9BF78E4B}" presName="rect2"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Lightbulb"/>
        </a:ext>
      </dgm:extLst>
    </dgm:pt>
    <dgm:pt modelId="{48DC84A6-FBBE-4EAF-88FA-E046DA48C376}" type="pres">
      <dgm:prSet presAssocID="{519C3353-A396-4C35-924F-5FA273AF93B9}" presName="sibTrans" presStyleCnt="0"/>
      <dgm:spPr/>
    </dgm:pt>
    <dgm:pt modelId="{80FC3ACA-CA52-413C-882E-1D835CDC1328}" type="pres">
      <dgm:prSet presAssocID="{5D67725F-45E4-43B7-9BCA-2F678DD2CBC2}" presName="composite" presStyleCnt="0"/>
      <dgm:spPr/>
    </dgm:pt>
    <dgm:pt modelId="{32F546FE-CAAD-49E7-BF6F-25AA9A5AE438}" type="pres">
      <dgm:prSet presAssocID="{5D67725F-45E4-43B7-9BCA-2F678DD2CBC2}" presName="rect1" presStyleLbl="trAlignAcc1" presStyleIdx="1" presStyleCnt="6">
        <dgm:presLayoutVars>
          <dgm:bulletEnabled val="1"/>
        </dgm:presLayoutVars>
      </dgm:prSet>
      <dgm:spPr/>
    </dgm:pt>
    <dgm:pt modelId="{A3825635-9846-47EE-8A3B-46196EA2418A}" type="pres">
      <dgm:prSet presAssocID="{5D67725F-45E4-43B7-9BCA-2F678DD2CBC2}" presName="rect2" presStyleLbl="fgImgPlace1" presStyleIdx="1" presStyleCnt="6"/>
      <dgm:spPr>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Gears"/>
        </a:ext>
      </dgm:extLst>
    </dgm:pt>
    <dgm:pt modelId="{906015A4-4ABB-445C-A3DC-4F7F1D211C2E}" type="pres">
      <dgm:prSet presAssocID="{9F51A5A7-54E3-43DB-B4D4-7F8B61BBCFF7}" presName="sibTrans" presStyleCnt="0"/>
      <dgm:spPr/>
    </dgm:pt>
    <dgm:pt modelId="{14DA277E-233D-44B9-B662-FED8EB94BF61}" type="pres">
      <dgm:prSet presAssocID="{5E2A4CB5-6D87-4F98-A5FB-99B7683EBD73}" presName="composite" presStyleCnt="0"/>
      <dgm:spPr/>
    </dgm:pt>
    <dgm:pt modelId="{7E54CBE1-0FEB-4AD3-B6E3-700F0E0ACE93}" type="pres">
      <dgm:prSet presAssocID="{5E2A4CB5-6D87-4F98-A5FB-99B7683EBD73}" presName="rect1" presStyleLbl="trAlignAcc1" presStyleIdx="2" presStyleCnt="6">
        <dgm:presLayoutVars>
          <dgm:bulletEnabled val="1"/>
        </dgm:presLayoutVars>
      </dgm:prSet>
      <dgm:spPr/>
    </dgm:pt>
    <dgm:pt modelId="{E88520C5-1B78-4A85-A1B1-A9061733C359}" type="pres">
      <dgm:prSet presAssocID="{5E2A4CB5-6D87-4F98-A5FB-99B7683EBD73}" presName="rect2" presStyleLbl="fgImgPlace1" presStyleIdx="2" presStyleCnt="6"/>
      <dgm:spPr>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Processor"/>
        </a:ext>
      </dgm:extLst>
    </dgm:pt>
    <dgm:pt modelId="{C68741A6-A50B-47AC-B8A3-1D93BFDAFF40}" type="pres">
      <dgm:prSet presAssocID="{F58D7B50-316D-4FCF-9574-CD2CF3D4BC1D}" presName="sibTrans" presStyleCnt="0"/>
      <dgm:spPr/>
    </dgm:pt>
    <dgm:pt modelId="{C343ABC9-C903-42CB-953C-24F10DDE49F4}" type="pres">
      <dgm:prSet presAssocID="{4745F205-AFB2-4C0C-BF0F-69DF6C29444C}" presName="composite" presStyleCnt="0"/>
      <dgm:spPr/>
    </dgm:pt>
    <dgm:pt modelId="{DDB4B363-BA96-4C5A-BDC5-20C956966F78}" type="pres">
      <dgm:prSet presAssocID="{4745F205-AFB2-4C0C-BF0F-69DF6C29444C}" presName="rect1" presStyleLbl="trAlignAcc1" presStyleIdx="3" presStyleCnt="6">
        <dgm:presLayoutVars>
          <dgm:bulletEnabled val="1"/>
        </dgm:presLayoutVars>
      </dgm:prSet>
      <dgm:spPr/>
    </dgm:pt>
    <dgm:pt modelId="{574D812D-003B-488A-A2AA-73A31D09DD15}" type="pres">
      <dgm:prSet presAssocID="{4745F205-AFB2-4C0C-BF0F-69DF6C29444C}" presName="rect2" presStyleLbl="fgImgPlace1" presStyleIdx="3" presStyleCnt="6"/>
      <dgm:spPr>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Magnifying glass"/>
        </a:ext>
      </dgm:extLst>
    </dgm:pt>
    <dgm:pt modelId="{BDE8092B-1008-44EC-BE12-D51E1592C8D1}" type="pres">
      <dgm:prSet presAssocID="{0E0F8909-3EA1-4E08-9DB7-0709DF8A17C1}" presName="sibTrans" presStyleCnt="0"/>
      <dgm:spPr/>
    </dgm:pt>
    <dgm:pt modelId="{1691306D-0D9D-4FA4-BCBD-FD5E3D93FEBA}" type="pres">
      <dgm:prSet presAssocID="{FF8E79F3-EB20-4C5D-AD1F-21905C4D594E}" presName="composite" presStyleCnt="0"/>
      <dgm:spPr/>
    </dgm:pt>
    <dgm:pt modelId="{9C31EC82-6FEE-46C5-AAF7-FD1B934A3144}" type="pres">
      <dgm:prSet presAssocID="{FF8E79F3-EB20-4C5D-AD1F-21905C4D594E}" presName="rect1" presStyleLbl="trAlignAcc1" presStyleIdx="4" presStyleCnt="6">
        <dgm:presLayoutVars>
          <dgm:bulletEnabled val="1"/>
        </dgm:presLayoutVars>
      </dgm:prSet>
      <dgm:spPr/>
    </dgm:pt>
    <dgm:pt modelId="{CCC13814-47FB-4582-9E1C-EFF8988FE98B}" type="pres">
      <dgm:prSet presAssocID="{FF8E79F3-EB20-4C5D-AD1F-21905C4D594E}" presName="rect2" presStyleLbl="fgImgPlace1" presStyleIdx="4" presStyleCnt="6"/>
      <dgm:spPr>
        <a:blipFill rotWithShape="1">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Gauge"/>
        </a:ext>
      </dgm:extLst>
    </dgm:pt>
    <dgm:pt modelId="{520BF8C7-B09A-4319-90D7-65FDB3DB8569}" type="pres">
      <dgm:prSet presAssocID="{0B04185C-D9C0-4755-BB06-6E72819C867D}" presName="sibTrans" presStyleCnt="0"/>
      <dgm:spPr/>
    </dgm:pt>
    <dgm:pt modelId="{A8475EA1-E026-4FEC-BD5A-2353FF9AF864}" type="pres">
      <dgm:prSet presAssocID="{B8BF2159-0CC1-49B8-9CC1-18817648FF0B}" presName="composite" presStyleCnt="0"/>
      <dgm:spPr/>
    </dgm:pt>
    <dgm:pt modelId="{EC63BB25-A016-4FB3-965D-27916F6BFB6E}" type="pres">
      <dgm:prSet presAssocID="{B8BF2159-0CC1-49B8-9CC1-18817648FF0B}" presName="rect1" presStyleLbl="trAlignAcc1" presStyleIdx="5" presStyleCnt="6">
        <dgm:presLayoutVars>
          <dgm:bulletEnabled val="1"/>
        </dgm:presLayoutVars>
      </dgm:prSet>
      <dgm:spPr/>
    </dgm:pt>
    <dgm:pt modelId="{91A82259-7014-4AF0-9F0D-DC31719B4CC7}" type="pres">
      <dgm:prSet presAssocID="{B8BF2159-0CC1-49B8-9CC1-18817648FF0B}" presName="rect2" presStyleLbl="fgImgPlace1" presStyleIdx="5" presStyleCnt="6"/>
      <dgm:spPr>
        <a:blipFill>
          <a:blip xmlns:r="http://schemas.openxmlformats.org/officeDocument/2006/relationships"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l="-25000" r="-25000"/>
          </a:stretch>
        </a:blipFill>
      </dgm:spPr>
      <dgm:extLst>
        <a:ext uri="{E40237B7-FDA0-4F09-8148-C483321AD2D9}">
          <dgm14:cNvPr xmlns:dgm14="http://schemas.microsoft.com/office/drawing/2010/diagram" id="0" name="" descr="Download"/>
        </a:ext>
      </dgm:extLst>
    </dgm:pt>
  </dgm:ptLst>
  <dgm:cxnLst>
    <dgm:cxn modelId="{01A4DD02-A2E2-44A1-972C-28C68F3FD91C}" srcId="{7064E41A-EE50-4B26-94F5-2938F200E954}" destId="{B0606DA3-3A00-4A91-8003-241E9BF78E4B}" srcOrd="0" destOrd="0" parTransId="{9B76AB27-1C4C-42CB-888C-54F47C960D76}" sibTransId="{519C3353-A396-4C35-924F-5FA273AF93B9}"/>
    <dgm:cxn modelId="{C41E2506-B9AD-4BA5-B5DD-7B6B2D8E959F}" srcId="{7064E41A-EE50-4B26-94F5-2938F200E954}" destId="{FF8E79F3-EB20-4C5D-AD1F-21905C4D594E}" srcOrd="4" destOrd="0" parTransId="{19ED79FF-99CD-43BB-945A-C07759A40DDE}" sibTransId="{0B04185C-D9C0-4755-BB06-6E72819C867D}"/>
    <dgm:cxn modelId="{C8022314-C9BF-4612-8D0C-8312505E8DB3}" type="presOf" srcId="{B0606DA3-3A00-4A91-8003-241E9BF78E4B}" destId="{F6108C55-8D45-4A0A-9F7D-2634FC61678C}" srcOrd="0" destOrd="0" presId="urn:microsoft.com/office/officeart/2008/layout/PictureStrips"/>
    <dgm:cxn modelId="{61406328-E491-4754-AB57-81DC7B3CA949}" type="presOf" srcId="{4745F205-AFB2-4C0C-BF0F-69DF6C29444C}" destId="{DDB4B363-BA96-4C5A-BDC5-20C956966F78}" srcOrd="0" destOrd="0" presId="urn:microsoft.com/office/officeart/2008/layout/PictureStrips"/>
    <dgm:cxn modelId="{8F522A71-5A1F-49B2-B414-318F21B26907}" type="presOf" srcId="{B8BF2159-0CC1-49B8-9CC1-18817648FF0B}" destId="{EC63BB25-A016-4FB3-965D-27916F6BFB6E}" srcOrd="0" destOrd="0" presId="urn:microsoft.com/office/officeart/2008/layout/PictureStrips"/>
    <dgm:cxn modelId="{51C38C7F-E70D-49E0-A6DB-B88EECBB7C7C}" type="presOf" srcId="{FF8E79F3-EB20-4C5D-AD1F-21905C4D594E}" destId="{9C31EC82-6FEE-46C5-AAF7-FD1B934A3144}" srcOrd="0" destOrd="0" presId="urn:microsoft.com/office/officeart/2008/layout/PictureStrips"/>
    <dgm:cxn modelId="{53006584-D2D5-4A76-8D68-264AD6DB4F18}" srcId="{7064E41A-EE50-4B26-94F5-2938F200E954}" destId="{4745F205-AFB2-4C0C-BF0F-69DF6C29444C}" srcOrd="3" destOrd="0" parTransId="{E1699086-AC5D-47FB-AC32-9496C217AC10}" sibTransId="{0E0F8909-3EA1-4E08-9DB7-0709DF8A17C1}"/>
    <dgm:cxn modelId="{EDECE28D-D89B-4377-9E11-1258C41C9397}" srcId="{7064E41A-EE50-4B26-94F5-2938F200E954}" destId="{B8BF2159-0CC1-49B8-9CC1-18817648FF0B}" srcOrd="5" destOrd="0" parTransId="{E8B049F7-7069-4332-8DDC-DF7AC8C9595C}" sibTransId="{CF3D231A-93DA-4B1B-9696-64FC5FF8D3E6}"/>
    <dgm:cxn modelId="{1B013F91-E7FD-435F-AEBB-FC44581BEE77}" srcId="{7064E41A-EE50-4B26-94F5-2938F200E954}" destId="{5D67725F-45E4-43B7-9BCA-2F678DD2CBC2}" srcOrd="1" destOrd="0" parTransId="{7AF311E0-DD03-437B-82E7-6C146F2C6BE8}" sibTransId="{9F51A5A7-54E3-43DB-B4D4-7F8B61BBCFF7}"/>
    <dgm:cxn modelId="{D74E31A2-1CEF-4447-ADC0-E0813C5E3622}" type="presOf" srcId="{5E2A4CB5-6D87-4F98-A5FB-99B7683EBD73}" destId="{7E54CBE1-0FEB-4AD3-B6E3-700F0E0ACE93}" srcOrd="0" destOrd="0" presId="urn:microsoft.com/office/officeart/2008/layout/PictureStrips"/>
    <dgm:cxn modelId="{31FB61BB-D70C-44AF-B170-CE4FABD60BC5}" type="presOf" srcId="{7064E41A-EE50-4B26-94F5-2938F200E954}" destId="{1C7E8F4D-3FD4-4F31-9008-D92BC9E0675E}" srcOrd="0" destOrd="0" presId="urn:microsoft.com/office/officeart/2008/layout/PictureStrips"/>
    <dgm:cxn modelId="{C332B4CB-D05A-4C84-80A1-B728B19EDDFA}" type="presOf" srcId="{5D67725F-45E4-43B7-9BCA-2F678DD2CBC2}" destId="{32F546FE-CAAD-49E7-BF6F-25AA9A5AE438}" srcOrd="0" destOrd="0" presId="urn:microsoft.com/office/officeart/2008/layout/PictureStrips"/>
    <dgm:cxn modelId="{A808BBD2-10B0-4CFF-90E4-E61DF78CF135}" srcId="{7064E41A-EE50-4B26-94F5-2938F200E954}" destId="{5E2A4CB5-6D87-4F98-A5FB-99B7683EBD73}" srcOrd="2" destOrd="0" parTransId="{54038C51-3421-4C02-A9AA-22FA80474268}" sibTransId="{F58D7B50-316D-4FCF-9574-CD2CF3D4BC1D}"/>
    <dgm:cxn modelId="{B0273A2D-31BF-4F68-8FEB-C17626C6726C}" type="presParOf" srcId="{1C7E8F4D-3FD4-4F31-9008-D92BC9E0675E}" destId="{5CE4A455-D7C5-40E6-A417-B843BBDB9987}" srcOrd="0" destOrd="0" presId="urn:microsoft.com/office/officeart/2008/layout/PictureStrips"/>
    <dgm:cxn modelId="{617554D9-886D-4404-80DD-8869352F047D}" type="presParOf" srcId="{5CE4A455-D7C5-40E6-A417-B843BBDB9987}" destId="{F6108C55-8D45-4A0A-9F7D-2634FC61678C}" srcOrd="0" destOrd="0" presId="urn:microsoft.com/office/officeart/2008/layout/PictureStrips"/>
    <dgm:cxn modelId="{469F6DC3-2F6B-4CF9-9BCB-52D39012ABA3}" type="presParOf" srcId="{5CE4A455-D7C5-40E6-A417-B843BBDB9987}" destId="{5A725C40-6450-4FCA-A598-EA90016178D3}" srcOrd="1" destOrd="0" presId="urn:microsoft.com/office/officeart/2008/layout/PictureStrips"/>
    <dgm:cxn modelId="{5BCD5C84-AFB0-4D24-9804-6E0B6E881894}" type="presParOf" srcId="{1C7E8F4D-3FD4-4F31-9008-D92BC9E0675E}" destId="{48DC84A6-FBBE-4EAF-88FA-E046DA48C376}" srcOrd="1" destOrd="0" presId="urn:microsoft.com/office/officeart/2008/layout/PictureStrips"/>
    <dgm:cxn modelId="{67FC635B-941F-4654-9781-CE46F12C9132}" type="presParOf" srcId="{1C7E8F4D-3FD4-4F31-9008-D92BC9E0675E}" destId="{80FC3ACA-CA52-413C-882E-1D835CDC1328}" srcOrd="2" destOrd="0" presId="urn:microsoft.com/office/officeart/2008/layout/PictureStrips"/>
    <dgm:cxn modelId="{34318D20-E41E-4F4C-BF04-3874E49841F7}" type="presParOf" srcId="{80FC3ACA-CA52-413C-882E-1D835CDC1328}" destId="{32F546FE-CAAD-49E7-BF6F-25AA9A5AE438}" srcOrd="0" destOrd="0" presId="urn:microsoft.com/office/officeart/2008/layout/PictureStrips"/>
    <dgm:cxn modelId="{5240A799-B722-48D5-A6D9-C589249BD3AB}" type="presParOf" srcId="{80FC3ACA-CA52-413C-882E-1D835CDC1328}" destId="{A3825635-9846-47EE-8A3B-46196EA2418A}" srcOrd="1" destOrd="0" presId="urn:microsoft.com/office/officeart/2008/layout/PictureStrips"/>
    <dgm:cxn modelId="{ECE6B606-9B0D-4FD6-A757-BDA163A59846}" type="presParOf" srcId="{1C7E8F4D-3FD4-4F31-9008-D92BC9E0675E}" destId="{906015A4-4ABB-445C-A3DC-4F7F1D211C2E}" srcOrd="3" destOrd="0" presId="urn:microsoft.com/office/officeart/2008/layout/PictureStrips"/>
    <dgm:cxn modelId="{788ECEF8-989B-4AC5-ABA4-E21EFDCD0730}" type="presParOf" srcId="{1C7E8F4D-3FD4-4F31-9008-D92BC9E0675E}" destId="{14DA277E-233D-44B9-B662-FED8EB94BF61}" srcOrd="4" destOrd="0" presId="urn:microsoft.com/office/officeart/2008/layout/PictureStrips"/>
    <dgm:cxn modelId="{54059F49-CD95-4DF9-8881-01C91710ED0E}" type="presParOf" srcId="{14DA277E-233D-44B9-B662-FED8EB94BF61}" destId="{7E54CBE1-0FEB-4AD3-B6E3-700F0E0ACE93}" srcOrd="0" destOrd="0" presId="urn:microsoft.com/office/officeart/2008/layout/PictureStrips"/>
    <dgm:cxn modelId="{C61914CE-A6EA-42BF-B754-8436EC4392B4}" type="presParOf" srcId="{14DA277E-233D-44B9-B662-FED8EB94BF61}" destId="{E88520C5-1B78-4A85-A1B1-A9061733C359}" srcOrd="1" destOrd="0" presId="urn:microsoft.com/office/officeart/2008/layout/PictureStrips"/>
    <dgm:cxn modelId="{EF0B245C-7DF7-449B-8D92-1FB0207C2747}" type="presParOf" srcId="{1C7E8F4D-3FD4-4F31-9008-D92BC9E0675E}" destId="{C68741A6-A50B-47AC-B8A3-1D93BFDAFF40}" srcOrd="5" destOrd="0" presId="urn:microsoft.com/office/officeart/2008/layout/PictureStrips"/>
    <dgm:cxn modelId="{C293F206-1747-46B7-AF4E-A7CD251F06F1}" type="presParOf" srcId="{1C7E8F4D-3FD4-4F31-9008-D92BC9E0675E}" destId="{C343ABC9-C903-42CB-953C-24F10DDE49F4}" srcOrd="6" destOrd="0" presId="urn:microsoft.com/office/officeart/2008/layout/PictureStrips"/>
    <dgm:cxn modelId="{65AECB1F-0E29-42F2-858B-8D611F78DF12}" type="presParOf" srcId="{C343ABC9-C903-42CB-953C-24F10DDE49F4}" destId="{DDB4B363-BA96-4C5A-BDC5-20C956966F78}" srcOrd="0" destOrd="0" presId="urn:microsoft.com/office/officeart/2008/layout/PictureStrips"/>
    <dgm:cxn modelId="{440E3EAC-48FD-428B-891B-FC15CE7C3245}" type="presParOf" srcId="{C343ABC9-C903-42CB-953C-24F10DDE49F4}" destId="{574D812D-003B-488A-A2AA-73A31D09DD15}" srcOrd="1" destOrd="0" presId="urn:microsoft.com/office/officeart/2008/layout/PictureStrips"/>
    <dgm:cxn modelId="{EC6001FC-AD66-46EC-9131-24F2E5719BE1}" type="presParOf" srcId="{1C7E8F4D-3FD4-4F31-9008-D92BC9E0675E}" destId="{BDE8092B-1008-44EC-BE12-D51E1592C8D1}" srcOrd="7" destOrd="0" presId="urn:microsoft.com/office/officeart/2008/layout/PictureStrips"/>
    <dgm:cxn modelId="{592B34D7-9685-4A38-8299-F7BD2C83389F}" type="presParOf" srcId="{1C7E8F4D-3FD4-4F31-9008-D92BC9E0675E}" destId="{1691306D-0D9D-4FA4-BCBD-FD5E3D93FEBA}" srcOrd="8" destOrd="0" presId="urn:microsoft.com/office/officeart/2008/layout/PictureStrips"/>
    <dgm:cxn modelId="{70A54612-F73F-41DE-BFAF-68C2BA20A163}" type="presParOf" srcId="{1691306D-0D9D-4FA4-BCBD-FD5E3D93FEBA}" destId="{9C31EC82-6FEE-46C5-AAF7-FD1B934A3144}" srcOrd="0" destOrd="0" presId="urn:microsoft.com/office/officeart/2008/layout/PictureStrips"/>
    <dgm:cxn modelId="{B76A5CB9-A5E1-4354-8761-1224F2FB499A}" type="presParOf" srcId="{1691306D-0D9D-4FA4-BCBD-FD5E3D93FEBA}" destId="{CCC13814-47FB-4582-9E1C-EFF8988FE98B}" srcOrd="1" destOrd="0" presId="urn:microsoft.com/office/officeart/2008/layout/PictureStrips"/>
    <dgm:cxn modelId="{124C831A-4A51-4151-9546-A07A3A124035}" type="presParOf" srcId="{1C7E8F4D-3FD4-4F31-9008-D92BC9E0675E}" destId="{520BF8C7-B09A-4319-90D7-65FDB3DB8569}" srcOrd="9" destOrd="0" presId="urn:microsoft.com/office/officeart/2008/layout/PictureStrips"/>
    <dgm:cxn modelId="{AE4A5639-6C7F-467E-BCE9-0DA51B5EE87C}" type="presParOf" srcId="{1C7E8F4D-3FD4-4F31-9008-D92BC9E0675E}" destId="{A8475EA1-E026-4FEC-BD5A-2353FF9AF864}" srcOrd="10" destOrd="0" presId="urn:microsoft.com/office/officeart/2008/layout/PictureStrips"/>
    <dgm:cxn modelId="{4AA8FE42-3AD2-4DBB-8944-CB03EE51B068}" type="presParOf" srcId="{A8475EA1-E026-4FEC-BD5A-2353FF9AF864}" destId="{EC63BB25-A016-4FB3-965D-27916F6BFB6E}" srcOrd="0" destOrd="0" presId="urn:microsoft.com/office/officeart/2008/layout/PictureStrips"/>
    <dgm:cxn modelId="{22B7FA62-EEC7-4845-A7CD-C63FF0E5BC02}" type="presParOf" srcId="{A8475EA1-E026-4FEC-BD5A-2353FF9AF864}" destId="{91A82259-7014-4AF0-9F0D-DC31719B4CC7}"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71EF2-2F66-4E58-A9EA-0443F980BBF2}" type="doc">
      <dgm:prSet loTypeId="urn:microsoft.com/office/officeart/2005/8/layout/hChevron3" loCatId="process" qsTypeId="urn:microsoft.com/office/officeart/2005/8/quickstyle/simple1" qsCatId="simple" csTypeId="urn:microsoft.com/office/officeart/2005/8/colors/colorful4" csCatId="colorful" phldr="1"/>
      <dgm:spPr/>
    </dgm:pt>
    <dgm:pt modelId="{BE6012E0-E376-4B4B-93B1-F5ECD3CBCE02}">
      <dgm:prSet phldrT="[Text]" custT="1"/>
      <dgm:spPr/>
      <dgm:t>
        <a:bodyPr/>
        <a:lstStyle/>
        <a:p>
          <a:pPr algn="l"/>
          <a:endParaRPr lang="en-US" sz="2400" b="1" dirty="0"/>
        </a:p>
      </dgm:t>
    </dgm:pt>
    <dgm:pt modelId="{ADB9A8EF-6078-4274-A6BA-5A0258134CFC}" type="parTrans" cxnId="{9BCF269A-2190-4740-8E02-D1632910C290}">
      <dgm:prSet/>
      <dgm:spPr/>
      <dgm:t>
        <a:bodyPr/>
        <a:lstStyle/>
        <a:p>
          <a:pPr algn="ctr"/>
          <a:endParaRPr lang="en-US" sz="2400" b="1"/>
        </a:p>
      </dgm:t>
    </dgm:pt>
    <dgm:pt modelId="{94AD6A2D-79E0-49C6-ACE5-F6171F7807B1}" type="sibTrans" cxnId="{9BCF269A-2190-4740-8E02-D1632910C290}">
      <dgm:prSet/>
      <dgm:spPr/>
      <dgm:t>
        <a:bodyPr/>
        <a:lstStyle/>
        <a:p>
          <a:pPr algn="ctr"/>
          <a:endParaRPr lang="en-US" sz="2400" b="1"/>
        </a:p>
      </dgm:t>
    </dgm:pt>
    <dgm:pt modelId="{948505DD-D3A0-4904-B1A9-87EC0F6E9F8C}">
      <dgm:prSet phldrT="[Text]" custT="1"/>
      <dgm:spPr>
        <a:solidFill>
          <a:srgbClr val="FF0000"/>
        </a:solidFill>
      </dgm:spPr>
      <dgm:t>
        <a:bodyPr/>
        <a:lstStyle/>
        <a:p>
          <a:pPr algn="ctr"/>
          <a:endParaRPr lang="en-US" sz="2400" b="1" dirty="0"/>
        </a:p>
      </dgm:t>
    </dgm:pt>
    <dgm:pt modelId="{EC37D510-9C64-4E8B-B593-830BCBE44BFA}" type="parTrans" cxnId="{49810192-B12A-4031-BC63-56CFC51C2692}">
      <dgm:prSet/>
      <dgm:spPr/>
      <dgm:t>
        <a:bodyPr/>
        <a:lstStyle/>
        <a:p>
          <a:pPr algn="ctr"/>
          <a:endParaRPr lang="en-US" sz="2400" b="1"/>
        </a:p>
      </dgm:t>
    </dgm:pt>
    <dgm:pt modelId="{0FD74C00-3E84-4841-9CAF-9BCD6F73E63B}" type="sibTrans" cxnId="{49810192-B12A-4031-BC63-56CFC51C2692}">
      <dgm:prSet/>
      <dgm:spPr/>
      <dgm:t>
        <a:bodyPr/>
        <a:lstStyle/>
        <a:p>
          <a:pPr algn="ctr"/>
          <a:endParaRPr lang="en-US" sz="2400" b="1"/>
        </a:p>
      </dgm:t>
    </dgm:pt>
    <dgm:pt modelId="{747DABFF-1115-403C-AD7C-889D758FA665}">
      <dgm:prSet phldrT="[Text]" custT="1"/>
      <dgm:spPr>
        <a:solidFill>
          <a:schemeClr val="accent1"/>
        </a:solidFill>
      </dgm:spPr>
      <dgm:t>
        <a:bodyPr/>
        <a:lstStyle/>
        <a:p>
          <a:pPr algn="ctr"/>
          <a:endParaRPr lang="en-US" sz="2400" b="1" dirty="0"/>
        </a:p>
      </dgm:t>
    </dgm:pt>
    <dgm:pt modelId="{CBE7FCCA-72A2-4EDA-BF8A-AA78B850DE7E}" type="sibTrans" cxnId="{2B036E68-E3A1-4EBF-9219-E2ABBBF5C657}">
      <dgm:prSet/>
      <dgm:spPr/>
      <dgm:t>
        <a:bodyPr/>
        <a:lstStyle/>
        <a:p>
          <a:pPr algn="ctr"/>
          <a:endParaRPr lang="en-US" sz="2400" b="1"/>
        </a:p>
      </dgm:t>
    </dgm:pt>
    <dgm:pt modelId="{F91C4841-D2D3-43E9-BC57-F91F1A768ABD}" type="parTrans" cxnId="{2B036E68-E3A1-4EBF-9219-E2ABBBF5C657}">
      <dgm:prSet/>
      <dgm:spPr/>
      <dgm:t>
        <a:bodyPr/>
        <a:lstStyle/>
        <a:p>
          <a:pPr algn="ctr"/>
          <a:endParaRPr lang="en-US" sz="2400" b="1"/>
        </a:p>
      </dgm:t>
    </dgm:pt>
    <dgm:pt modelId="{DB991A96-BC45-4E21-A2B6-4D9D565CC97A}" type="pres">
      <dgm:prSet presAssocID="{BB371EF2-2F66-4E58-A9EA-0443F980BBF2}" presName="Name0" presStyleCnt="0">
        <dgm:presLayoutVars>
          <dgm:dir/>
          <dgm:resizeHandles val="exact"/>
        </dgm:presLayoutVars>
      </dgm:prSet>
      <dgm:spPr/>
    </dgm:pt>
    <dgm:pt modelId="{8C420C52-2A66-44B8-9481-04C85A15AB4D}" type="pres">
      <dgm:prSet presAssocID="{BE6012E0-E376-4B4B-93B1-F5ECD3CBCE02}" presName="parTxOnly" presStyleLbl="node1" presStyleIdx="0" presStyleCnt="3" custScaleX="73967" custLinFactY="-100000" custLinFactNeighborX="-41649" custLinFactNeighborY="-161255">
        <dgm:presLayoutVars>
          <dgm:bulletEnabled val="1"/>
        </dgm:presLayoutVars>
      </dgm:prSet>
      <dgm:spPr/>
    </dgm:pt>
    <dgm:pt modelId="{007CF8A9-DD50-400B-87FD-9A4F9C8100B7}" type="pres">
      <dgm:prSet presAssocID="{94AD6A2D-79E0-49C6-ACE5-F6171F7807B1}" presName="parSpace" presStyleCnt="0"/>
      <dgm:spPr/>
    </dgm:pt>
    <dgm:pt modelId="{862A15E7-6103-4111-9664-515D96FA23AC}" type="pres">
      <dgm:prSet presAssocID="{747DABFF-1115-403C-AD7C-889D758FA665}" presName="parTxOnly" presStyleLbl="node1" presStyleIdx="1" presStyleCnt="3" custScaleX="120335" custScaleY="52278" custLinFactNeighborX="168" custLinFactNeighborY="-11441">
        <dgm:presLayoutVars>
          <dgm:bulletEnabled val="1"/>
        </dgm:presLayoutVars>
      </dgm:prSet>
      <dgm:spPr/>
    </dgm:pt>
    <dgm:pt modelId="{A16249F0-2511-40B8-8457-1DA533C84FBB}" type="pres">
      <dgm:prSet presAssocID="{CBE7FCCA-72A2-4EDA-BF8A-AA78B850DE7E}" presName="parSpace" presStyleCnt="0"/>
      <dgm:spPr/>
    </dgm:pt>
    <dgm:pt modelId="{09756B12-E377-43AC-BB2F-DD2DFA0DAE81}" type="pres">
      <dgm:prSet presAssocID="{948505DD-D3A0-4904-B1A9-87EC0F6E9F8C}" presName="parTxOnly" presStyleLbl="node1" presStyleIdx="2" presStyleCnt="3">
        <dgm:presLayoutVars>
          <dgm:bulletEnabled val="1"/>
        </dgm:presLayoutVars>
      </dgm:prSet>
      <dgm:spPr/>
    </dgm:pt>
  </dgm:ptLst>
  <dgm:cxnLst>
    <dgm:cxn modelId="{2BEC1706-249F-48D4-8F40-06D78230E8CB}" type="presOf" srcId="{747DABFF-1115-403C-AD7C-889D758FA665}" destId="{862A15E7-6103-4111-9664-515D96FA23AC}" srcOrd="0" destOrd="0" presId="urn:microsoft.com/office/officeart/2005/8/layout/hChevron3"/>
    <dgm:cxn modelId="{CB4C373E-FDC8-4B9C-93A2-89F554B28332}" type="presOf" srcId="{BE6012E0-E376-4B4B-93B1-F5ECD3CBCE02}" destId="{8C420C52-2A66-44B8-9481-04C85A15AB4D}" srcOrd="0" destOrd="0" presId="urn:microsoft.com/office/officeart/2005/8/layout/hChevron3"/>
    <dgm:cxn modelId="{2B036E68-E3A1-4EBF-9219-E2ABBBF5C657}" srcId="{BB371EF2-2F66-4E58-A9EA-0443F980BBF2}" destId="{747DABFF-1115-403C-AD7C-889D758FA665}" srcOrd="1" destOrd="0" parTransId="{F91C4841-D2D3-43E9-BC57-F91F1A768ABD}" sibTransId="{CBE7FCCA-72A2-4EDA-BF8A-AA78B850DE7E}"/>
    <dgm:cxn modelId="{7D7E0274-458E-4459-9298-227ADE9308CB}" type="presOf" srcId="{BB371EF2-2F66-4E58-A9EA-0443F980BBF2}" destId="{DB991A96-BC45-4E21-A2B6-4D9D565CC97A}" srcOrd="0" destOrd="0" presId="urn:microsoft.com/office/officeart/2005/8/layout/hChevron3"/>
    <dgm:cxn modelId="{49810192-B12A-4031-BC63-56CFC51C2692}" srcId="{BB371EF2-2F66-4E58-A9EA-0443F980BBF2}" destId="{948505DD-D3A0-4904-B1A9-87EC0F6E9F8C}" srcOrd="2" destOrd="0" parTransId="{EC37D510-9C64-4E8B-B593-830BCBE44BFA}" sibTransId="{0FD74C00-3E84-4841-9CAF-9BCD6F73E63B}"/>
    <dgm:cxn modelId="{9BCF269A-2190-4740-8E02-D1632910C290}" srcId="{BB371EF2-2F66-4E58-A9EA-0443F980BBF2}" destId="{BE6012E0-E376-4B4B-93B1-F5ECD3CBCE02}" srcOrd="0" destOrd="0" parTransId="{ADB9A8EF-6078-4274-A6BA-5A0258134CFC}" sibTransId="{94AD6A2D-79E0-49C6-ACE5-F6171F7807B1}"/>
    <dgm:cxn modelId="{BA8CD2F1-52CA-4C52-A496-666CE907BD3E}" type="presOf" srcId="{948505DD-D3A0-4904-B1A9-87EC0F6E9F8C}" destId="{09756B12-E377-43AC-BB2F-DD2DFA0DAE81}" srcOrd="0" destOrd="0" presId="urn:microsoft.com/office/officeart/2005/8/layout/hChevron3"/>
    <dgm:cxn modelId="{7F148DE3-C50B-4EC2-8096-422E87750484}" type="presParOf" srcId="{DB991A96-BC45-4E21-A2B6-4D9D565CC97A}" destId="{8C420C52-2A66-44B8-9481-04C85A15AB4D}" srcOrd="0" destOrd="0" presId="urn:microsoft.com/office/officeart/2005/8/layout/hChevron3"/>
    <dgm:cxn modelId="{D4763DBF-ABBC-4C9E-BF60-2B8734BA174F}" type="presParOf" srcId="{DB991A96-BC45-4E21-A2B6-4D9D565CC97A}" destId="{007CF8A9-DD50-400B-87FD-9A4F9C8100B7}" srcOrd="1" destOrd="0" presId="urn:microsoft.com/office/officeart/2005/8/layout/hChevron3"/>
    <dgm:cxn modelId="{A88756E1-A1D3-4389-A95B-6D6A9EB07795}" type="presParOf" srcId="{DB991A96-BC45-4E21-A2B6-4D9D565CC97A}" destId="{862A15E7-6103-4111-9664-515D96FA23AC}" srcOrd="2" destOrd="0" presId="urn:microsoft.com/office/officeart/2005/8/layout/hChevron3"/>
    <dgm:cxn modelId="{A5F09B95-ABB8-4499-A804-98FB3A391890}" type="presParOf" srcId="{DB991A96-BC45-4E21-A2B6-4D9D565CC97A}" destId="{A16249F0-2511-40B8-8457-1DA533C84FBB}" srcOrd="3" destOrd="0" presId="urn:microsoft.com/office/officeart/2005/8/layout/hChevron3"/>
    <dgm:cxn modelId="{90C940B4-0235-4EBE-8924-6C50827C109A}" type="presParOf" srcId="{DB991A96-BC45-4E21-A2B6-4D9D565CC97A}" destId="{09756B12-E377-43AC-BB2F-DD2DFA0DAE81}" srcOrd="4"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08C55-8D45-4A0A-9F7D-2634FC61678C}">
      <dsp:nvSpPr>
        <dsp:cNvPr id="0" name=""/>
        <dsp:cNvSpPr/>
      </dsp:nvSpPr>
      <dsp:spPr>
        <a:xfrm>
          <a:off x="144949" y="766861"/>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Background</a:t>
          </a:r>
        </a:p>
      </dsp:txBody>
      <dsp:txXfrm>
        <a:off x="144949" y="766861"/>
        <a:ext cx="3428635" cy="1071448"/>
      </dsp:txXfrm>
    </dsp:sp>
    <dsp:sp modelId="{5A725C40-6450-4FCA-A598-EA90016178D3}">
      <dsp:nvSpPr>
        <dsp:cNvPr id="0" name=""/>
        <dsp:cNvSpPr/>
      </dsp:nvSpPr>
      <dsp:spPr>
        <a:xfrm>
          <a:off x="2089" y="612096"/>
          <a:ext cx="750013" cy="1125020"/>
        </a:xfrm>
        <a:prstGeom prst="rect">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F546FE-CAAD-49E7-BF6F-25AA9A5AE438}">
      <dsp:nvSpPr>
        <dsp:cNvPr id="0" name=""/>
        <dsp:cNvSpPr/>
      </dsp:nvSpPr>
      <dsp:spPr>
        <a:xfrm>
          <a:off x="3965050" y="766861"/>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Methodology</a:t>
          </a:r>
        </a:p>
      </dsp:txBody>
      <dsp:txXfrm>
        <a:off x="3965050" y="766861"/>
        <a:ext cx="3428635" cy="1071448"/>
      </dsp:txXfrm>
    </dsp:sp>
    <dsp:sp modelId="{A3825635-9846-47EE-8A3B-46196EA2418A}">
      <dsp:nvSpPr>
        <dsp:cNvPr id="0" name=""/>
        <dsp:cNvSpPr/>
      </dsp:nvSpPr>
      <dsp:spPr>
        <a:xfrm>
          <a:off x="3822190" y="612096"/>
          <a:ext cx="750013" cy="1125020"/>
        </a:xfrm>
        <a:prstGeom prst="rect">
          <a:avLst/>
        </a:prstGeom>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54CBE1-0FEB-4AD3-B6E3-700F0E0ACE93}">
      <dsp:nvSpPr>
        <dsp:cNvPr id="0" name=""/>
        <dsp:cNvSpPr/>
      </dsp:nvSpPr>
      <dsp:spPr>
        <a:xfrm>
          <a:off x="144949" y="2115695"/>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Simulation Model</a:t>
          </a:r>
        </a:p>
      </dsp:txBody>
      <dsp:txXfrm>
        <a:off x="144949" y="2115695"/>
        <a:ext cx="3428635" cy="1071448"/>
      </dsp:txXfrm>
    </dsp:sp>
    <dsp:sp modelId="{E88520C5-1B78-4A85-A1B1-A9061733C359}">
      <dsp:nvSpPr>
        <dsp:cNvPr id="0" name=""/>
        <dsp:cNvSpPr/>
      </dsp:nvSpPr>
      <dsp:spPr>
        <a:xfrm>
          <a:off x="2089" y="1960930"/>
          <a:ext cx="750013" cy="1125020"/>
        </a:xfrm>
        <a:prstGeom prst="rect">
          <a:avLst/>
        </a:prstGeom>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4B363-BA96-4C5A-BDC5-20C956966F78}">
      <dsp:nvSpPr>
        <dsp:cNvPr id="0" name=""/>
        <dsp:cNvSpPr/>
      </dsp:nvSpPr>
      <dsp:spPr>
        <a:xfrm>
          <a:off x="3965050" y="2115695"/>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Crack Pattern Result</a:t>
          </a:r>
        </a:p>
      </dsp:txBody>
      <dsp:txXfrm>
        <a:off x="3965050" y="2115695"/>
        <a:ext cx="3428635" cy="1071448"/>
      </dsp:txXfrm>
    </dsp:sp>
    <dsp:sp modelId="{574D812D-003B-488A-A2AA-73A31D09DD15}">
      <dsp:nvSpPr>
        <dsp:cNvPr id="0" name=""/>
        <dsp:cNvSpPr/>
      </dsp:nvSpPr>
      <dsp:spPr>
        <a:xfrm>
          <a:off x="3822190" y="1960930"/>
          <a:ext cx="750013" cy="1125020"/>
        </a:xfrm>
        <a:prstGeom prst="rect">
          <a:avLst/>
        </a:prstGeom>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31EC82-6FEE-46C5-AAF7-FD1B934A3144}">
      <dsp:nvSpPr>
        <dsp:cNvPr id="0" name=""/>
        <dsp:cNvSpPr/>
      </dsp:nvSpPr>
      <dsp:spPr>
        <a:xfrm>
          <a:off x="144949" y="3464530"/>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Residual Mechanical Property Result</a:t>
          </a:r>
        </a:p>
      </dsp:txBody>
      <dsp:txXfrm>
        <a:off x="144949" y="3464530"/>
        <a:ext cx="3428635" cy="1071448"/>
      </dsp:txXfrm>
    </dsp:sp>
    <dsp:sp modelId="{CCC13814-47FB-4582-9E1C-EFF8988FE98B}">
      <dsp:nvSpPr>
        <dsp:cNvPr id="0" name=""/>
        <dsp:cNvSpPr/>
      </dsp:nvSpPr>
      <dsp:spPr>
        <a:xfrm>
          <a:off x="2089" y="3309765"/>
          <a:ext cx="750013" cy="1125020"/>
        </a:xfrm>
        <a:prstGeom prst="rect">
          <a:avLst/>
        </a:prstGeom>
        <a:blipFill rotWithShape="1">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3BB25-A016-4FB3-965D-27916F6BFB6E}">
      <dsp:nvSpPr>
        <dsp:cNvPr id="0" name=""/>
        <dsp:cNvSpPr/>
      </dsp:nvSpPr>
      <dsp:spPr>
        <a:xfrm>
          <a:off x="3965050" y="3464530"/>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Conclusion</a:t>
          </a:r>
        </a:p>
      </dsp:txBody>
      <dsp:txXfrm>
        <a:off x="3965050" y="3464530"/>
        <a:ext cx="3428635" cy="1071448"/>
      </dsp:txXfrm>
    </dsp:sp>
    <dsp:sp modelId="{91A82259-7014-4AF0-9F0D-DC31719B4CC7}">
      <dsp:nvSpPr>
        <dsp:cNvPr id="0" name=""/>
        <dsp:cNvSpPr/>
      </dsp:nvSpPr>
      <dsp:spPr>
        <a:xfrm>
          <a:off x="3822190" y="3309765"/>
          <a:ext cx="750013" cy="1125020"/>
        </a:xfrm>
        <a:prstGeom prst="rect">
          <a:avLst/>
        </a:prstGeom>
        <a:blipFill>
          <a:blip xmlns:r="http://schemas.openxmlformats.org/officeDocument/2006/relationships"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20C52-2A66-44B8-9481-04C85A15AB4D}">
      <dsp:nvSpPr>
        <dsp:cNvPr id="0" name=""/>
        <dsp:cNvSpPr/>
      </dsp:nvSpPr>
      <dsp:spPr>
        <a:xfrm>
          <a:off x="0" y="0"/>
          <a:ext cx="2649548" cy="455652"/>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l" defTabSz="1066800">
            <a:lnSpc>
              <a:spcPct val="90000"/>
            </a:lnSpc>
            <a:spcBef>
              <a:spcPct val="0"/>
            </a:spcBef>
            <a:spcAft>
              <a:spcPct val="35000"/>
            </a:spcAft>
            <a:buNone/>
          </a:pPr>
          <a:endParaRPr lang="en-US" sz="2400" b="1" kern="1200" dirty="0"/>
        </a:p>
      </dsp:txBody>
      <dsp:txXfrm>
        <a:off x="0" y="0"/>
        <a:ext cx="2535635" cy="455652"/>
      </dsp:txXfrm>
    </dsp:sp>
    <dsp:sp modelId="{862A15E7-6103-4111-9664-515D96FA23AC}">
      <dsp:nvSpPr>
        <dsp:cNvPr id="0" name=""/>
        <dsp:cNvSpPr/>
      </dsp:nvSpPr>
      <dsp:spPr>
        <a:xfrm>
          <a:off x="1936271" y="0"/>
          <a:ext cx="4310482" cy="455652"/>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2164097" y="0"/>
        <a:ext cx="3854830" cy="455652"/>
      </dsp:txXfrm>
    </dsp:sp>
    <dsp:sp modelId="{09756B12-E377-43AC-BB2F-DD2DFA0DAE81}">
      <dsp:nvSpPr>
        <dsp:cNvPr id="0" name=""/>
        <dsp:cNvSpPr/>
      </dsp:nvSpPr>
      <dsp:spPr>
        <a:xfrm>
          <a:off x="5529136" y="0"/>
          <a:ext cx="3582068" cy="455652"/>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5756962" y="0"/>
        <a:ext cx="3126416" cy="455652"/>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64628C6-C001-3C48-A89D-5E0EAAF80D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8511C4F5-4851-0040-A15D-972D97DA21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BDDB01-5B30-6D49-B3BF-6E9495FA828C}" type="datetimeFigureOut">
              <a:rPr kumimoji="1" lang="zh-CN" altLang="en-US" smtClean="0"/>
              <a:t>2019/1/25</a:t>
            </a:fld>
            <a:endParaRPr kumimoji="1" lang="zh-CN" altLang="en-US"/>
          </a:p>
        </p:txBody>
      </p:sp>
      <p:sp>
        <p:nvSpPr>
          <p:cNvPr id="4" name="页脚占位符 3">
            <a:extLst>
              <a:ext uri="{FF2B5EF4-FFF2-40B4-BE49-F238E27FC236}">
                <a16:creationId xmlns:a16="http://schemas.microsoft.com/office/drawing/2014/main" id="{B8C43CA8-DC7F-D343-A4B7-DD6DE245C4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06EA1CF-FB0C-724C-863A-82B13B6660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8C81AF-368C-5547-9F31-EAA1C8D8E357}" type="slidenum">
              <a:rPr kumimoji="1" lang="zh-CN" altLang="en-US" smtClean="0"/>
              <a:t>‹#›</a:t>
            </a:fld>
            <a:endParaRPr kumimoji="1" lang="zh-CN" altLang="en-US"/>
          </a:p>
        </p:txBody>
      </p:sp>
    </p:spTree>
    <p:extLst>
      <p:ext uri="{BB962C8B-B14F-4D97-AF65-F5344CB8AC3E}">
        <p14:creationId xmlns:p14="http://schemas.microsoft.com/office/powerpoint/2010/main" val="3754636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21DF2-47DF-4264-8CAA-A47D3636350F}" type="datetimeFigureOut">
              <a:rPr lang="en-US" smtClean="0"/>
              <a:t>1/25/19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D3A09-63B1-44AE-B9FA-FA0E7782E666}" type="slidenum">
              <a:rPr lang="en-US" smtClean="0"/>
              <a:t>‹#›</a:t>
            </a:fld>
            <a:endParaRPr lang="en-US"/>
          </a:p>
        </p:txBody>
      </p:sp>
    </p:spTree>
    <p:extLst>
      <p:ext uri="{BB962C8B-B14F-4D97-AF65-F5344CB8AC3E}">
        <p14:creationId xmlns:p14="http://schemas.microsoft.com/office/powerpoint/2010/main" val="67216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sec</a:t>
            </a:r>
          </a:p>
          <a:p>
            <a:endParaRPr lang="en-US" dirty="0"/>
          </a:p>
          <a:p>
            <a:r>
              <a:rPr lang="en-US" dirty="0"/>
              <a:t>Today I’m going to talk about my research </a:t>
            </a:r>
          </a:p>
          <a:p>
            <a:endParaRPr lang="en-US" dirty="0"/>
          </a:p>
          <a:p>
            <a:r>
              <a:rPr lang="en-US" dirty="0"/>
              <a:t>About Simulation of Concrete cracking pattern</a:t>
            </a:r>
          </a:p>
          <a:p>
            <a:endParaRPr lang="en-US" dirty="0"/>
          </a:p>
          <a:p>
            <a:r>
              <a:rPr lang="en-US" dirty="0"/>
              <a:t>Combining </a:t>
            </a:r>
          </a:p>
          <a:p>
            <a:endParaRPr lang="en-US" dirty="0"/>
          </a:p>
          <a:p>
            <a:r>
              <a:rPr lang="en-US" dirty="0"/>
              <a:t>ASR and DEF expansion</a:t>
            </a:r>
          </a:p>
        </p:txBody>
      </p:sp>
      <p:sp>
        <p:nvSpPr>
          <p:cNvPr id="4" name="Slide Number Placeholder 3"/>
          <p:cNvSpPr>
            <a:spLocks noGrp="1"/>
          </p:cNvSpPr>
          <p:nvPr>
            <p:ph type="sldNum" sz="quarter" idx="5"/>
          </p:nvPr>
        </p:nvSpPr>
        <p:spPr/>
        <p:txBody>
          <a:bodyPr/>
          <a:lstStyle/>
          <a:p>
            <a:fld id="{9EFD3A09-63B1-44AE-B9FA-FA0E7782E666}" type="slidenum">
              <a:rPr lang="en-US" smtClean="0"/>
              <a:t>1</a:t>
            </a:fld>
            <a:endParaRPr lang="en-US"/>
          </a:p>
        </p:txBody>
      </p:sp>
    </p:spTree>
    <p:extLst>
      <p:ext uri="{BB962C8B-B14F-4D97-AF65-F5344CB8AC3E}">
        <p14:creationId xmlns:p14="http://schemas.microsoft.com/office/powerpoint/2010/main" val="31049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page the ASR trail expansion using 10x10x10mm single aggregate model is presented.</a:t>
            </a:r>
          </a:p>
          <a:p>
            <a:endParaRPr kumimoji="1" lang="en-US" altLang="zh-CN" dirty="0"/>
          </a:p>
          <a:p>
            <a:r>
              <a:rPr kumimoji="1" lang="en-US" altLang="zh-CN" dirty="0"/>
              <a:t>As Initial Strain is given between aggregate and surrounding paste element, aggregate is under compressive condition during expanding.</a:t>
            </a:r>
          </a:p>
          <a:p>
            <a:endParaRPr kumimoji="1" lang="en-US" altLang="zh-CN" dirty="0"/>
          </a:p>
          <a:p>
            <a:r>
              <a:rPr kumimoji="1" lang="en-US" altLang="zh-CN" dirty="0"/>
              <a:t>With the distribution of inner stress, crack start to generate and deformation appeared.</a:t>
            </a:r>
          </a:p>
          <a:p>
            <a:endParaRPr kumimoji="1" lang="en-US" altLang="zh-CN" dirty="0"/>
          </a:p>
          <a:p>
            <a:r>
              <a:rPr kumimoji="1" lang="en-US" altLang="zh-CN" dirty="0"/>
              <a:t>Then we use the expanded model in loading simulation</a:t>
            </a:r>
          </a:p>
          <a:p>
            <a:endParaRPr kumimoji="1" lang="en-US" altLang="zh-CN" dirty="0"/>
          </a:p>
          <a:p>
            <a:r>
              <a:rPr kumimoji="1" lang="en-US" altLang="zh-CN" dirty="0"/>
              <a:t>In each step top boundary shift downward 0.002mm</a:t>
            </a:r>
          </a:p>
          <a:p>
            <a:endParaRPr kumimoji="1" lang="en-US" altLang="zh-CN" dirty="0"/>
          </a:p>
          <a:p>
            <a:r>
              <a:rPr kumimoji="1" lang="en-US" altLang="zh-CN" dirty="0"/>
              <a:t>Crack enlarged and finally it failed.</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10</a:t>
            </a:fld>
            <a:endParaRPr lang="en-US"/>
          </a:p>
        </p:txBody>
      </p:sp>
    </p:spTree>
    <p:extLst>
      <p:ext uri="{BB962C8B-B14F-4D97-AF65-F5344CB8AC3E}">
        <p14:creationId xmlns:p14="http://schemas.microsoft.com/office/powerpoint/2010/main" val="374646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Similar trail is carried out also for DEF, giving uniformed 0.0003 initial strain in paste per step.</a:t>
            </a:r>
          </a:p>
          <a:p>
            <a:endParaRPr kumimoji="1" lang="en-US" altLang="zh-CN" dirty="0"/>
          </a:p>
          <a:p>
            <a:r>
              <a:rPr kumimoji="1" lang="en-US" altLang="zh-CN" dirty="0"/>
              <a:t>As Initial Strain is given here is between paste elements, aggregate is under tension in the beginning of expansion.  After surrounding elements detached with aggregate due to deformation, aggregate is not under stress anymore.</a:t>
            </a:r>
          </a:p>
          <a:p>
            <a:endParaRPr kumimoji="1" lang="en-US" altLang="zh-CN" dirty="0"/>
          </a:p>
          <a:p>
            <a:r>
              <a:rPr kumimoji="1" lang="en-US" altLang="zh-CN" dirty="0"/>
              <a:t>Uniform expansion can be seen in the expanded paste part.</a:t>
            </a:r>
          </a:p>
          <a:p>
            <a:endParaRPr kumimoji="1" lang="en-US" altLang="zh-CN" dirty="0"/>
          </a:p>
          <a:p>
            <a:r>
              <a:rPr kumimoji="1" lang="en-US" altLang="zh-CN" dirty="0"/>
              <a:t>And its behavior under fixed boundary loading is similar to ASR example.</a:t>
            </a:r>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11</a:t>
            </a:fld>
            <a:endParaRPr lang="en-US"/>
          </a:p>
        </p:txBody>
      </p:sp>
    </p:spTree>
    <p:extLst>
      <p:ext uri="{BB962C8B-B14F-4D97-AF65-F5344CB8AC3E}">
        <p14:creationId xmlns:p14="http://schemas.microsoft.com/office/powerpoint/2010/main" val="187307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50 sec</a:t>
            </a:r>
          </a:p>
          <a:p>
            <a:endParaRPr kumimoji="1" lang="en-US" altLang="zh-CN" dirty="0"/>
          </a:p>
          <a:p>
            <a:endParaRPr kumimoji="1" lang="en-US" altLang="zh-CN" dirty="0"/>
          </a:p>
          <a:p>
            <a:r>
              <a:rPr kumimoji="1" lang="en-US" altLang="zh-CN" dirty="0"/>
              <a:t>Ok. From here I’m showing our simulation result. </a:t>
            </a:r>
          </a:p>
          <a:p>
            <a:endParaRPr kumimoji="1" lang="en-US" altLang="zh-CN" dirty="0"/>
          </a:p>
          <a:p>
            <a:r>
              <a:rPr kumimoji="1" lang="en-US" altLang="zh-CN" dirty="0"/>
              <a:t>Firstly, ASR Expansion</a:t>
            </a:r>
          </a:p>
          <a:p>
            <a:endParaRPr kumimoji="1" lang="en-US" altLang="zh-CN" dirty="0"/>
          </a:p>
          <a:p>
            <a:r>
              <a:rPr kumimoji="1" lang="en-US" altLang="zh-CN" dirty="0"/>
              <a:t>Here, some different models are used, all of them size in 100 by 100 by 100 millimeter</a:t>
            </a:r>
          </a:p>
          <a:p>
            <a:endParaRPr kumimoji="1" lang="en-US" altLang="zh-CN" dirty="0"/>
          </a:p>
          <a:p>
            <a:r>
              <a:rPr kumimoji="1" lang="en-US" altLang="zh-CN" dirty="0"/>
              <a:t>But With different percentage of coarse aggregate and different percentage of ASR reactive coarse aggregate,</a:t>
            </a:r>
          </a:p>
          <a:p>
            <a:endParaRPr kumimoji="1" lang="en-US" altLang="zh-CN" dirty="0"/>
          </a:p>
          <a:p>
            <a:r>
              <a:rPr kumimoji="1" lang="en-US" altLang="zh-CN" dirty="0"/>
              <a:t>The expanded results can be different</a:t>
            </a:r>
          </a:p>
          <a:p>
            <a:r>
              <a:rPr kumimoji="1" lang="en-US" altLang="zh-CN" dirty="0"/>
              <a:t>(CLICK)</a:t>
            </a:r>
          </a:p>
          <a:p>
            <a:endParaRPr kumimoji="1" lang="en-US" altLang="zh-CN" dirty="0"/>
          </a:p>
          <a:p>
            <a:r>
              <a:rPr kumimoji="1" lang="en-US" altLang="zh-CN" dirty="0"/>
              <a:t>For example, if with 30% percent Aggregate, among them 25% are ASR reactive, the result would be like:</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if we increase the Reactive coarse aggregate to 75%,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It still shows the map cracking pattern, but become more </a:t>
            </a:r>
            <a:r>
              <a:rPr kumimoji="1" lang="en-US" altLang="zh-CN" sz="1200" b="0" i="0" u="none" strike="noStrike" kern="1200" dirty="0">
                <a:solidFill>
                  <a:schemeClr val="tx1"/>
                </a:solidFill>
                <a:effectLst/>
                <a:latin typeface="+mn-lt"/>
                <a:ea typeface="+mn-ea"/>
                <a:cs typeface="+mn-cs"/>
              </a:rPr>
              <a:t>compact</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en-US" altLang="zh-CN"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12</a:t>
            </a:fld>
            <a:endParaRPr lang="en-US"/>
          </a:p>
        </p:txBody>
      </p:sp>
    </p:spTree>
    <p:extLst>
      <p:ext uri="{BB962C8B-B14F-4D97-AF65-F5344CB8AC3E}">
        <p14:creationId xmlns:p14="http://schemas.microsoft.com/office/powerpoint/2010/main" val="335146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60 sec</a:t>
            </a:r>
          </a:p>
          <a:p>
            <a:endParaRPr kumimoji="1" lang="en-US" altLang="zh-CN" dirty="0"/>
          </a:p>
          <a:p>
            <a:r>
              <a:rPr kumimoji="1" lang="en-US" altLang="zh-CN" dirty="0"/>
              <a:t>By comparing them with the ASR cracks in reality, we can see that the characteristic map cracking pattern is well presented in all three cases,</a:t>
            </a:r>
          </a:p>
          <a:p>
            <a:endParaRPr kumimoji="1" lang="en-US" altLang="zh-CN" dirty="0"/>
          </a:p>
          <a:p>
            <a:r>
              <a:rPr kumimoji="1" lang="en-US" altLang="zh-CN" dirty="0" err="1"/>
              <a:t>Juat</a:t>
            </a:r>
            <a:r>
              <a:rPr kumimoji="1" lang="en-US" altLang="zh-CN" dirty="0"/>
              <a:t> the density of map patterns are different.</a:t>
            </a:r>
          </a:p>
          <a:p>
            <a:endParaRPr kumimoji="1" lang="en-US" altLang="zh-CN" dirty="0"/>
          </a:p>
          <a:p>
            <a:r>
              <a:rPr kumimoji="1" lang="en-US" altLang="zh-CN" dirty="0"/>
              <a:t>(POINT AT 3 Results)</a:t>
            </a:r>
          </a:p>
          <a:p>
            <a:endParaRPr kumimoji="1" lang="en-US" altLang="zh-CN" dirty="0"/>
          </a:p>
          <a:p>
            <a:r>
              <a:rPr kumimoji="1" lang="en-US" altLang="zh-CN" dirty="0"/>
              <a:t>So what’s the tendency here?</a:t>
            </a:r>
          </a:p>
          <a:p>
            <a:endParaRPr kumimoji="1" lang="en-US" altLang="zh-CN" dirty="0"/>
          </a:p>
          <a:p>
            <a:r>
              <a:rPr kumimoji="1" lang="en-US" altLang="zh-CN" dirty="0"/>
              <a:t>If we calculate the volume percentage of reactive aggregate, it will be more clear that</a:t>
            </a:r>
          </a:p>
          <a:p>
            <a:endParaRPr kumimoji="1" lang="en-US" altLang="zh-CN" dirty="0"/>
          </a:p>
          <a:p>
            <a:r>
              <a:rPr kumimoji="1" lang="en-US" altLang="zh-CN" dirty="0"/>
              <a:t>(Click)</a:t>
            </a:r>
          </a:p>
          <a:p>
            <a:endParaRPr kumimoji="1" lang="en-US" altLang="zh-CN" dirty="0"/>
          </a:p>
          <a:p>
            <a:r>
              <a:rPr kumimoji="1" lang="en-US" altLang="zh-CN" dirty="0"/>
              <a:t>With more reactive ASR aggregate in the model, the cracking pattern will be more compact. </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may also gives us an idea on analyzing the ASR in real world without </a:t>
            </a:r>
            <a:r>
              <a:rPr lang="en-US" altLang="zh-CN" sz="1200" b="0" i="0" u="none" strike="noStrike" kern="1200" dirty="0">
                <a:solidFill>
                  <a:schemeClr val="tx1"/>
                </a:solidFill>
                <a:effectLst/>
                <a:latin typeface="+mn-lt"/>
                <a:ea typeface="+mn-ea"/>
                <a:cs typeface="+mn-cs"/>
              </a:rPr>
              <a:t>disassemble them.</a:t>
            </a:r>
          </a:p>
        </p:txBody>
      </p:sp>
      <p:sp>
        <p:nvSpPr>
          <p:cNvPr id="4" name="灯片编号占位符 3"/>
          <p:cNvSpPr>
            <a:spLocks noGrp="1"/>
          </p:cNvSpPr>
          <p:nvPr>
            <p:ph type="sldNum" sz="quarter" idx="5"/>
          </p:nvPr>
        </p:nvSpPr>
        <p:spPr/>
        <p:txBody>
          <a:bodyPr/>
          <a:lstStyle/>
          <a:p>
            <a:fld id="{9EFD3A09-63B1-44AE-B9FA-FA0E7782E666}" type="slidenum">
              <a:rPr lang="en-US" smtClean="0"/>
              <a:t>13</a:t>
            </a:fld>
            <a:endParaRPr lang="en-US"/>
          </a:p>
        </p:txBody>
      </p:sp>
    </p:spTree>
    <p:extLst>
      <p:ext uri="{BB962C8B-B14F-4D97-AF65-F5344CB8AC3E}">
        <p14:creationId xmlns:p14="http://schemas.microsoft.com/office/powerpoint/2010/main" val="2786702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70 sec</a:t>
            </a:r>
          </a:p>
          <a:p>
            <a:endParaRPr lang="en-US" dirty="0"/>
          </a:p>
          <a:p>
            <a:r>
              <a:rPr lang="en-US" dirty="0"/>
              <a:t>Next, we will go into the expansion of DEF</a:t>
            </a:r>
          </a:p>
          <a:p>
            <a:endParaRPr lang="en-US" dirty="0"/>
          </a:p>
          <a:p>
            <a:r>
              <a:rPr lang="en-US" dirty="0"/>
              <a:t>In previous study, simple uniformly paste expansion does not succeed,</a:t>
            </a:r>
          </a:p>
          <a:p>
            <a:endParaRPr lang="en-US" dirty="0"/>
          </a:p>
          <a:p>
            <a:r>
              <a:rPr lang="en-US" dirty="0"/>
              <a:t>Which means that we have to find another way around.</a:t>
            </a:r>
          </a:p>
          <a:p>
            <a:endParaRPr lang="en-US" dirty="0"/>
          </a:p>
          <a:p>
            <a:r>
              <a:rPr lang="en-US" dirty="0"/>
              <a:t>(CLICK)</a:t>
            </a:r>
          </a:p>
          <a:p>
            <a:r>
              <a:rPr lang="en-US" dirty="0"/>
              <a:t> </a:t>
            </a:r>
          </a:p>
          <a:p>
            <a:r>
              <a:rPr lang="en-US" dirty="0"/>
              <a:t>In research of DEF expansion happens in Indian railway sleepers,</a:t>
            </a:r>
          </a:p>
          <a:p>
            <a:endParaRPr lang="en-US" dirty="0"/>
          </a:p>
          <a:p>
            <a:r>
              <a:rPr lang="en-US" dirty="0" err="1"/>
              <a:t>Anupum</a:t>
            </a:r>
            <a:r>
              <a:rPr lang="en-US" dirty="0"/>
              <a:t> recorded the temperature of </a:t>
            </a:r>
            <a:r>
              <a:rPr lang="en-US" dirty="0" err="1"/>
              <a:t>speciment</a:t>
            </a:r>
            <a:r>
              <a:rPr lang="en-US" dirty="0"/>
              <a:t> during steam curing,</a:t>
            </a:r>
          </a:p>
          <a:p>
            <a:endParaRPr lang="en-US" dirty="0"/>
          </a:p>
          <a:p>
            <a:r>
              <a:rPr lang="en-US" dirty="0"/>
              <a:t>From his result, when the outer temperature is ideal, </a:t>
            </a:r>
          </a:p>
          <a:p>
            <a:endParaRPr lang="en-US" dirty="0"/>
          </a:p>
          <a:p>
            <a:r>
              <a:rPr lang="en-US" dirty="0"/>
              <a:t>The inner part temperature is significantly higher.</a:t>
            </a:r>
          </a:p>
          <a:p>
            <a:endParaRPr lang="en-US" dirty="0"/>
          </a:p>
          <a:p>
            <a:r>
              <a:rPr lang="en-US" dirty="0"/>
              <a:t>(CLICK)</a:t>
            </a:r>
          </a:p>
          <a:p>
            <a:endParaRPr lang="en-US" dirty="0"/>
          </a:p>
          <a:p>
            <a:r>
              <a:rPr lang="en-US" dirty="0"/>
              <a:t>As DEF is closely related to maximum curing temperature,</a:t>
            </a:r>
          </a:p>
          <a:p>
            <a:endParaRPr lang="en-US" dirty="0"/>
          </a:p>
          <a:p>
            <a:r>
              <a:rPr lang="en-US" dirty="0"/>
              <a:t>the inner part of structure should suffer more from DEF expansion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So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Here we made models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(point </a:t>
            </a:r>
            <a:r>
              <a:rPr lang="en-US" altLang="zh-CN" sz="1200" b="0" i="0" u="none" strike="noStrike" kern="1200" dirty="0" err="1">
                <a:solidFill>
                  <a:schemeClr val="tx1"/>
                </a:solidFill>
                <a:effectLst/>
                <a:latin typeface="+mn-lt"/>
                <a:ea typeface="+mn-ea"/>
                <a:cs typeface="+mn-cs"/>
              </a:rPr>
              <a:t>agg</a:t>
            </a:r>
            <a:r>
              <a:rPr lang="en-US" altLang="zh-CN"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15% aggregate case and 30 %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And set different range of DEF expansion intensified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From 50 by 50 by 50mm inside to uniformly overall expansion, for comparing</a:t>
            </a:r>
          </a:p>
        </p:txBody>
      </p:sp>
      <p:sp>
        <p:nvSpPr>
          <p:cNvPr id="4" name="Slide Number Placeholder 3"/>
          <p:cNvSpPr>
            <a:spLocks noGrp="1"/>
          </p:cNvSpPr>
          <p:nvPr>
            <p:ph type="sldNum" sz="quarter" idx="5"/>
          </p:nvPr>
        </p:nvSpPr>
        <p:spPr/>
        <p:txBody>
          <a:bodyPr/>
          <a:lstStyle/>
          <a:p>
            <a:fld id="{0CBC1E91-D357-423E-84B8-4E1425658DBE}" type="slidenum">
              <a:rPr lang="en-US" smtClean="0"/>
              <a:t>14</a:t>
            </a:fld>
            <a:endParaRPr lang="en-US"/>
          </a:p>
        </p:txBody>
      </p:sp>
    </p:spTree>
    <p:extLst>
      <p:ext uri="{BB962C8B-B14F-4D97-AF65-F5344CB8AC3E}">
        <p14:creationId xmlns:p14="http://schemas.microsoft.com/office/powerpoint/2010/main" val="4283484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15 sec</a:t>
            </a:r>
          </a:p>
          <a:p>
            <a:endParaRPr kumimoji="1" lang="en-US" altLang="zh-CN" dirty="0"/>
          </a:p>
          <a:p>
            <a:r>
              <a:rPr kumimoji="1" lang="en-US" altLang="zh-CN" dirty="0"/>
              <a:t>And here we can see,</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While the uniformed overall expansion does not show crack</a:t>
            </a:r>
          </a:p>
          <a:p>
            <a:endParaRPr kumimoji="1" lang="en-US" altLang="zh-CN" dirty="0"/>
          </a:p>
          <a:p>
            <a:r>
              <a:rPr kumimoji="1" lang="en-US" altLang="zh-CN" dirty="0"/>
              <a:t>map cracking patterns are shown in all center intensified cases, </a:t>
            </a:r>
          </a:p>
          <a:p>
            <a:endParaRPr kumimoji="1" lang="en-US" altLang="zh-CN" dirty="0"/>
          </a:p>
          <a:p>
            <a:r>
              <a:rPr kumimoji="1" lang="en-US" altLang="zh-CN" dirty="0"/>
              <a:t>(point at 50, 75)</a:t>
            </a:r>
          </a:p>
          <a:p>
            <a:endParaRPr kumimoji="1" lang="en-US" altLang="zh-CN" dirty="0"/>
          </a:p>
          <a:p>
            <a:endParaRPr kumimoji="1" lang="en-US" altLang="zh-CN" dirty="0"/>
          </a:p>
          <a:p>
            <a:endParaRPr kumimoji="1" lang="en-US" altLang="zh-CN" dirty="0"/>
          </a:p>
          <a:p>
            <a:endParaRPr kumimoji="1" lang="en-US" altLang="zh-CN" dirty="0"/>
          </a:p>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15</a:t>
            </a:fld>
            <a:endParaRPr lang="en-US"/>
          </a:p>
        </p:txBody>
      </p:sp>
    </p:spTree>
    <p:extLst>
      <p:ext uri="{BB962C8B-B14F-4D97-AF65-F5344CB8AC3E}">
        <p14:creationId xmlns:p14="http://schemas.microsoft.com/office/powerpoint/2010/main" val="2416743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40 sec</a:t>
            </a:r>
          </a:p>
          <a:p>
            <a:endParaRPr lang="en-US" dirty="0"/>
          </a:p>
          <a:p>
            <a:r>
              <a:rPr lang="en-US" dirty="0"/>
              <a:t>Next, </a:t>
            </a:r>
            <a:r>
              <a:rPr lang="en-US" dirty="0" err="1"/>
              <a:t>uni</a:t>
            </a:r>
            <a:r>
              <a:rPr lang="en-US" dirty="0"/>
              <a:t>-axial compressive test is carried out on expanded models</a:t>
            </a:r>
          </a:p>
          <a:p>
            <a:endParaRPr lang="en-US" dirty="0"/>
          </a:p>
          <a:p>
            <a:r>
              <a:rPr lang="en-US" dirty="0"/>
              <a:t>Firstly, ASR</a:t>
            </a:r>
          </a:p>
          <a:p>
            <a:endParaRPr lang="en-US" dirty="0"/>
          </a:p>
          <a:p>
            <a:r>
              <a:rPr lang="en-US" dirty="0"/>
              <a:t>for model with 30% coarse aggregates, 75% of which are set to be ASR reactive</a:t>
            </a:r>
          </a:p>
          <a:p>
            <a:endParaRPr lang="en-US" dirty="0"/>
          </a:p>
          <a:p>
            <a:r>
              <a:rPr lang="en-US" dirty="0"/>
              <a:t>We can get the remain compressive strength comparing to non-damaged one</a:t>
            </a:r>
          </a:p>
          <a:p>
            <a:endParaRPr lang="en-US" dirty="0"/>
          </a:p>
          <a:p>
            <a:r>
              <a:rPr lang="en-US" dirty="0"/>
              <a:t>Of the cases expanded from 0% to 1.3%</a:t>
            </a:r>
          </a:p>
          <a:p>
            <a:endParaRPr lang="en-US" dirty="0"/>
          </a:p>
          <a:p>
            <a:r>
              <a:rPr lang="en-US" dirty="0"/>
              <a:t>The compressive strength is gradually decreasing as we increase the global expansion.</a:t>
            </a:r>
          </a:p>
          <a:p>
            <a:endParaRPr lang="en-US" dirty="0"/>
          </a:p>
          <a:p>
            <a:r>
              <a:rPr lang="en-US" dirty="0"/>
              <a:t>this result is also close to some of the experimental results.</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16</a:t>
            </a:fld>
            <a:endParaRPr lang="en-US"/>
          </a:p>
        </p:txBody>
      </p:sp>
    </p:spTree>
    <p:extLst>
      <p:ext uri="{BB962C8B-B14F-4D97-AF65-F5344CB8AC3E}">
        <p14:creationId xmlns:p14="http://schemas.microsoft.com/office/powerpoint/2010/main" val="84929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15 sec</a:t>
            </a:r>
          </a:p>
          <a:p>
            <a:endParaRPr lang="en-US" dirty="0"/>
          </a:p>
          <a:p>
            <a:r>
              <a:rPr lang="en-US" dirty="0"/>
              <a:t>And for ASR reactive aggregate percentage,</a:t>
            </a:r>
          </a:p>
          <a:p>
            <a:endParaRPr lang="en-US" dirty="0"/>
          </a:p>
          <a:p>
            <a:r>
              <a:rPr lang="en-US" dirty="0"/>
              <a:t>If we choose 25% of them to be ASR reactive, not 75%,</a:t>
            </a:r>
          </a:p>
          <a:p>
            <a:endParaRPr lang="en-US" dirty="0"/>
          </a:p>
          <a:p>
            <a:r>
              <a:rPr lang="en-US" dirty="0"/>
              <a:t>Compressive strength generally decrease by 20%</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17</a:t>
            </a:fld>
            <a:endParaRPr lang="en-US"/>
          </a:p>
        </p:txBody>
      </p:sp>
    </p:spTree>
    <p:extLst>
      <p:ext uri="{BB962C8B-B14F-4D97-AF65-F5344CB8AC3E}">
        <p14:creationId xmlns:p14="http://schemas.microsoft.com/office/powerpoint/2010/main" val="3385764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 sec</a:t>
            </a:r>
          </a:p>
          <a:p>
            <a:endParaRPr lang="en-US" dirty="0"/>
          </a:p>
          <a:p>
            <a:r>
              <a:rPr lang="en-US" dirty="0"/>
              <a:t>Similar loading test is also done on DEF expanded models</a:t>
            </a:r>
          </a:p>
          <a:p>
            <a:endParaRPr lang="en-US" dirty="0"/>
          </a:p>
          <a:p>
            <a:r>
              <a:rPr lang="en-US" dirty="0"/>
              <a:t>with 50x50x50 inside zone giving intensified DEF expansion,</a:t>
            </a:r>
          </a:p>
          <a:p>
            <a:endParaRPr lang="en-US" dirty="0"/>
          </a:p>
          <a:p>
            <a:r>
              <a:rPr lang="en-US" dirty="0"/>
              <a:t>(click)</a:t>
            </a:r>
          </a:p>
          <a:p>
            <a:endParaRPr lang="en-US" dirty="0"/>
          </a:p>
          <a:p>
            <a:r>
              <a:rPr lang="en-US" dirty="0"/>
              <a:t>We can also see the decreasing trend of compressive strength when we introduce larger expansion,</a:t>
            </a:r>
          </a:p>
          <a:p>
            <a:endParaRPr lang="en-US" dirty="0"/>
          </a:p>
          <a:p>
            <a:r>
              <a:rPr lang="en-US" dirty="0"/>
              <a:t>Which is also close to some of the experimental results</a:t>
            </a:r>
          </a:p>
        </p:txBody>
      </p:sp>
      <p:sp>
        <p:nvSpPr>
          <p:cNvPr id="4" name="Slide Number Placeholder 3"/>
          <p:cNvSpPr>
            <a:spLocks noGrp="1"/>
          </p:cNvSpPr>
          <p:nvPr>
            <p:ph type="sldNum" sz="quarter" idx="5"/>
          </p:nvPr>
        </p:nvSpPr>
        <p:spPr/>
        <p:txBody>
          <a:bodyPr/>
          <a:lstStyle/>
          <a:p>
            <a:fld id="{0CBC1E91-D357-423E-84B8-4E1425658DBE}" type="slidenum">
              <a:rPr lang="en-US" smtClean="0"/>
              <a:t>18</a:t>
            </a:fld>
            <a:endParaRPr lang="en-US"/>
          </a:p>
        </p:txBody>
      </p:sp>
    </p:spTree>
    <p:extLst>
      <p:ext uri="{BB962C8B-B14F-4D97-AF65-F5344CB8AC3E}">
        <p14:creationId xmlns:p14="http://schemas.microsoft.com/office/powerpoint/2010/main" val="78742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30sec</a:t>
            </a:r>
          </a:p>
          <a:p>
            <a:endParaRPr lang="en-US" dirty="0"/>
          </a:p>
          <a:p>
            <a:r>
              <a:rPr lang="en-US" dirty="0"/>
              <a:t>However, though changing the inner zone where expansion intensified significant changed the cracking behavior,</a:t>
            </a:r>
          </a:p>
          <a:p>
            <a:endParaRPr lang="en-US" dirty="0"/>
          </a:p>
          <a:p>
            <a:r>
              <a:rPr lang="en-US" dirty="0"/>
              <a:t>It does not have large impact on the compressive strength.</a:t>
            </a:r>
          </a:p>
          <a:p>
            <a:endParaRPr lang="en-US" dirty="0"/>
          </a:p>
          <a:p>
            <a:r>
              <a:rPr lang="en-US" dirty="0"/>
              <a:t>The residual compressive strength in all three series of cases are very close.</a:t>
            </a:r>
          </a:p>
        </p:txBody>
      </p:sp>
      <p:sp>
        <p:nvSpPr>
          <p:cNvPr id="4" name="Slide Number Placeholder 3"/>
          <p:cNvSpPr>
            <a:spLocks noGrp="1"/>
          </p:cNvSpPr>
          <p:nvPr>
            <p:ph type="sldNum" sz="quarter" idx="5"/>
          </p:nvPr>
        </p:nvSpPr>
        <p:spPr/>
        <p:txBody>
          <a:bodyPr/>
          <a:lstStyle/>
          <a:p>
            <a:fld id="{0CBC1E91-D357-423E-84B8-4E1425658DBE}" type="slidenum">
              <a:rPr lang="en-US" smtClean="0"/>
              <a:t>19</a:t>
            </a:fld>
            <a:endParaRPr lang="en-US"/>
          </a:p>
        </p:txBody>
      </p:sp>
    </p:spTree>
    <p:extLst>
      <p:ext uri="{BB962C8B-B14F-4D97-AF65-F5344CB8AC3E}">
        <p14:creationId xmlns:p14="http://schemas.microsoft.com/office/powerpoint/2010/main" val="46325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20 sec</a:t>
            </a:r>
          </a:p>
          <a:p>
            <a:endParaRPr lang="en-US" dirty="0"/>
          </a:p>
          <a:p>
            <a:r>
              <a:rPr lang="en-US" dirty="0"/>
              <a:t>We will first go through background,</a:t>
            </a:r>
          </a:p>
          <a:p>
            <a:endParaRPr lang="en-US" dirty="0"/>
          </a:p>
          <a:p>
            <a:r>
              <a:rPr lang="en-US" dirty="0"/>
              <a:t>Then introduce our methodology and model,</a:t>
            </a:r>
          </a:p>
          <a:p>
            <a:endParaRPr lang="en-US" dirty="0"/>
          </a:p>
          <a:p>
            <a:r>
              <a:rPr lang="en-US" dirty="0"/>
              <a:t>Followed by simulation result on cracking pattern </a:t>
            </a:r>
          </a:p>
          <a:p>
            <a:endParaRPr lang="en-US" dirty="0"/>
          </a:p>
          <a:p>
            <a:r>
              <a:rPr lang="en-US" dirty="0"/>
              <a:t>And Mechanical Properties</a:t>
            </a:r>
          </a:p>
          <a:p>
            <a:endParaRPr lang="en-US" dirty="0"/>
          </a:p>
          <a:p>
            <a:r>
              <a:rPr lang="en-US" dirty="0"/>
              <a:t>Finally the conclusion</a:t>
            </a:r>
          </a:p>
        </p:txBody>
      </p:sp>
      <p:sp>
        <p:nvSpPr>
          <p:cNvPr id="4" name="Slide Number Placeholder 3"/>
          <p:cNvSpPr>
            <a:spLocks noGrp="1"/>
          </p:cNvSpPr>
          <p:nvPr>
            <p:ph type="sldNum" sz="quarter" idx="5"/>
          </p:nvPr>
        </p:nvSpPr>
        <p:spPr/>
        <p:txBody>
          <a:bodyPr/>
          <a:lstStyle/>
          <a:p>
            <a:fld id="{0CBC1E91-D357-423E-84B8-4E1425658DBE}" type="slidenum">
              <a:rPr lang="en-US" smtClean="0"/>
              <a:t>2</a:t>
            </a:fld>
            <a:endParaRPr lang="en-US"/>
          </a:p>
        </p:txBody>
      </p:sp>
    </p:spTree>
    <p:extLst>
      <p:ext uri="{BB962C8B-B14F-4D97-AF65-F5344CB8AC3E}">
        <p14:creationId xmlns:p14="http://schemas.microsoft.com/office/powerpoint/2010/main" val="2258163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80 sec</a:t>
            </a:r>
          </a:p>
          <a:p>
            <a:endParaRPr lang="en-US" dirty="0"/>
          </a:p>
          <a:p>
            <a:r>
              <a:rPr lang="en-US" dirty="0"/>
              <a:t>By cross comparing the simulation result of ASR and DEF</a:t>
            </a:r>
          </a:p>
          <a:p>
            <a:endParaRPr lang="en-US" dirty="0"/>
          </a:p>
          <a:p>
            <a:r>
              <a:rPr lang="en-US" dirty="0"/>
              <a:t>We can see that there are many differences among them,</a:t>
            </a:r>
          </a:p>
          <a:p>
            <a:endParaRPr lang="en-US" dirty="0"/>
          </a:p>
          <a:p>
            <a:r>
              <a:rPr lang="en-US" dirty="0"/>
              <a:t>Such as inner stress distribution</a:t>
            </a:r>
          </a:p>
          <a:p>
            <a:endParaRPr lang="en-US" dirty="0"/>
          </a:p>
          <a:p>
            <a:r>
              <a:rPr lang="en-US" dirty="0"/>
              <a:t>Crack distribution</a:t>
            </a:r>
          </a:p>
          <a:p>
            <a:endParaRPr lang="en-US" dirty="0"/>
          </a:p>
          <a:p>
            <a:r>
              <a:rPr lang="en-US" dirty="0"/>
              <a:t>And the residual mechanical properties are not change in the same ratio with changing of global expansion.</a:t>
            </a:r>
          </a:p>
          <a:p>
            <a:endParaRPr lang="en-US" dirty="0"/>
          </a:p>
          <a:p>
            <a:r>
              <a:rPr lang="en-US" dirty="0"/>
              <a:t>Does this mean there is no common used relationship between their expansion behavior and residual mechanical properties?</a:t>
            </a:r>
          </a:p>
          <a:p>
            <a:endParaRPr lang="en-US" dirty="0"/>
          </a:p>
          <a:p>
            <a:r>
              <a:rPr lang="en-US" dirty="0"/>
              <a:t>Nope.</a:t>
            </a:r>
          </a:p>
          <a:p>
            <a:endParaRPr lang="en-US" dirty="0"/>
          </a:p>
          <a:p>
            <a:r>
              <a:rPr lang="en-US" dirty="0"/>
              <a:t>General relationships is found between the number of cracked interfaces which larger than 0.01mm and the residual compressive strength.</a:t>
            </a:r>
          </a:p>
          <a:p>
            <a:endParaRPr lang="en-US" dirty="0"/>
          </a:p>
          <a:p>
            <a:r>
              <a:rPr lang="en-US" dirty="0"/>
              <a:t>With grater number of large crack, for here we used 0.01mm, the residual compressive strength almost linearly decreased, in all ASR and DEF cases.</a:t>
            </a:r>
          </a:p>
          <a:p>
            <a:endParaRPr lang="en-US" dirty="0"/>
          </a:p>
          <a:p>
            <a:r>
              <a:rPr lang="en-US" dirty="0"/>
              <a:t>Which implies that the residual compressive strength may not determined by global expansion ratio, but the large cracks generated during the expanding procedure. </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20</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80sec</a:t>
            </a:r>
          </a:p>
          <a:p>
            <a:endParaRPr lang="en-US" dirty="0"/>
          </a:p>
          <a:p>
            <a:r>
              <a:rPr lang="en-US" dirty="0"/>
              <a:t>In conclusion, our simulation by RBSM is a suitable choice for ASR and DEF expansion. </a:t>
            </a:r>
          </a:p>
          <a:p>
            <a:endParaRPr lang="en-US" dirty="0"/>
          </a:p>
          <a:p>
            <a:r>
              <a:rPr lang="en-US" dirty="0"/>
              <a:t>In both ASR and DEF case, characteristic map cracking pattern is represented</a:t>
            </a:r>
          </a:p>
          <a:p>
            <a:endParaRPr lang="en-US" dirty="0"/>
          </a:p>
          <a:p>
            <a:r>
              <a:rPr lang="en-US" dirty="0"/>
              <a:t>Damage in compressive strength is simulated and close to some of the experimental results.</a:t>
            </a:r>
          </a:p>
          <a:p>
            <a:endParaRPr lang="en-US" dirty="0"/>
          </a:p>
          <a:p>
            <a:r>
              <a:rPr lang="en-US" dirty="0"/>
              <a:t>By comparing between expensed cases with different mechanism, we can see the residual mechanical properties also changed significantly</a:t>
            </a:r>
          </a:p>
          <a:p>
            <a:endParaRPr lang="en-US" dirty="0"/>
          </a:p>
          <a:p>
            <a:endParaRPr lang="en-US" dirty="0"/>
          </a:p>
          <a:p>
            <a:r>
              <a:rPr lang="en-US" dirty="0"/>
              <a:t>Finally, the relationship between Residual Compressive strength and number of wider cracked interface are confirmed. In same global expansion ratio, with more concentrated crack, loss in mechanical property will be much severe.</a:t>
            </a:r>
          </a:p>
          <a:p>
            <a:endParaRPr lang="en-US" dirty="0"/>
          </a:p>
          <a:p>
            <a:r>
              <a:rPr lang="en-US" dirty="0"/>
              <a:t>And hope this research could help the non-destructive evaluation of ASR and DEF damaged concrete structure, predict their residual capability of serving.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21</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22</a:t>
            </a:fld>
            <a:endParaRPr lang="en-US"/>
          </a:p>
        </p:txBody>
      </p:sp>
    </p:spTree>
    <p:extLst>
      <p:ext uri="{BB962C8B-B14F-4D97-AF65-F5344CB8AC3E}">
        <p14:creationId xmlns:p14="http://schemas.microsoft.com/office/powerpoint/2010/main" val="84975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3</a:t>
            </a:fld>
            <a:endParaRPr lang="en-US"/>
          </a:p>
        </p:txBody>
      </p:sp>
    </p:spTree>
    <p:extLst>
      <p:ext uri="{BB962C8B-B14F-4D97-AF65-F5344CB8AC3E}">
        <p14:creationId xmlns:p14="http://schemas.microsoft.com/office/powerpoint/2010/main" val="429150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 sec</a:t>
            </a:r>
          </a:p>
          <a:p>
            <a:endParaRPr lang="en-US" dirty="0"/>
          </a:p>
          <a:p>
            <a:r>
              <a:rPr lang="en-US" dirty="0"/>
              <a:t>ASR and DEF, are two common reasons of concrete expansion, </a:t>
            </a:r>
          </a:p>
          <a:p>
            <a:endParaRPr lang="en-US" dirty="0"/>
          </a:p>
          <a:p>
            <a:r>
              <a:rPr lang="en-US" dirty="0"/>
              <a:t>actually causing us a lot of troubles, </a:t>
            </a:r>
          </a:p>
          <a:p>
            <a:endParaRPr lang="en-US" dirty="0"/>
          </a:p>
          <a:p>
            <a:r>
              <a:rPr lang="en-US" dirty="0"/>
              <a:t>For example, the ASR damaged bridge reported in Hokuriku, Japan</a:t>
            </a:r>
          </a:p>
          <a:p>
            <a:endParaRPr lang="en-US" dirty="0"/>
          </a:p>
          <a:p>
            <a:r>
              <a:rPr lang="en-US" dirty="0"/>
              <a:t>(Click)</a:t>
            </a:r>
          </a:p>
          <a:p>
            <a:endParaRPr lang="en-US" dirty="0"/>
          </a:p>
          <a:p>
            <a:r>
              <a:rPr lang="en-US" dirty="0"/>
              <a:t>And sever DEF damaged concrete sleeper, in Indian.</a:t>
            </a:r>
          </a:p>
          <a:p>
            <a:endParaRPr lang="en-US" dirty="0"/>
          </a:p>
          <a:p>
            <a:r>
              <a:rPr lang="en-US" dirty="0"/>
              <a:t>These kind of expansion not only bring us aesthetic concerns,</a:t>
            </a:r>
          </a:p>
          <a:p>
            <a:endParaRPr lang="en-US" dirty="0"/>
          </a:p>
          <a:p>
            <a:r>
              <a:rPr lang="en-US" dirty="0"/>
              <a:t>But also damage the residual capacity</a:t>
            </a:r>
          </a:p>
          <a:p>
            <a:endParaRPr lang="en-US" dirty="0"/>
          </a:p>
          <a:p>
            <a:r>
              <a:rPr lang="en-US" dirty="0"/>
              <a:t>Finally become a safety issue.</a:t>
            </a:r>
          </a:p>
        </p:txBody>
      </p:sp>
      <p:sp>
        <p:nvSpPr>
          <p:cNvPr id="4" name="Slide Number Placeholder 3"/>
          <p:cNvSpPr>
            <a:spLocks noGrp="1"/>
          </p:cNvSpPr>
          <p:nvPr>
            <p:ph type="sldNum" sz="quarter" idx="5"/>
          </p:nvPr>
        </p:nvSpPr>
        <p:spPr/>
        <p:txBody>
          <a:bodyPr/>
          <a:lstStyle/>
          <a:p>
            <a:fld id="{0CBC1E91-D357-423E-84B8-4E1425658DBE}" type="slidenum">
              <a:rPr lang="en-US" smtClean="0"/>
              <a:t>4</a:t>
            </a:fld>
            <a:endParaRPr lang="en-US"/>
          </a:p>
        </p:txBody>
      </p:sp>
    </p:spTree>
    <p:extLst>
      <p:ext uri="{BB962C8B-B14F-4D97-AF65-F5344CB8AC3E}">
        <p14:creationId xmlns:p14="http://schemas.microsoft.com/office/powerpoint/2010/main" val="374019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sec</a:t>
            </a:r>
          </a:p>
          <a:p>
            <a:endParaRPr lang="en-US" dirty="0"/>
          </a:p>
          <a:p>
            <a:r>
              <a:rPr lang="en-US" dirty="0"/>
              <a:t>Though ASR and DEF both cause increasing in volume, </a:t>
            </a:r>
          </a:p>
          <a:p>
            <a:endParaRPr lang="en-US" dirty="0"/>
          </a:p>
          <a:p>
            <a:r>
              <a:rPr lang="en-US" dirty="0"/>
              <a:t>Their mechanisms are actually different.</a:t>
            </a:r>
          </a:p>
          <a:p>
            <a:endParaRPr lang="en-US" dirty="0"/>
          </a:p>
          <a:p>
            <a:r>
              <a:rPr lang="en-US" dirty="0"/>
              <a:t>(POINT AT EXPANDING INTERFACES)</a:t>
            </a:r>
          </a:p>
          <a:p>
            <a:endParaRPr lang="en-US" dirty="0"/>
          </a:p>
          <a:p>
            <a:r>
              <a:rPr lang="en-US" dirty="0"/>
              <a:t>Alkali silica reaction, introduce expansion by generate gel between mortar and ASR reactive aggregate, </a:t>
            </a:r>
          </a:p>
          <a:p>
            <a:endParaRPr lang="en-US" dirty="0"/>
          </a:p>
          <a:p>
            <a:r>
              <a:rPr lang="en-US" dirty="0"/>
              <a:t>Result in the volume increasing in whole structure</a:t>
            </a:r>
          </a:p>
          <a:p>
            <a:endParaRPr lang="en-US" dirty="0"/>
          </a:p>
          <a:p>
            <a:r>
              <a:rPr lang="en-US" dirty="0"/>
              <a:t>(Click)</a:t>
            </a:r>
          </a:p>
          <a:p>
            <a:endParaRPr lang="en-US" dirty="0"/>
          </a:p>
          <a:p>
            <a:r>
              <a:rPr lang="en-US" dirty="0"/>
              <a:t>While Delayed Ettringite formation happening in the paste, where mortar itself increase volume.</a:t>
            </a:r>
          </a:p>
          <a:p>
            <a:endParaRPr lang="en-US" dirty="0"/>
          </a:p>
          <a:p>
            <a:r>
              <a:rPr lang="en-US" dirty="0"/>
              <a:t>Their behaviors in meso scale actually pretty close,</a:t>
            </a:r>
          </a:p>
          <a:p>
            <a:endParaRPr lang="en-US" dirty="0"/>
          </a:p>
          <a:p>
            <a:r>
              <a:rPr lang="en-US" dirty="0"/>
              <a:t>Similar map cracking pattern can be formed.</a:t>
            </a:r>
          </a:p>
          <a:p>
            <a:endParaRPr lang="en-US" dirty="0"/>
          </a:p>
          <a:p>
            <a:r>
              <a:rPr lang="en-US" dirty="0"/>
              <a:t>(POINT AT CRACKS)</a:t>
            </a:r>
          </a:p>
          <a:p>
            <a:endParaRPr lang="en-US" dirty="0"/>
          </a:p>
          <a:p>
            <a:r>
              <a:rPr lang="en-US" dirty="0"/>
              <a:t>Their impact on Reduction of Mechanical properties are also different.</a:t>
            </a:r>
          </a:p>
          <a:p>
            <a:endParaRPr lang="en-US" dirty="0"/>
          </a:p>
          <a:p>
            <a:r>
              <a:rPr lang="en-US" dirty="0"/>
              <a:t>As experiments of ASR and DEF can take years, and the difficulties to analysis these two complicated phenomena quantitively, </a:t>
            </a:r>
          </a:p>
          <a:p>
            <a:endParaRPr lang="en-US" dirty="0"/>
          </a:p>
          <a:p>
            <a:r>
              <a:rPr lang="en-US" dirty="0"/>
              <a:t>Here we use simulation to</a:t>
            </a:r>
          </a:p>
          <a:p>
            <a:r>
              <a:rPr lang="en-US" dirty="0"/>
              <a:t> </a:t>
            </a:r>
          </a:p>
        </p:txBody>
      </p:sp>
      <p:sp>
        <p:nvSpPr>
          <p:cNvPr id="4" name="Slide Number Placeholder 3"/>
          <p:cNvSpPr>
            <a:spLocks noGrp="1"/>
          </p:cNvSpPr>
          <p:nvPr>
            <p:ph type="sldNum" sz="quarter" idx="5"/>
          </p:nvPr>
        </p:nvSpPr>
        <p:spPr/>
        <p:txBody>
          <a:bodyPr/>
          <a:lstStyle/>
          <a:p>
            <a:fld id="{9EFD3A09-63B1-44AE-B9FA-FA0E7782E666}" type="slidenum">
              <a:rPr lang="en-US" smtClean="0"/>
              <a:t>5</a:t>
            </a:fld>
            <a:endParaRPr lang="en-US"/>
          </a:p>
        </p:txBody>
      </p:sp>
    </p:spTree>
    <p:extLst>
      <p:ext uri="{BB962C8B-B14F-4D97-AF65-F5344CB8AC3E}">
        <p14:creationId xmlns:p14="http://schemas.microsoft.com/office/powerpoint/2010/main" val="141590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6</a:t>
            </a:fld>
            <a:endParaRPr lang="en-US"/>
          </a:p>
        </p:txBody>
      </p:sp>
    </p:spTree>
    <p:extLst>
      <p:ext uri="{BB962C8B-B14F-4D97-AF65-F5344CB8AC3E}">
        <p14:creationId xmlns:p14="http://schemas.microsoft.com/office/powerpoint/2010/main" val="2589083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 the ASR and DEF Expansion behavior,</a:t>
            </a:r>
          </a:p>
          <a:p>
            <a:endParaRPr lang="en-US" dirty="0"/>
          </a:p>
          <a:p>
            <a:r>
              <a:rPr lang="en-US" dirty="0"/>
              <a:t>Their reaction under Loading,</a:t>
            </a:r>
          </a:p>
          <a:p>
            <a:endParaRPr lang="en-US" dirty="0"/>
          </a:p>
          <a:p>
            <a:r>
              <a:rPr lang="en-US" dirty="0"/>
              <a:t>And their residual mechanical properties after expansion.</a:t>
            </a:r>
          </a:p>
          <a:p>
            <a:endParaRPr lang="en-US" dirty="0"/>
          </a:p>
          <a:p>
            <a:r>
              <a:rPr lang="en-US" dirty="0"/>
              <a:t>In this way we try to related the expansion behavior of structure directly to its mechanical properties losses,</a:t>
            </a:r>
          </a:p>
          <a:p>
            <a:endParaRPr lang="en-US" dirty="0"/>
          </a:p>
          <a:p>
            <a:r>
              <a:rPr lang="en-US" dirty="0"/>
              <a:t>Finally may helping evaluating structures damaged by expansion which are in using,</a:t>
            </a:r>
          </a:p>
          <a:p>
            <a:endParaRPr lang="en-US" dirty="0"/>
          </a:p>
          <a:p>
            <a:r>
              <a:rPr lang="en-US" dirty="0"/>
              <a:t>Predict their ability and duration of serving.</a:t>
            </a:r>
          </a:p>
          <a:p>
            <a:endParaRPr lang="en-US" dirty="0"/>
          </a:p>
        </p:txBody>
      </p:sp>
      <p:sp>
        <p:nvSpPr>
          <p:cNvPr id="4" name="Slide Number Placeholder 3"/>
          <p:cNvSpPr>
            <a:spLocks noGrp="1"/>
          </p:cNvSpPr>
          <p:nvPr>
            <p:ph type="sldNum" sz="quarter" idx="5"/>
          </p:nvPr>
        </p:nvSpPr>
        <p:spPr/>
        <p:txBody>
          <a:bodyPr/>
          <a:lstStyle/>
          <a:p>
            <a:fld id="{9EFD3A09-63B1-44AE-B9FA-FA0E7782E666}" type="slidenum">
              <a:rPr lang="en-US" smtClean="0"/>
              <a:t>7</a:t>
            </a:fld>
            <a:endParaRPr lang="en-US"/>
          </a:p>
        </p:txBody>
      </p:sp>
    </p:spTree>
    <p:extLst>
      <p:ext uri="{BB962C8B-B14F-4D97-AF65-F5344CB8AC3E}">
        <p14:creationId xmlns:p14="http://schemas.microsoft.com/office/powerpoint/2010/main" val="335612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60sec</a:t>
            </a:r>
          </a:p>
          <a:p>
            <a:endParaRPr lang="en-US" dirty="0"/>
          </a:p>
          <a:p>
            <a:r>
              <a:rPr lang="en-US" dirty="0"/>
              <a:t>Here we tried to Simulate these two by RBSM, to represent their expanding behavior, and analysis their residual mechanical properties </a:t>
            </a:r>
          </a:p>
          <a:p>
            <a:endParaRPr lang="en-US" dirty="0"/>
          </a:p>
          <a:p>
            <a:r>
              <a:rPr lang="en-US" dirty="0"/>
              <a:t>For this object, Rigid Body Spring model is a good method.</a:t>
            </a:r>
          </a:p>
          <a:p>
            <a:endParaRPr lang="en-US" dirty="0"/>
          </a:p>
          <a:p>
            <a:r>
              <a:rPr lang="en-US" dirty="0"/>
              <a:t>it can model aggregate and paste elements separately, </a:t>
            </a:r>
          </a:p>
          <a:p>
            <a:endParaRPr lang="en-US" dirty="0"/>
          </a:p>
          <a:p>
            <a:r>
              <a:rPr lang="en-US" dirty="0"/>
              <a:t>And directly formulate the behavior of all elements during expansion. </a:t>
            </a:r>
          </a:p>
          <a:p>
            <a:endParaRPr lang="en-US" dirty="0"/>
          </a:p>
          <a:p>
            <a:r>
              <a:rPr lang="en-US" dirty="0"/>
              <a:t>In previous research, done by Eddy san</a:t>
            </a:r>
          </a:p>
          <a:p>
            <a:endParaRPr lang="en-US" dirty="0"/>
          </a:p>
          <a:p>
            <a:r>
              <a:rPr lang="en-US" dirty="0"/>
              <a:t>RBSM can successfully simulate single expansion case for ASR,</a:t>
            </a:r>
          </a:p>
          <a:p>
            <a:endParaRPr lang="en-US" dirty="0"/>
          </a:p>
          <a:p>
            <a:r>
              <a:rPr lang="en-US" dirty="0"/>
              <a:t>But its apply in DEF is not succeed.</a:t>
            </a:r>
          </a:p>
          <a:p>
            <a:endParaRPr lang="en-US" dirty="0"/>
          </a:p>
          <a:p>
            <a:r>
              <a:rPr lang="en-US" dirty="0"/>
              <a:t>So here we will improve the method for DEF,</a:t>
            </a:r>
          </a:p>
          <a:p>
            <a:endParaRPr lang="en-US" dirty="0"/>
          </a:p>
          <a:p>
            <a:r>
              <a:rPr lang="en-US" dirty="0"/>
              <a:t>And analysis on multiple cases under different conditions of ASR to get more systemized results. </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8</a:t>
            </a:fld>
            <a:endParaRPr lang="en-US"/>
          </a:p>
        </p:txBody>
      </p:sp>
    </p:spTree>
    <p:extLst>
      <p:ext uri="{BB962C8B-B14F-4D97-AF65-F5344CB8AC3E}">
        <p14:creationId xmlns:p14="http://schemas.microsoft.com/office/powerpoint/2010/main" val="3865731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50 sec</a:t>
            </a:r>
          </a:p>
          <a:p>
            <a:endParaRPr lang="en-US" dirty="0"/>
          </a:p>
          <a:p>
            <a:r>
              <a:rPr lang="en-US" dirty="0"/>
              <a:t>Here I’ll introduce how our simulation is working.</a:t>
            </a:r>
          </a:p>
          <a:p>
            <a:endParaRPr lang="en-US" dirty="0"/>
          </a:p>
          <a:p>
            <a:r>
              <a:rPr lang="en-US" dirty="0"/>
              <a:t>First, we build 3D model, add coarse aggregate at the amount we want, and mesh the whole structure into randomized elements.</a:t>
            </a:r>
          </a:p>
          <a:p>
            <a:endParaRPr lang="en-US" dirty="0"/>
          </a:p>
          <a:p>
            <a:r>
              <a:rPr lang="en-US" dirty="0"/>
              <a:t>And then, the expansion is applied, </a:t>
            </a:r>
          </a:p>
          <a:p>
            <a:endParaRPr lang="en-US" dirty="0"/>
          </a:p>
          <a:p>
            <a:r>
              <a:rPr lang="en-US" dirty="0"/>
              <a:t>For ASR, initial strain is given between ASR reactive aggregate and paste element,</a:t>
            </a:r>
          </a:p>
          <a:p>
            <a:endParaRPr lang="en-US" dirty="0"/>
          </a:p>
          <a:p>
            <a:r>
              <a:rPr lang="en-US" dirty="0"/>
              <a:t>While for DEF, initial strain is given between paste and paste element</a:t>
            </a:r>
          </a:p>
          <a:p>
            <a:endParaRPr lang="en-US" dirty="0"/>
          </a:p>
          <a:p>
            <a:r>
              <a:rPr lang="en-US" dirty="0"/>
              <a:t>Then, we go into the </a:t>
            </a:r>
            <a:r>
              <a:rPr lang="en-US" dirty="0" err="1"/>
              <a:t>uni</a:t>
            </a:r>
            <a:r>
              <a:rPr lang="en-US" dirty="0"/>
              <a:t>-axial compressing test,</a:t>
            </a:r>
          </a:p>
          <a:p>
            <a:endParaRPr lang="en-US" dirty="0"/>
          </a:p>
          <a:p>
            <a:r>
              <a:rPr lang="en-US" dirty="0"/>
              <a:t>0.02mm displacement here is applied step by step on the top surface with fixed boundary condition,</a:t>
            </a:r>
          </a:p>
          <a:p>
            <a:endParaRPr lang="en-US" dirty="0"/>
          </a:p>
          <a:p>
            <a:r>
              <a:rPr lang="en-US" dirty="0"/>
              <a:t>And the compressive strength at each step will be recorded.</a:t>
            </a:r>
          </a:p>
        </p:txBody>
      </p:sp>
      <p:sp>
        <p:nvSpPr>
          <p:cNvPr id="4" name="Slide Number Placeholder 3"/>
          <p:cNvSpPr>
            <a:spLocks noGrp="1"/>
          </p:cNvSpPr>
          <p:nvPr>
            <p:ph type="sldNum" sz="quarter" idx="5"/>
          </p:nvPr>
        </p:nvSpPr>
        <p:spPr/>
        <p:txBody>
          <a:bodyPr/>
          <a:lstStyle/>
          <a:p>
            <a:fld id="{0CBC1E91-D357-423E-84B8-4E1425658DBE}" type="slidenum">
              <a:rPr lang="en-US" smtClean="0"/>
              <a:t>9</a:t>
            </a:fld>
            <a:endParaRPr lang="en-US"/>
          </a:p>
        </p:txBody>
      </p:sp>
    </p:spTree>
    <p:extLst>
      <p:ext uri="{BB962C8B-B14F-4D97-AF65-F5344CB8AC3E}">
        <p14:creationId xmlns:p14="http://schemas.microsoft.com/office/powerpoint/2010/main" val="2873271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185588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2238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30542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 name="Rectangle 6"/>
          <p:cNvSpPr/>
          <p:nvPr/>
        </p:nvSpPr>
        <p:spPr>
          <a:xfrm>
            <a:off x="0" y="0"/>
            <a:ext cx="91440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8" name="Rectangle 7"/>
          <p:cNvSpPr/>
          <p:nvPr/>
        </p:nvSpPr>
        <p:spPr>
          <a:xfrm>
            <a:off x="0" y="6200323"/>
            <a:ext cx="9144000" cy="65768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p:nvPr>
        </p:nvSpPr>
        <p:spPr>
          <a:xfrm>
            <a:off x="196851" y="12546"/>
            <a:ext cx="7465648" cy="889306"/>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6" name="Slide Number Placeholder 5"/>
          <p:cNvSpPr>
            <a:spLocks noGrp="1"/>
          </p:cNvSpPr>
          <p:nvPr>
            <p:ph type="sldNum" sz="quarter" idx="12"/>
          </p:nvPr>
        </p:nvSpPr>
        <p:spPr>
          <a:xfrm>
            <a:off x="7859348" y="274641"/>
            <a:ext cx="1148195" cy="365125"/>
          </a:xfrm>
        </p:spPr>
        <p:txBody>
          <a:bodyPr/>
          <a:lstStyle/>
          <a:p>
            <a:fld id="{3116D5F7-BFB9-4A44-ADF4-08AEB126CD8E}" type="slidenum">
              <a:rPr lang="en-US" smtClean="0"/>
              <a:t>‹#›</a:t>
            </a:fld>
            <a:endParaRPr lang="en-US" dirty="0"/>
          </a:p>
        </p:txBody>
      </p:sp>
      <p:pic>
        <p:nvPicPr>
          <p:cNvPr id="2050" name="Picture 2" descr="Image result for utokyo">
            <a:extLst>
              <a:ext uri="{FF2B5EF4-FFF2-40B4-BE49-F238E27FC236}">
                <a16:creationId xmlns:a16="http://schemas.microsoft.com/office/drawing/2014/main" id="{843EE7EB-46D5-487B-AA8B-3D240678F082}"/>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509521" y="6200324"/>
            <a:ext cx="614278" cy="657681"/>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CC97D49A-3C14-450E-ABD7-4EB18DD28BA7}"/>
              </a:ext>
            </a:extLst>
          </p:cNvPr>
          <p:cNvSpPr>
            <a:spLocks noGrp="1"/>
          </p:cNvSpPr>
          <p:nvPr>
            <p:ph type="subTitle" idx="1"/>
          </p:nvPr>
        </p:nvSpPr>
        <p:spPr>
          <a:xfrm>
            <a:off x="196848" y="1050832"/>
            <a:ext cx="8810692" cy="4745374"/>
          </a:xfrm>
        </p:spPr>
        <p:txBody>
          <a:bodyPr anchor="t">
            <a:normAutofit/>
          </a:bodyPr>
          <a:lstStyle>
            <a:lvl1pPr marL="0" indent="0" algn="l">
              <a:buNone/>
              <a:defRPr sz="2200" cap="none" spc="0" baseline="0">
                <a:solidFill>
                  <a:schemeClr val="accent1">
                    <a:lumMod val="20000"/>
                    <a:lumOff val="80000"/>
                  </a:schemeClr>
                </a:solidFill>
              </a:defRPr>
            </a:lvl1pPr>
            <a:lvl2pPr marL="457189" indent="0" algn="ctr">
              <a:buNone/>
              <a:defRPr sz="2200"/>
            </a:lvl2pPr>
            <a:lvl3pPr marL="914377" indent="0" algn="ctr">
              <a:buNone/>
              <a:defRPr sz="22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a:t>Click to edit Master subtitle style</a:t>
            </a:r>
          </a:p>
        </p:txBody>
      </p:sp>
    </p:spTree>
    <p:extLst>
      <p:ext uri="{BB962C8B-B14F-4D97-AF65-F5344CB8AC3E}">
        <p14:creationId xmlns:p14="http://schemas.microsoft.com/office/powerpoint/2010/main" val="671784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86778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AAAA27-BFCD-43BE-BFCD-76D2FA4D3DF2}" type="datetimeFigureOut">
              <a:rPr lang="en-US" smtClean="0"/>
              <a:t>1/25/19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03896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AAAA27-BFCD-43BE-BFCD-76D2FA4D3DF2}"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677657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AAAA27-BFCD-43BE-BFCD-76D2FA4D3DF2}" type="datetimeFigureOut">
              <a:rPr lang="en-US" smtClean="0"/>
              <a:t>1/25/19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5768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AAAA27-BFCD-43BE-BFCD-76D2FA4D3DF2}" type="datetimeFigureOut">
              <a:rPr lang="en-US" smtClean="0"/>
              <a:t>1/25/19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61226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AAAA27-BFCD-43BE-BFCD-76D2FA4D3DF2}" type="datetimeFigureOut">
              <a:rPr lang="en-US" smtClean="0"/>
              <a:t>1/25/19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14490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0027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55371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AAA27-BFCD-43BE-BFCD-76D2FA4D3DF2}" type="datetimeFigureOut">
              <a:rPr lang="en-US" smtClean="0"/>
              <a:t>1/25/19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C9DF2-2996-4E8E-85D3-9B6386D19074}" type="slidenum">
              <a:rPr lang="en-US" smtClean="0"/>
              <a:t>‹#›</a:t>
            </a:fld>
            <a:endParaRPr lang="en-US"/>
          </a:p>
        </p:txBody>
      </p:sp>
    </p:spTree>
    <p:extLst>
      <p:ext uri="{BB962C8B-B14F-4D97-AF65-F5344CB8AC3E}">
        <p14:creationId xmlns:p14="http://schemas.microsoft.com/office/powerpoint/2010/main" val="415776049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9.emf"/><Relationship Id="rId13" Type="http://schemas.openxmlformats.org/officeDocument/2006/relationships/image" Target="../media/image94.png"/><Relationship Id="rId18" Type="http://schemas.openxmlformats.org/officeDocument/2006/relationships/image" Target="../media/image98.png"/><Relationship Id="rId3" Type="http://schemas.openxmlformats.org/officeDocument/2006/relationships/image" Target="../media/image84.png"/><Relationship Id="rId21" Type="http://schemas.openxmlformats.org/officeDocument/2006/relationships/image" Target="../media/image101.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65.jpeg"/><Relationship Id="rId2" Type="http://schemas.openxmlformats.org/officeDocument/2006/relationships/notesSlide" Target="../notesSlides/notesSlide10.xml"/><Relationship Id="rId16" Type="http://schemas.openxmlformats.org/officeDocument/2006/relationships/image" Target="../media/image97.png"/><Relationship Id="rId20" Type="http://schemas.openxmlformats.org/officeDocument/2006/relationships/image" Target="../media/image100.png"/><Relationship Id="rId1" Type="http://schemas.openxmlformats.org/officeDocument/2006/relationships/slideLayout" Target="../slideLayouts/slideLayout12.xml"/><Relationship Id="rId6" Type="http://schemas.openxmlformats.org/officeDocument/2006/relationships/image" Target="../media/image87.png"/><Relationship Id="rId11" Type="http://schemas.openxmlformats.org/officeDocument/2006/relationships/image" Target="../media/image92.png"/><Relationship Id="rId5" Type="http://schemas.openxmlformats.org/officeDocument/2006/relationships/image" Target="../media/image86.png"/><Relationship Id="rId15" Type="http://schemas.openxmlformats.org/officeDocument/2006/relationships/image" Target="../media/image96.png"/><Relationship Id="rId10" Type="http://schemas.openxmlformats.org/officeDocument/2006/relationships/image" Target="../media/image91.png"/><Relationship Id="rId19" Type="http://schemas.openxmlformats.org/officeDocument/2006/relationships/image" Target="../media/image99.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2.png"/></Relationships>
</file>

<file path=ppt/slides/_rels/slide11.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89.emf"/><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02.png"/><Relationship Id="rId17" Type="http://schemas.openxmlformats.org/officeDocument/2006/relationships/image" Target="../media/image108.png"/><Relationship Id="rId2" Type="http://schemas.openxmlformats.org/officeDocument/2006/relationships/notesSlide" Target="../notesSlides/notesSlide11.xml"/><Relationship Id="rId16" Type="http://schemas.openxmlformats.org/officeDocument/2006/relationships/image" Target="../media/image65.jpeg"/><Relationship Id="rId1" Type="http://schemas.openxmlformats.org/officeDocument/2006/relationships/slideLayout" Target="../slideLayouts/slideLayout12.xml"/><Relationship Id="rId6" Type="http://schemas.openxmlformats.org/officeDocument/2006/relationships/image" Target="../media/image106.png"/><Relationship Id="rId11" Type="http://schemas.openxmlformats.org/officeDocument/2006/relationships/image" Target="../media/image101.png"/><Relationship Id="rId5" Type="http://schemas.openxmlformats.org/officeDocument/2006/relationships/image" Target="../media/image105.png"/><Relationship Id="rId15" Type="http://schemas.openxmlformats.org/officeDocument/2006/relationships/image" Target="../media/image97.png"/><Relationship Id="rId10" Type="http://schemas.openxmlformats.org/officeDocument/2006/relationships/image" Target="../media/image100.png"/><Relationship Id="rId4" Type="http://schemas.openxmlformats.org/officeDocument/2006/relationships/image" Target="../media/image104.png"/><Relationship Id="rId9" Type="http://schemas.openxmlformats.org/officeDocument/2006/relationships/image" Target="../media/image99.png"/><Relationship Id="rId14" Type="http://schemas.openxmlformats.org/officeDocument/2006/relationships/image" Target="../media/image96.png"/></Relationships>
</file>

<file path=ppt/slides/_rels/slide1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2.png"/><Relationship Id="rId7"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10.png"/><Relationship Id="rId5" Type="http://schemas.openxmlformats.org/officeDocument/2006/relationships/image" Target="../media/image73.png"/><Relationship Id="rId10" Type="http://schemas.openxmlformats.org/officeDocument/2006/relationships/image" Target="../media/image113.png"/><Relationship Id="rId4" Type="http://schemas.openxmlformats.org/officeDocument/2006/relationships/image" Target="../media/image109.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8" Type="http://schemas.openxmlformats.org/officeDocument/2006/relationships/image" Target="../media/image115.png"/><Relationship Id="rId13" Type="http://schemas.openxmlformats.org/officeDocument/2006/relationships/image" Target="../media/image118.png"/><Relationship Id="rId3" Type="http://schemas.openxmlformats.org/officeDocument/2006/relationships/image" Target="../media/image73.png"/><Relationship Id="rId7" Type="http://schemas.microsoft.com/office/2007/relationships/hdphoto" Target="../media/hdphoto2.wdp"/><Relationship Id="rId12"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4.png"/><Relationship Id="rId11" Type="http://schemas.openxmlformats.org/officeDocument/2006/relationships/image" Target="../media/image117.png"/><Relationship Id="rId5" Type="http://schemas.openxmlformats.org/officeDocument/2006/relationships/image" Target="../media/image111.png"/><Relationship Id="rId15" Type="http://schemas.openxmlformats.org/officeDocument/2006/relationships/image" Target="../media/image120.png"/><Relationship Id="rId10" Type="http://schemas.openxmlformats.org/officeDocument/2006/relationships/image" Target="../media/image116.png"/><Relationship Id="rId4" Type="http://schemas.openxmlformats.org/officeDocument/2006/relationships/image" Target="../media/image49.png"/><Relationship Id="rId9" Type="http://schemas.microsoft.com/office/2007/relationships/hdphoto" Target="../media/hdphoto3.wdp"/><Relationship Id="rId14" Type="http://schemas.openxmlformats.org/officeDocument/2006/relationships/image" Target="../media/image119.png"/></Relationships>
</file>

<file path=ppt/slides/_rels/slide14.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7.png"/><Relationship Id="rId3" Type="http://schemas.openxmlformats.org/officeDocument/2006/relationships/slideLayout" Target="../slideLayouts/slideLayout12.xml"/><Relationship Id="rId7" Type="http://schemas.openxmlformats.org/officeDocument/2006/relationships/image" Target="../media/image122.jpeg"/><Relationship Id="rId12" Type="http://schemas.openxmlformats.org/officeDocument/2006/relationships/image" Target="../media/image126.jpe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4.wdp"/><Relationship Id="rId11" Type="http://schemas.openxmlformats.org/officeDocument/2006/relationships/image" Target="../media/image82.png"/><Relationship Id="rId5" Type="http://schemas.openxmlformats.org/officeDocument/2006/relationships/image" Target="../media/image121.png"/><Relationship Id="rId15" Type="http://schemas.openxmlformats.org/officeDocument/2006/relationships/image" Target="../media/image65.jpeg"/><Relationship Id="rId10" Type="http://schemas.openxmlformats.org/officeDocument/2006/relationships/image" Target="../media/image125.png"/><Relationship Id="rId4" Type="http://schemas.openxmlformats.org/officeDocument/2006/relationships/notesSlide" Target="../notesSlides/notesSlide14.xml"/><Relationship Id="rId9" Type="http://schemas.openxmlformats.org/officeDocument/2006/relationships/image" Target="../media/image124.png"/><Relationship Id="rId14" Type="http://schemas.openxmlformats.org/officeDocument/2006/relationships/image" Target="../media/image128.jpg"/></Relationships>
</file>

<file path=ppt/slides/_rels/slide1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9.png"/><Relationship Id="rId7" Type="http://schemas.microsoft.com/office/2007/relationships/hdphoto" Target="../media/hdphoto5.wdp"/><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65.jpeg"/><Relationship Id="rId5" Type="http://schemas.openxmlformats.org/officeDocument/2006/relationships/image" Target="../media/image131.png"/><Relationship Id="rId10" Type="http://schemas.openxmlformats.org/officeDocument/2006/relationships/image" Target="../media/image43.png"/><Relationship Id="rId4" Type="http://schemas.openxmlformats.org/officeDocument/2006/relationships/image" Target="../media/image130.png"/><Relationship Id="rId9" Type="http://schemas.openxmlformats.org/officeDocument/2006/relationships/image" Target="../media/image82.png"/></Relationships>
</file>

<file path=ppt/slides/_rels/slide16.xml.rels><?xml version="1.0" encoding="UTF-8" standalone="yes"?>
<Relationships xmlns="http://schemas.openxmlformats.org/package/2006/relationships"><Relationship Id="rId8" Type="http://schemas.openxmlformats.org/officeDocument/2006/relationships/image" Target="../media/image136.png"/><Relationship Id="rId13" Type="http://schemas.microsoft.com/office/2007/relationships/hdphoto" Target="../media/hdphoto9.wdp"/><Relationship Id="rId3" Type="http://schemas.openxmlformats.org/officeDocument/2006/relationships/image" Target="../media/image134.png"/><Relationship Id="rId7" Type="http://schemas.microsoft.com/office/2007/relationships/hdphoto" Target="../media/hdphoto6.wdp"/><Relationship Id="rId12" Type="http://schemas.openxmlformats.org/officeDocument/2006/relationships/image" Target="../media/image138.png"/><Relationship Id="rId2" Type="http://schemas.openxmlformats.org/officeDocument/2006/relationships/notesSlide" Target="../notesSlides/notesSlide16.xml"/><Relationship Id="rId16" Type="http://schemas.openxmlformats.org/officeDocument/2006/relationships/image" Target="../media/image65.jpeg"/><Relationship Id="rId1" Type="http://schemas.openxmlformats.org/officeDocument/2006/relationships/slideLayout" Target="../slideLayouts/slideLayout12.xml"/><Relationship Id="rId6" Type="http://schemas.openxmlformats.org/officeDocument/2006/relationships/image" Target="../media/image135.png"/><Relationship Id="rId11" Type="http://schemas.microsoft.com/office/2007/relationships/hdphoto" Target="../media/hdphoto8.wdp"/><Relationship Id="rId5" Type="http://schemas.microsoft.com/office/2007/relationships/hdphoto" Target="../media/hdphoto3.wdp"/><Relationship Id="rId15" Type="http://schemas.microsoft.com/office/2007/relationships/hdphoto" Target="../media/hdphoto10.wdp"/><Relationship Id="rId10" Type="http://schemas.openxmlformats.org/officeDocument/2006/relationships/image" Target="../media/image137.png"/><Relationship Id="rId4" Type="http://schemas.openxmlformats.org/officeDocument/2006/relationships/image" Target="../media/image115.png"/><Relationship Id="rId9" Type="http://schemas.microsoft.com/office/2007/relationships/hdphoto" Target="../media/hdphoto7.wdp"/><Relationship Id="rId14" Type="http://schemas.openxmlformats.org/officeDocument/2006/relationships/image" Target="../media/image139.png"/></Relationships>
</file>

<file path=ppt/slides/_rels/slide17.xml.rels><?xml version="1.0" encoding="UTF-8" standalone="yes"?>
<Relationships xmlns="http://schemas.openxmlformats.org/package/2006/relationships"><Relationship Id="rId8" Type="http://schemas.openxmlformats.org/officeDocument/2006/relationships/image" Target="../media/image136.png"/><Relationship Id="rId13" Type="http://schemas.microsoft.com/office/2007/relationships/hdphoto" Target="../media/hdphoto9.wdp"/><Relationship Id="rId18" Type="http://schemas.openxmlformats.org/officeDocument/2006/relationships/image" Target="../media/image141.png"/><Relationship Id="rId3" Type="http://schemas.openxmlformats.org/officeDocument/2006/relationships/image" Target="../media/image115.png"/><Relationship Id="rId21" Type="http://schemas.microsoft.com/office/2007/relationships/hdphoto" Target="../media/hdphoto12.wdp"/><Relationship Id="rId7" Type="http://schemas.microsoft.com/office/2007/relationships/hdphoto" Target="../media/hdphoto6.wdp"/><Relationship Id="rId12" Type="http://schemas.openxmlformats.org/officeDocument/2006/relationships/image" Target="../media/image138.png"/><Relationship Id="rId17" Type="http://schemas.openxmlformats.org/officeDocument/2006/relationships/image" Target="../media/image140.png"/><Relationship Id="rId25" Type="http://schemas.microsoft.com/office/2007/relationships/hdphoto" Target="../media/hdphoto14.wdp"/><Relationship Id="rId2" Type="http://schemas.openxmlformats.org/officeDocument/2006/relationships/notesSlide" Target="../notesSlides/notesSlide17.xml"/><Relationship Id="rId16" Type="http://schemas.openxmlformats.org/officeDocument/2006/relationships/image" Target="../media/image48.png"/><Relationship Id="rId20" Type="http://schemas.openxmlformats.org/officeDocument/2006/relationships/image" Target="../media/image142.png"/><Relationship Id="rId1" Type="http://schemas.openxmlformats.org/officeDocument/2006/relationships/slideLayout" Target="../slideLayouts/slideLayout12.xml"/><Relationship Id="rId6" Type="http://schemas.openxmlformats.org/officeDocument/2006/relationships/image" Target="../media/image135.png"/><Relationship Id="rId11" Type="http://schemas.microsoft.com/office/2007/relationships/hdphoto" Target="../media/hdphoto8.wdp"/><Relationship Id="rId24" Type="http://schemas.openxmlformats.org/officeDocument/2006/relationships/image" Target="../media/image144.png"/><Relationship Id="rId5" Type="http://schemas.openxmlformats.org/officeDocument/2006/relationships/image" Target="../media/image64.png"/><Relationship Id="rId15" Type="http://schemas.microsoft.com/office/2007/relationships/hdphoto" Target="../media/hdphoto2.wdp"/><Relationship Id="rId23" Type="http://schemas.microsoft.com/office/2007/relationships/hdphoto" Target="../media/hdphoto13.wdp"/><Relationship Id="rId10" Type="http://schemas.openxmlformats.org/officeDocument/2006/relationships/image" Target="../media/image137.png"/><Relationship Id="rId19" Type="http://schemas.microsoft.com/office/2007/relationships/hdphoto" Target="../media/hdphoto11.wdp"/><Relationship Id="rId4" Type="http://schemas.microsoft.com/office/2007/relationships/hdphoto" Target="../media/hdphoto3.wdp"/><Relationship Id="rId9" Type="http://schemas.microsoft.com/office/2007/relationships/hdphoto" Target="../media/hdphoto7.wdp"/><Relationship Id="rId14" Type="http://schemas.openxmlformats.org/officeDocument/2006/relationships/image" Target="../media/image114.png"/><Relationship Id="rId22" Type="http://schemas.openxmlformats.org/officeDocument/2006/relationships/image" Target="../media/image143.png"/></Relationships>
</file>

<file path=ppt/slides/_rels/slide18.xml.rels><?xml version="1.0" encoding="UTF-8" standalone="yes"?>
<Relationships xmlns="http://schemas.openxmlformats.org/package/2006/relationships"><Relationship Id="rId8" Type="http://schemas.openxmlformats.org/officeDocument/2006/relationships/image" Target="../media/image148.png"/><Relationship Id="rId13" Type="http://schemas.openxmlformats.org/officeDocument/2006/relationships/image" Target="../media/image65.jpeg"/><Relationship Id="rId3" Type="http://schemas.openxmlformats.org/officeDocument/2006/relationships/image" Target="../media/image82.png"/><Relationship Id="rId7" Type="http://schemas.openxmlformats.org/officeDocument/2006/relationships/image" Target="../media/image147.png"/><Relationship Id="rId12" Type="http://schemas.microsoft.com/office/2007/relationships/hdphoto" Target="../media/hdphoto10.wdp"/><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46.png"/><Relationship Id="rId11" Type="http://schemas.openxmlformats.org/officeDocument/2006/relationships/image" Target="../media/image139.png"/><Relationship Id="rId5" Type="http://schemas.openxmlformats.org/officeDocument/2006/relationships/image" Target="../media/image145.png"/><Relationship Id="rId10" Type="http://schemas.openxmlformats.org/officeDocument/2006/relationships/image" Target="../media/image129.png"/><Relationship Id="rId4" Type="http://schemas.openxmlformats.org/officeDocument/2006/relationships/image" Target="../media/image124.png"/><Relationship Id="rId9" Type="http://schemas.microsoft.com/office/2007/relationships/hdphoto" Target="../media/hdphoto15.wdp"/></Relationships>
</file>

<file path=ppt/slides/_rels/slide19.xml.rels><?xml version="1.0" encoding="UTF-8" standalone="yes"?>
<Relationships xmlns="http://schemas.openxmlformats.org/package/2006/relationships"><Relationship Id="rId8" Type="http://schemas.microsoft.com/office/2007/relationships/hdphoto" Target="../media/hdphoto16.wdp"/><Relationship Id="rId3" Type="http://schemas.openxmlformats.org/officeDocument/2006/relationships/image" Target="../media/image63.png"/><Relationship Id="rId7" Type="http://schemas.openxmlformats.org/officeDocument/2006/relationships/image" Target="../media/image149.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25.png"/><Relationship Id="rId5" Type="http://schemas.openxmlformats.org/officeDocument/2006/relationships/image" Target="../media/image82.png"/><Relationship Id="rId10" Type="http://schemas.microsoft.com/office/2007/relationships/hdphoto" Target="../media/hdphoto17.wdp"/><Relationship Id="rId4" Type="http://schemas.openxmlformats.org/officeDocument/2006/relationships/image" Target="../media/image124.png"/><Relationship Id="rId9" Type="http://schemas.openxmlformats.org/officeDocument/2006/relationships/image" Target="../media/image15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2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5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tiff"/><Relationship Id="rId3" Type="http://schemas.openxmlformats.org/officeDocument/2006/relationships/image" Target="../media/image15.tiff"/><Relationship Id="rId7" Type="http://schemas.openxmlformats.org/officeDocument/2006/relationships/image" Target="../media/image19.png"/><Relationship Id="rId12"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tiff"/><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jpeg"/><Relationship Id="rId7" Type="http://schemas.openxmlformats.org/officeDocument/2006/relationships/image" Target="../media/image20.jpeg"/><Relationship Id="rId12"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9.jpeg"/><Relationship Id="rId11" Type="http://schemas.openxmlformats.org/officeDocument/2006/relationships/image" Target="../media/image33.png"/><Relationship Id="rId5" Type="http://schemas.openxmlformats.org/officeDocument/2006/relationships/image" Target="../media/image28.jpeg"/><Relationship Id="rId10" Type="http://schemas.openxmlformats.org/officeDocument/2006/relationships/image" Target="../media/image32.png"/><Relationship Id="rId4" Type="http://schemas.openxmlformats.org/officeDocument/2006/relationships/image" Target="../media/image27.jpe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4.png"/><Relationship Id="rId3" Type="http://schemas.openxmlformats.org/officeDocument/2006/relationships/image" Target="../media/image35.jpeg"/><Relationship Id="rId7" Type="http://schemas.openxmlformats.org/officeDocument/2006/relationships/image" Target="../media/image39.jpe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8.png"/><Relationship Id="rId11" Type="http://schemas.openxmlformats.org/officeDocument/2006/relationships/image" Target="../media/image42.png"/><Relationship Id="rId5" Type="http://schemas.openxmlformats.org/officeDocument/2006/relationships/image" Target="../media/image37.png"/><Relationship Id="rId10" Type="http://schemas.microsoft.com/office/2007/relationships/hdphoto" Target="../media/hdphoto1.wdp"/><Relationship Id="rId4" Type="http://schemas.openxmlformats.org/officeDocument/2006/relationships/image" Target="../media/image36.png"/><Relationship Id="rId9" Type="http://schemas.openxmlformats.org/officeDocument/2006/relationships/image" Target="../media/image41.png"/></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4.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62.png"/><Relationship Id="rId1" Type="http://schemas.openxmlformats.org/officeDocument/2006/relationships/slideLayout" Target="../slideLayouts/slideLayout1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49.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9.xml.rels><?xml version="1.0" encoding="UTF-8" standalone="yes"?>
<Relationships xmlns="http://schemas.openxmlformats.org/package/2006/relationships"><Relationship Id="rId13" Type="http://schemas.openxmlformats.org/officeDocument/2006/relationships/diagramQuickStyle" Target="../diagrams/quickStyle2.xml"/><Relationship Id="rId18" Type="http://schemas.openxmlformats.org/officeDocument/2006/relationships/image" Target="../media/image66.png"/><Relationship Id="rId26" Type="http://schemas.openxmlformats.org/officeDocument/2006/relationships/image" Target="../media/image62.png"/><Relationship Id="rId21" Type="http://schemas.openxmlformats.org/officeDocument/2006/relationships/image" Target="../media/image69.png"/><Relationship Id="rId34" Type="http://schemas.openxmlformats.org/officeDocument/2006/relationships/image" Target="../media/image81.png"/><Relationship Id="rId7" Type="http://schemas.microsoft.com/office/2007/relationships/media" Target="../media/media4.mp4"/><Relationship Id="rId12" Type="http://schemas.openxmlformats.org/officeDocument/2006/relationships/diagramLayout" Target="../diagrams/layout2.xml"/><Relationship Id="rId17" Type="http://schemas.openxmlformats.org/officeDocument/2006/relationships/image" Target="../media/image52.png"/><Relationship Id="rId25" Type="http://schemas.openxmlformats.org/officeDocument/2006/relationships/image" Target="../media/image73.png"/><Relationship Id="rId33" Type="http://schemas.openxmlformats.org/officeDocument/2006/relationships/image" Target="../media/image80.png"/><Relationship Id="rId2" Type="http://schemas.openxmlformats.org/officeDocument/2006/relationships/video" Target="../media/media1.mp4"/><Relationship Id="rId16" Type="http://schemas.openxmlformats.org/officeDocument/2006/relationships/image" Target="../media/image65.jpeg"/><Relationship Id="rId20" Type="http://schemas.openxmlformats.org/officeDocument/2006/relationships/image" Target="../media/image68.png"/><Relationship Id="rId29" Type="http://schemas.openxmlformats.org/officeDocument/2006/relationships/image" Target="../media/image76.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diagramData" Target="../diagrams/data2.xml"/><Relationship Id="rId24" Type="http://schemas.openxmlformats.org/officeDocument/2006/relationships/image" Target="../media/image72.png"/><Relationship Id="rId32" Type="http://schemas.openxmlformats.org/officeDocument/2006/relationships/image" Target="../media/image79.png"/><Relationship Id="rId37" Type="http://schemas.openxmlformats.org/officeDocument/2006/relationships/image" Target="../media/image56.png"/><Relationship Id="rId5" Type="http://schemas.microsoft.com/office/2007/relationships/media" Target="../media/media3.mp4"/><Relationship Id="rId15" Type="http://schemas.microsoft.com/office/2007/relationships/diagramDrawing" Target="../diagrams/drawing2.xml"/><Relationship Id="rId23" Type="http://schemas.openxmlformats.org/officeDocument/2006/relationships/image" Target="../media/image71.png"/><Relationship Id="rId28" Type="http://schemas.openxmlformats.org/officeDocument/2006/relationships/image" Target="../media/image75.png"/><Relationship Id="rId36" Type="http://schemas.openxmlformats.org/officeDocument/2006/relationships/image" Target="../media/image83.png"/><Relationship Id="rId10" Type="http://schemas.openxmlformats.org/officeDocument/2006/relationships/notesSlide" Target="../notesSlides/notesSlide9.xml"/><Relationship Id="rId19" Type="http://schemas.openxmlformats.org/officeDocument/2006/relationships/image" Target="../media/image67.png"/><Relationship Id="rId31" Type="http://schemas.openxmlformats.org/officeDocument/2006/relationships/image" Target="../media/image78.png"/><Relationship Id="rId4" Type="http://schemas.openxmlformats.org/officeDocument/2006/relationships/video" Target="../media/media2.mp4"/><Relationship Id="rId9" Type="http://schemas.openxmlformats.org/officeDocument/2006/relationships/slideLayout" Target="../slideLayouts/slideLayout12.xml"/><Relationship Id="rId14" Type="http://schemas.openxmlformats.org/officeDocument/2006/relationships/diagramColors" Target="../diagrams/colors2.xml"/><Relationship Id="rId22" Type="http://schemas.openxmlformats.org/officeDocument/2006/relationships/image" Target="../media/image70.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8" Type="http://schemas.openxmlformats.org/officeDocument/2006/relationships/video" Target="../media/media4.mp4"/><Relationship Id="rId3" Type="http://schemas.microsoft.com/office/2007/relationships/media"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15811E-24C4-45CE-A5C3-83B6BA2BFBFD}"/>
              </a:ext>
            </a:extLst>
          </p:cNvPr>
          <p:cNvSpPr>
            <a:spLocks noGrp="1"/>
          </p:cNvSpPr>
          <p:nvPr>
            <p:ph type="subTitle" idx="1"/>
          </p:nvPr>
        </p:nvSpPr>
        <p:spPr>
          <a:xfrm>
            <a:off x="237395" y="4670250"/>
            <a:ext cx="5116047" cy="1255769"/>
          </a:xfrm>
        </p:spPr>
        <p:txBody>
          <a:bodyPr>
            <a:normAutofit fontScale="25000" lnSpcReduction="20000"/>
          </a:bodyPr>
          <a:lstStyle/>
          <a:p>
            <a:pPr algn="l"/>
            <a:r>
              <a:rPr lang="en-US" sz="9600" dirty="0"/>
              <a:t>The University of Tokyo</a:t>
            </a:r>
          </a:p>
          <a:p>
            <a:pPr algn="l"/>
            <a:r>
              <a:rPr lang="en-US" sz="9600" dirty="0"/>
              <a:t>YUSHI MENG</a:t>
            </a:r>
          </a:p>
          <a:p>
            <a:pPr algn="l"/>
            <a:r>
              <a:rPr lang="en-US" sz="9600" dirty="0"/>
              <a:t>Supervisor: Dr. Kohei Nagai</a:t>
            </a:r>
          </a:p>
          <a:p>
            <a:pPr algn="l"/>
            <a:endParaRPr lang="en-US" dirty="0"/>
          </a:p>
        </p:txBody>
      </p:sp>
      <p:pic>
        <p:nvPicPr>
          <p:cNvPr id="1026" name="Picture 2" descr="Image result for utokyo">
            <a:extLst>
              <a:ext uri="{FF2B5EF4-FFF2-40B4-BE49-F238E27FC236}">
                <a16:creationId xmlns:a16="http://schemas.microsoft.com/office/drawing/2014/main" id="{EB7F9CA7-52D3-439F-BDFE-69ABFAFBD16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572003" y="759600"/>
            <a:ext cx="4049869" cy="53306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000D24-4875-44B4-9A25-A00E80D97048}"/>
              </a:ext>
            </a:extLst>
          </p:cNvPr>
          <p:cNvSpPr>
            <a:spLocks noGrp="1"/>
          </p:cNvSpPr>
          <p:nvPr>
            <p:ph type="ctrTitle"/>
          </p:nvPr>
        </p:nvSpPr>
        <p:spPr>
          <a:xfrm>
            <a:off x="237395" y="1087293"/>
            <a:ext cx="7545638" cy="3255264"/>
          </a:xfrm>
        </p:spPr>
        <p:txBody>
          <a:bodyPr>
            <a:normAutofit/>
          </a:bodyPr>
          <a:lstStyle/>
          <a:p>
            <a:pPr algn="l"/>
            <a:r>
              <a:rPr lang="en-US" sz="4400" dirty="0"/>
              <a:t>Simulation of </a:t>
            </a:r>
            <a:br>
              <a:rPr lang="en-US" sz="4400" dirty="0"/>
            </a:br>
            <a:r>
              <a:rPr lang="en-US" sz="4400" dirty="0"/>
              <a:t>Concrete Cracking Pattern and </a:t>
            </a:r>
            <a:br>
              <a:rPr lang="en-US" sz="4400" dirty="0"/>
            </a:br>
            <a:r>
              <a:rPr lang="en-US" sz="4400" dirty="0"/>
              <a:t>Residual Mechanical Properties for ASR and DEF Expansion</a:t>
            </a:r>
          </a:p>
        </p:txBody>
      </p:sp>
    </p:spTree>
    <p:extLst>
      <p:ext uri="{BB962C8B-B14F-4D97-AF65-F5344CB8AC3E}">
        <p14:creationId xmlns:p14="http://schemas.microsoft.com/office/powerpoint/2010/main" val="503076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Trail In Simplified model</a:t>
            </a:r>
          </a:p>
        </p:txBody>
      </p:sp>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081556"/>
            <a:ext cx="866775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ASR Trail Expansion and Loading </a:t>
            </a:r>
          </a:p>
          <a:p>
            <a:pPr algn="ctr">
              <a:defRPr b="1"/>
            </a:pPr>
            <a:r>
              <a:rPr lang="en-US" sz="2400" dirty="0"/>
              <a:t>Using 10x10x10mm Single Aggregate Model</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6</a:t>
            </a:r>
            <a:endParaRPr kumimoji="1" lang="zh-CN" altLang="en-US" dirty="0"/>
          </a:p>
        </p:txBody>
      </p:sp>
      <p:pic>
        <p:nvPicPr>
          <p:cNvPr id="13" name="Picture 12">
            <a:extLst>
              <a:ext uri="{FF2B5EF4-FFF2-40B4-BE49-F238E27FC236}">
                <a16:creationId xmlns:a16="http://schemas.microsoft.com/office/drawing/2014/main" id="{68FB2E73-E1C3-40DB-AC5C-C1DF0B53BD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89523" y="2484907"/>
            <a:ext cx="1574482" cy="1574482"/>
          </a:xfrm>
          <a:prstGeom prst="rect">
            <a:avLst/>
          </a:prstGeom>
        </p:spPr>
      </p:pic>
      <p:pic>
        <p:nvPicPr>
          <p:cNvPr id="15" name="Picture 14">
            <a:extLst>
              <a:ext uri="{FF2B5EF4-FFF2-40B4-BE49-F238E27FC236}">
                <a16:creationId xmlns:a16="http://schemas.microsoft.com/office/drawing/2014/main" id="{FAE1BB6A-6446-4566-A4EE-B8DDC3CBC57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380" y="2461650"/>
            <a:ext cx="1574482" cy="1574482"/>
          </a:xfrm>
          <a:prstGeom prst="rect">
            <a:avLst/>
          </a:prstGeom>
        </p:spPr>
      </p:pic>
      <p:pic>
        <p:nvPicPr>
          <p:cNvPr id="17" name="Picture 16" descr="A close up of a logo&#10;&#10;Description automatically generated">
            <a:extLst>
              <a:ext uri="{FF2B5EF4-FFF2-40B4-BE49-F238E27FC236}">
                <a16:creationId xmlns:a16="http://schemas.microsoft.com/office/drawing/2014/main" id="{C0FA4BD9-F80A-469E-9213-258F5B42C53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24348" y="2464427"/>
            <a:ext cx="1574482" cy="1574482"/>
          </a:xfrm>
          <a:prstGeom prst="rect">
            <a:avLst/>
          </a:prstGeom>
        </p:spPr>
      </p:pic>
      <p:pic>
        <p:nvPicPr>
          <p:cNvPr id="19" name="Picture 18" descr="A close up of a logo&#10;&#10;Description automatically generated">
            <a:extLst>
              <a:ext uri="{FF2B5EF4-FFF2-40B4-BE49-F238E27FC236}">
                <a16:creationId xmlns:a16="http://schemas.microsoft.com/office/drawing/2014/main" id="{DDBA3992-41CD-4C09-A039-62FD79331EA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84868" y="2467759"/>
            <a:ext cx="1574482" cy="1574482"/>
          </a:xfrm>
          <a:prstGeom prst="rect">
            <a:avLst/>
          </a:prstGeom>
        </p:spPr>
      </p:pic>
      <p:pic>
        <p:nvPicPr>
          <p:cNvPr id="21" name="Picture 20" descr="A close up of a logo&#10;&#10;Description automatically generated">
            <a:extLst>
              <a:ext uri="{FF2B5EF4-FFF2-40B4-BE49-F238E27FC236}">
                <a16:creationId xmlns:a16="http://schemas.microsoft.com/office/drawing/2014/main" id="{450BD422-7461-4DBE-8EC1-E4A270BA490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45388" y="2478079"/>
            <a:ext cx="1574482" cy="1574482"/>
          </a:xfrm>
          <a:prstGeom prst="rect">
            <a:avLst/>
          </a:prstGeom>
        </p:spPr>
      </p:pic>
      <p:pic>
        <p:nvPicPr>
          <p:cNvPr id="22" name="Picture 21">
            <a:extLst>
              <a:ext uri="{FF2B5EF4-FFF2-40B4-BE49-F238E27FC236}">
                <a16:creationId xmlns:a16="http://schemas.microsoft.com/office/drawing/2014/main" id="{59B04D78-E060-464A-B737-95CEA1F37333}"/>
              </a:ext>
            </a:extLst>
          </p:cNvPr>
          <p:cNvPicPr>
            <a:picLocks noChangeAspect="1"/>
          </p:cNvPicPr>
          <p:nvPr/>
        </p:nvPicPr>
        <p:blipFill>
          <a:blip r:embed="rId8"/>
          <a:stretch>
            <a:fillRect/>
          </a:stretch>
        </p:blipFill>
        <p:spPr>
          <a:xfrm>
            <a:off x="93237" y="2589417"/>
            <a:ext cx="1543105" cy="1318948"/>
          </a:xfrm>
          <a:prstGeom prst="rect">
            <a:avLst/>
          </a:prstGeom>
        </p:spPr>
      </p:pic>
      <p:sp>
        <p:nvSpPr>
          <p:cNvPr id="23" name="TextBox 22">
            <a:extLst>
              <a:ext uri="{FF2B5EF4-FFF2-40B4-BE49-F238E27FC236}">
                <a16:creationId xmlns:a16="http://schemas.microsoft.com/office/drawing/2014/main" id="{CC28E41D-9D6F-4532-AC13-4EFC46204CF9}"/>
              </a:ext>
            </a:extLst>
          </p:cNvPr>
          <p:cNvSpPr txBox="1"/>
          <p:nvPr/>
        </p:nvSpPr>
        <p:spPr>
          <a:xfrm>
            <a:off x="1858859" y="3908365"/>
            <a:ext cx="781874" cy="369332"/>
          </a:xfrm>
          <a:prstGeom prst="rect">
            <a:avLst/>
          </a:prstGeom>
          <a:noFill/>
        </p:spPr>
        <p:txBody>
          <a:bodyPr wrap="square" rtlCol="0">
            <a:spAutoFit/>
          </a:bodyPr>
          <a:lstStyle/>
          <a:p>
            <a:r>
              <a:rPr lang="en-US" dirty="0"/>
              <a:t>Step 1</a:t>
            </a:r>
          </a:p>
        </p:txBody>
      </p:sp>
      <p:sp>
        <p:nvSpPr>
          <p:cNvPr id="49" name="TextBox 48">
            <a:extLst>
              <a:ext uri="{FF2B5EF4-FFF2-40B4-BE49-F238E27FC236}">
                <a16:creationId xmlns:a16="http://schemas.microsoft.com/office/drawing/2014/main" id="{05AFA3E8-3DAC-44B6-99D1-495DD5EFC0FD}"/>
              </a:ext>
            </a:extLst>
          </p:cNvPr>
          <p:cNvSpPr txBox="1"/>
          <p:nvPr/>
        </p:nvSpPr>
        <p:spPr>
          <a:xfrm>
            <a:off x="3174945" y="3908365"/>
            <a:ext cx="781874" cy="369332"/>
          </a:xfrm>
          <a:prstGeom prst="rect">
            <a:avLst/>
          </a:prstGeom>
          <a:noFill/>
        </p:spPr>
        <p:txBody>
          <a:bodyPr wrap="square" rtlCol="0">
            <a:spAutoFit/>
          </a:bodyPr>
          <a:lstStyle/>
          <a:p>
            <a:r>
              <a:rPr lang="en-US" dirty="0"/>
              <a:t>Step 5</a:t>
            </a:r>
          </a:p>
        </p:txBody>
      </p:sp>
      <p:sp>
        <p:nvSpPr>
          <p:cNvPr id="50" name="TextBox 49">
            <a:extLst>
              <a:ext uri="{FF2B5EF4-FFF2-40B4-BE49-F238E27FC236}">
                <a16:creationId xmlns:a16="http://schemas.microsoft.com/office/drawing/2014/main" id="{750B6F06-812D-49E5-9014-E6C8A7B1F645}"/>
              </a:ext>
            </a:extLst>
          </p:cNvPr>
          <p:cNvSpPr txBox="1"/>
          <p:nvPr/>
        </p:nvSpPr>
        <p:spPr>
          <a:xfrm>
            <a:off x="4512392" y="3908597"/>
            <a:ext cx="932995" cy="369332"/>
          </a:xfrm>
          <a:prstGeom prst="rect">
            <a:avLst/>
          </a:prstGeom>
          <a:noFill/>
        </p:spPr>
        <p:txBody>
          <a:bodyPr wrap="square" rtlCol="0">
            <a:spAutoFit/>
          </a:bodyPr>
          <a:lstStyle/>
          <a:p>
            <a:r>
              <a:rPr lang="en-US" dirty="0"/>
              <a:t>Step 10</a:t>
            </a:r>
          </a:p>
        </p:txBody>
      </p:sp>
      <p:sp>
        <p:nvSpPr>
          <p:cNvPr id="51" name="TextBox 50">
            <a:extLst>
              <a:ext uri="{FF2B5EF4-FFF2-40B4-BE49-F238E27FC236}">
                <a16:creationId xmlns:a16="http://schemas.microsoft.com/office/drawing/2014/main" id="{B4372786-C12A-48E3-9201-464BCABA40CB}"/>
              </a:ext>
            </a:extLst>
          </p:cNvPr>
          <p:cNvSpPr txBox="1"/>
          <p:nvPr/>
        </p:nvSpPr>
        <p:spPr>
          <a:xfrm>
            <a:off x="5849747" y="3911929"/>
            <a:ext cx="932995" cy="369332"/>
          </a:xfrm>
          <a:prstGeom prst="rect">
            <a:avLst/>
          </a:prstGeom>
          <a:noFill/>
        </p:spPr>
        <p:txBody>
          <a:bodyPr wrap="square" rtlCol="0">
            <a:spAutoFit/>
          </a:bodyPr>
          <a:lstStyle/>
          <a:p>
            <a:r>
              <a:rPr lang="en-US" dirty="0"/>
              <a:t>Step 15</a:t>
            </a:r>
          </a:p>
        </p:txBody>
      </p:sp>
      <p:sp>
        <p:nvSpPr>
          <p:cNvPr id="52" name="TextBox 51">
            <a:extLst>
              <a:ext uri="{FF2B5EF4-FFF2-40B4-BE49-F238E27FC236}">
                <a16:creationId xmlns:a16="http://schemas.microsoft.com/office/drawing/2014/main" id="{6E692094-59E8-46CE-800C-31EAB0EE5311}"/>
              </a:ext>
            </a:extLst>
          </p:cNvPr>
          <p:cNvSpPr txBox="1"/>
          <p:nvPr/>
        </p:nvSpPr>
        <p:spPr>
          <a:xfrm>
            <a:off x="7275440" y="3908597"/>
            <a:ext cx="932995" cy="369332"/>
          </a:xfrm>
          <a:prstGeom prst="rect">
            <a:avLst/>
          </a:prstGeom>
          <a:noFill/>
        </p:spPr>
        <p:txBody>
          <a:bodyPr wrap="square" rtlCol="0">
            <a:spAutoFit/>
          </a:bodyPr>
          <a:lstStyle/>
          <a:p>
            <a:r>
              <a:rPr lang="en-US" dirty="0"/>
              <a:t>Step 20</a:t>
            </a:r>
          </a:p>
        </p:txBody>
      </p:sp>
      <p:sp>
        <p:nvSpPr>
          <p:cNvPr id="53" name="テキスト ボックス 210">
            <a:extLst>
              <a:ext uri="{FF2B5EF4-FFF2-40B4-BE49-F238E27FC236}">
                <a16:creationId xmlns:a16="http://schemas.microsoft.com/office/drawing/2014/main" id="{89B2CD73-BE40-45B3-B26A-C62BFE4FBF2D}"/>
              </a:ext>
            </a:extLst>
          </p:cNvPr>
          <p:cNvSpPr txBox="1"/>
          <p:nvPr/>
        </p:nvSpPr>
        <p:spPr>
          <a:xfrm>
            <a:off x="369396" y="2170700"/>
            <a:ext cx="1811005" cy="461665"/>
          </a:xfrm>
          <a:prstGeom prst="rect">
            <a:avLst/>
          </a:prstGeom>
          <a:noFill/>
        </p:spPr>
        <p:txBody>
          <a:bodyPr wrap="square" rtlCol="0">
            <a:spAutoFit/>
          </a:bodyPr>
          <a:lstStyle/>
          <a:p>
            <a:r>
              <a:rPr kumimoji="1" lang="en-US" altLang="ja-JP" sz="2400" b="1" dirty="0">
                <a:solidFill>
                  <a:srgbClr val="C00000"/>
                </a:solidFill>
              </a:rPr>
              <a:t>EXPANDING</a:t>
            </a:r>
            <a:endParaRPr kumimoji="1" lang="ja-JP" altLang="en-US" sz="2400" b="1" dirty="0">
              <a:solidFill>
                <a:srgbClr val="C00000"/>
              </a:solidFill>
            </a:endParaRPr>
          </a:p>
        </p:txBody>
      </p:sp>
      <p:pic>
        <p:nvPicPr>
          <p:cNvPr id="25" name="Picture 24">
            <a:extLst>
              <a:ext uri="{FF2B5EF4-FFF2-40B4-BE49-F238E27FC236}">
                <a16:creationId xmlns:a16="http://schemas.microsoft.com/office/drawing/2014/main" id="{9DC0822F-FD01-435D-96C0-5BC83E3BE6D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167901" y="7069490"/>
            <a:ext cx="1574482" cy="1574482"/>
          </a:xfrm>
          <a:prstGeom prst="rect">
            <a:avLst/>
          </a:prstGeom>
        </p:spPr>
      </p:pic>
      <p:pic>
        <p:nvPicPr>
          <p:cNvPr id="28" name="Picture 27">
            <a:extLst>
              <a:ext uri="{FF2B5EF4-FFF2-40B4-BE49-F238E27FC236}">
                <a16:creationId xmlns:a16="http://schemas.microsoft.com/office/drawing/2014/main" id="{E483BCA6-EB6D-4CAE-A4D0-0D3AF359C3F2}"/>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72478" y="7104353"/>
            <a:ext cx="1574482" cy="1574482"/>
          </a:xfrm>
          <a:prstGeom prst="rect">
            <a:avLst/>
          </a:prstGeom>
        </p:spPr>
      </p:pic>
      <p:pic>
        <p:nvPicPr>
          <p:cNvPr id="41" name="Picture 40">
            <a:extLst>
              <a:ext uri="{FF2B5EF4-FFF2-40B4-BE49-F238E27FC236}">
                <a16:creationId xmlns:a16="http://schemas.microsoft.com/office/drawing/2014/main" id="{3E7DFB34-3C06-43CA-BFCF-8A3D9807235D}"/>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563526" y="7102795"/>
            <a:ext cx="1543954" cy="1543954"/>
          </a:xfrm>
          <a:prstGeom prst="rect">
            <a:avLst/>
          </a:prstGeom>
        </p:spPr>
      </p:pic>
      <p:pic>
        <p:nvPicPr>
          <p:cNvPr id="44" name="Picture 43">
            <a:extLst>
              <a:ext uri="{FF2B5EF4-FFF2-40B4-BE49-F238E27FC236}">
                <a16:creationId xmlns:a16="http://schemas.microsoft.com/office/drawing/2014/main" id="{67544301-0F62-4A5E-BBF8-633E5274894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878694" y="7100018"/>
            <a:ext cx="1543954" cy="1543954"/>
          </a:xfrm>
          <a:prstGeom prst="rect">
            <a:avLst/>
          </a:prstGeom>
        </p:spPr>
      </p:pic>
      <p:pic>
        <p:nvPicPr>
          <p:cNvPr id="47" name="Picture 46" descr="A picture containing room&#10;&#10;Description automatically generated">
            <a:extLst>
              <a:ext uri="{FF2B5EF4-FFF2-40B4-BE49-F238E27FC236}">
                <a16:creationId xmlns:a16="http://schemas.microsoft.com/office/drawing/2014/main" id="{62944B9A-FBC9-44D7-A290-94A24AD78DE1}"/>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239214" y="7082955"/>
            <a:ext cx="1543954" cy="1543954"/>
          </a:xfrm>
          <a:prstGeom prst="rect">
            <a:avLst/>
          </a:prstGeom>
        </p:spPr>
      </p:pic>
      <p:pic>
        <p:nvPicPr>
          <p:cNvPr id="55" name="Picture 54" descr="A picture containing LEGO, toy&#10;&#10;Description automatically generated">
            <a:extLst>
              <a:ext uri="{FF2B5EF4-FFF2-40B4-BE49-F238E27FC236}">
                <a16:creationId xmlns:a16="http://schemas.microsoft.com/office/drawing/2014/main" id="{FA378B26-34B1-4B6B-A18B-4FA4DC7D45E1}"/>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5654885" y="7082955"/>
            <a:ext cx="1543954" cy="1543954"/>
          </a:xfrm>
          <a:prstGeom prst="rect">
            <a:avLst/>
          </a:prstGeom>
        </p:spPr>
      </p:pic>
      <p:sp>
        <p:nvSpPr>
          <p:cNvPr id="67" name="TextBox 66">
            <a:extLst>
              <a:ext uri="{FF2B5EF4-FFF2-40B4-BE49-F238E27FC236}">
                <a16:creationId xmlns:a16="http://schemas.microsoft.com/office/drawing/2014/main" id="{3877E2FD-AE9E-48A1-A7F5-A8CD653BC4E4}"/>
              </a:ext>
            </a:extLst>
          </p:cNvPr>
          <p:cNvSpPr txBox="1"/>
          <p:nvPr/>
        </p:nvSpPr>
        <p:spPr>
          <a:xfrm>
            <a:off x="1946775" y="8513450"/>
            <a:ext cx="1032422" cy="369332"/>
          </a:xfrm>
          <a:prstGeom prst="rect">
            <a:avLst/>
          </a:prstGeom>
          <a:noFill/>
        </p:spPr>
        <p:txBody>
          <a:bodyPr wrap="square" rtlCol="0">
            <a:spAutoFit/>
          </a:bodyPr>
          <a:lstStyle/>
          <a:p>
            <a:r>
              <a:rPr lang="en-US" dirty="0"/>
              <a:t>Step 10</a:t>
            </a:r>
          </a:p>
        </p:txBody>
      </p:sp>
      <p:sp>
        <p:nvSpPr>
          <p:cNvPr id="68" name="TextBox 67">
            <a:extLst>
              <a:ext uri="{FF2B5EF4-FFF2-40B4-BE49-F238E27FC236}">
                <a16:creationId xmlns:a16="http://schemas.microsoft.com/office/drawing/2014/main" id="{9F489AD1-943D-40BB-B63A-6E7C10D353AB}"/>
              </a:ext>
            </a:extLst>
          </p:cNvPr>
          <p:cNvSpPr txBox="1"/>
          <p:nvPr/>
        </p:nvSpPr>
        <p:spPr>
          <a:xfrm>
            <a:off x="3281329" y="8513450"/>
            <a:ext cx="1032422" cy="369332"/>
          </a:xfrm>
          <a:prstGeom prst="rect">
            <a:avLst/>
          </a:prstGeom>
          <a:noFill/>
        </p:spPr>
        <p:txBody>
          <a:bodyPr wrap="square" rtlCol="0">
            <a:spAutoFit/>
          </a:bodyPr>
          <a:lstStyle/>
          <a:p>
            <a:r>
              <a:rPr lang="en-US" dirty="0"/>
              <a:t>Step 20</a:t>
            </a:r>
          </a:p>
        </p:txBody>
      </p:sp>
      <p:sp>
        <p:nvSpPr>
          <p:cNvPr id="73" name="TextBox 72">
            <a:extLst>
              <a:ext uri="{FF2B5EF4-FFF2-40B4-BE49-F238E27FC236}">
                <a16:creationId xmlns:a16="http://schemas.microsoft.com/office/drawing/2014/main" id="{36DC0419-5ABD-49D4-920C-2BECC911C094}"/>
              </a:ext>
            </a:extLst>
          </p:cNvPr>
          <p:cNvSpPr txBox="1"/>
          <p:nvPr/>
        </p:nvSpPr>
        <p:spPr>
          <a:xfrm>
            <a:off x="4666062" y="8513450"/>
            <a:ext cx="1032422" cy="369332"/>
          </a:xfrm>
          <a:prstGeom prst="rect">
            <a:avLst/>
          </a:prstGeom>
          <a:noFill/>
        </p:spPr>
        <p:txBody>
          <a:bodyPr wrap="square" rtlCol="0">
            <a:spAutoFit/>
          </a:bodyPr>
          <a:lstStyle/>
          <a:p>
            <a:r>
              <a:rPr lang="en-US" dirty="0"/>
              <a:t>Step 30</a:t>
            </a:r>
          </a:p>
        </p:txBody>
      </p:sp>
      <p:sp>
        <p:nvSpPr>
          <p:cNvPr id="74" name="TextBox 73">
            <a:extLst>
              <a:ext uri="{FF2B5EF4-FFF2-40B4-BE49-F238E27FC236}">
                <a16:creationId xmlns:a16="http://schemas.microsoft.com/office/drawing/2014/main" id="{91F4EA47-82EA-430B-9A7C-1F28D0A8CEA9}"/>
              </a:ext>
            </a:extLst>
          </p:cNvPr>
          <p:cNvSpPr txBox="1"/>
          <p:nvPr/>
        </p:nvSpPr>
        <p:spPr>
          <a:xfrm>
            <a:off x="6081733" y="8513450"/>
            <a:ext cx="1032422" cy="369332"/>
          </a:xfrm>
          <a:prstGeom prst="rect">
            <a:avLst/>
          </a:prstGeom>
          <a:noFill/>
        </p:spPr>
        <p:txBody>
          <a:bodyPr wrap="square" rtlCol="0">
            <a:spAutoFit/>
          </a:bodyPr>
          <a:lstStyle/>
          <a:p>
            <a:r>
              <a:rPr lang="en-US" dirty="0"/>
              <a:t>Step 40</a:t>
            </a:r>
          </a:p>
        </p:txBody>
      </p:sp>
      <p:sp>
        <p:nvSpPr>
          <p:cNvPr id="75" name="TextBox 74">
            <a:extLst>
              <a:ext uri="{FF2B5EF4-FFF2-40B4-BE49-F238E27FC236}">
                <a16:creationId xmlns:a16="http://schemas.microsoft.com/office/drawing/2014/main" id="{42F425DC-0B29-423B-865C-506356F73F88}"/>
              </a:ext>
            </a:extLst>
          </p:cNvPr>
          <p:cNvSpPr txBox="1"/>
          <p:nvPr/>
        </p:nvSpPr>
        <p:spPr>
          <a:xfrm>
            <a:off x="7575188" y="8513450"/>
            <a:ext cx="1032422" cy="369332"/>
          </a:xfrm>
          <a:prstGeom prst="rect">
            <a:avLst/>
          </a:prstGeom>
          <a:noFill/>
        </p:spPr>
        <p:txBody>
          <a:bodyPr wrap="square" rtlCol="0">
            <a:spAutoFit/>
          </a:bodyPr>
          <a:lstStyle/>
          <a:p>
            <a:r>
              <a:rPr lang="en-US" dirty="0"/>
              <a:t>Step 50</a:t>
            </a:r>
          </a:p>
        </p:txBody>
      </p:sp>
      <p:pic>
        <p:nvPicPr>
          <p:cNvPr id="59" name="Picture 58" descr="A close up of a logo&#10;&#10;Description automatically generated">
            <a:extLst>
              <a:ext uri="{FF2B5EF4-FFF2-40B4-BE49-F238E27FC236}">
                <a16:creationId xmlns:a16="http://schemas.microsoft.com/office/drawing/2014/main" id="{1D0F871B-761E-4526-B1E9-902E5DA1120F}"/>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159928" y="7096686"/>
            <a:ext cx="4366638" cy="464860"/>
          </a:xfrm>
          <a:prstGeom prst="rect">
            <a:avLst/>
          </a:prstGeom>
        </p:spPr>
      </p:pic>
      <p:pic>
        <p:nvPicPr>
          <p:cNvPr id="61" name="Picture 60" descr="A close up of a logo&#10;&#10;Description automatically generated">
            <a:extLst>
              <a:ext uri="{FF2B5EF4-FFF2-40B4-BE49-F238E27FC236}">
                <a16:creationId xmlns:a16="http://schemas.microsoft.com/office/drawing/2014/main" id="{397A055B-1B53-4278-A87B-2405076C7A2C}"/>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956819" y="2328743"/>
            <a:ext cx="4366638" cy="464860"/>
          </a:xfrm>
          <a:prstGeom prst="rect">
            <a:avLst/>
          </a:prstGeom>
        </p:spPr>
      </p:pic>
      <p:sp>
        <p:nvSpPr>
          <p:cNvPr id="77" name="テキスト ボックス 5">
            <a:extLst>
              <a:ext uri="{FF2B5EF4-FFF2-40B4-BE49-F238E27FC236}">
                <a16:creationId xmlns:a16="http://schemas.microsoft.com/office/drawing/2014/main" id="{99A9715A-912A-4570-B65C-6955E4FC02FC}"/>
              </a:ext>
            </a:extLst>
          </p:cNvPr>
          <p:cNvSpPr txBox="1"/>
          <p:nvPr/>
        </p:nvSpPr>
        <p:spPr>
          <a:xfrm>
            <a:off x="1909427" y="1228959"/>
            <a:ext cx="3156269" cy="83099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altLang="ja-JP" sz="2400" dirty="0">
                <a:solidFill>
                  <a:schemeClr val="tx1">
                    <a:lumMod val="50000"/>
                  </a:schemeClr>
                </a:solidFill>
              </a:rPr>
              <a:t>10x10x10mm</a:t>
            </a:r>
          </a:p>
          <a:p>
            <a:r>
              <a:rPr lang="en-US" sz="2400" dirty="0">
                <a:solidFill>
                  <a:schemeClr val="tx1">
                    <a:lumMod val="50000"/>
                  </a:schemeClr>
                </a:solidFill>
              </a:rPr>
              <a:t>Single Aggregate Model</a:t>
            </a:r>
            <a:endParaRPr sz="2400" dirty="0">
              <a:solidFill>
                <a:schemeClr val="tx1">
                  <a:lumMod val="50000"/>
                </a:schemeClr>
              </a:solidFill>
            </a:endParaRPr>
          </a:p>
        </p:txBody>
      </p:sp>
      <p:pic>
        <p:nvPicPr>
          <p:cNvPr id="79" name="図 3">
            <a:extLst>
              <a:ext uri="{FF2B5EF4-FFF2-40B4-BE49-F238E27FC236}">
                <a16:creationId xmlns:a16="http://schemas.microsoft.com/office/drawing/2014/main" id="{892517A7-4FAA-4494-AC68-72F9A5CAD7A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654668" y="1120143"/>
            <a:ext cx="1092292" cy="997649"/>
          </a:xfrm>
          <a:prstGeom prst="rect">
            <a:avLst/>
          </a:prstGeom>
        </p:spPr>
      </p:pic>
      <p:sp>
        <p:nvSpPr>
          <p:cNvPr id="80" name="テキスト ボックス 5">
            <a:extLst>
              <a:ext uri="{FF2B5EF4-FFF2-40B4-BE49-F238E27FC236}">
                <a16:creationId xmlns:a16="http://schemas.microsoft.com/office/drawing/2014/main" id="{3A2BC007-B911-4775-9D09-CAEA12A7005C}"/>
              </a:ext>
            </a:extLst>
          </p:cNvPr>
          <p:cNvSpPr txBox="1"/>
          <p:nvPr/>
        </p:nvSpPr>
        <p:spPr>
          <a:xfrm>
            <a:off x="5831656" y="1136625"/>
            <a:ext cx="3335024" cy="101566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ASR Expansion</a:t>
            </a:r>
          </a:p>
          <a:p>
            <a:r>
              <a:rPr lang="en-US" altLang="ja-JP" sz="2000" b="0" dirty="0">
                <a:solidFill>
                  <a:schemeClr val="bg1">
                    <a:lumMod val="50000"/>
                  </a:schemeClr>
                </a:solidFill>
              </a:rPr>
              <a:t>Given 0.001 initial strain/step</a:t>
            </a:r>
          </a:p>
          <a:p>
            <a:r>
              <a:rPr lang="en-US" sz="2000" b="0" dirty="0">
                <a:solidFill>
                  <a:schemeClr val="bg1">
                    <a:lumMod val="50000"/>
                  </a:schemeClr>
                </a:solidFill>
              </a:rPr>
              <a:t>Fix Boundary Loading</a:t>
            </a:r>
          </a:p>
        </p:txBody>
      </p:sp>
      <p:sp>
        <p:nvSpPr>
          <p:cNvPr id="34" name="Arrow: Down 33">
            <a:extLst>
              <a:ext uri="{FF2B5EF4-FFF2-40B4-BE49-F238E27FC236}">
                <a16:creationId xmlns:a16="http://schemas.microsoft.com/office/drawing/2014/main" id="{AC177B88-DAC1-4FBD-B3E9-B863D03FB7C2}"/>
              </a:ext>
            </a:extLst>
          </p:cNvPr>
          <p:cNvSpPr/>
          <p:nvPr/>
        </p:nvSpPr>
        <p:spPr>
          <a:xfrm>
            <a:off x="806567" y="7220585"/>
            <a:ext cx="463840" cy="2826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テキスト ボックス 210">
            <a:extLst>
              <a:ext uri="{FF2B5EF4-FFF2-40B4-BE49-F238E27FC236}">
                <a16:creationId xmlns:a16="http://schemas.microsoft.com/office/drawing/2014/main" id="{05E04892-49E9-42B8-8AEE-5B174502407B}"/>
              </a:ext>
            </a:extLst>
          </p:cNvPr>
          <p:cNvSpPr txBox="1"/>
          <p:nvPr/>
        </p:nvSpPr>
        <p:spPr>
          <a:xfrm>
            <a:off x="2189196" y="2458318"/>
            <a:ext cx="1624217" cy="400110"/>
          </a:xfrm>
          <a:prstGeom prst="rect">
            <a:avLst/>
          </a:prstGeom>
          <a:solidFill>
            <a:schemeClr val="accent4"/>
          </a:solidFill>
        </p:spPr>
        <p:txBody>
          <a:bodyPr wrap="square" rtlCol="0">
            <a:spAutoFit/>
          </a:bodyPr>
          <a:lstStyle/>
          <a:p>
            <a:r>
              <a:rPr kumimoji="1" lang="en-US" altLang="ja-JP" sz="2000" b="1" dirty="0"/>
              <a:t>Compression</a:t>
            </a:r>
            <a:endParaRPr kumimoji="1" lang="ja-JP" altLang="en-US" sz="2000" b="1" dirty="0"/>
          </a:p>
        </p:txBody>
      </p:sp>
      <p:cxnSp>
        <p:nvCxnSpPr>
          <p:cNvPr id="3" name="Straight Arrow Connector 2">
            <a:extLst>
              <a:ext uri="{FF2B5EF4-FFF2-40B4-BE49-F238E27FC236}">
                <a16:creationId xmlns:a16="http://schemas.microsoft.com/office/drawing/2014/main" id="{EA8F538C-47DE-47A4-A2D0-86B7E5081AE1}"/>
              </a:ext>
            </a:extLst>
          </p:cNvPr>
          <p:cNvCxnSpPr>
            <a:cxnSpLocks/>
          </p:cNvCxnSpPr>
          <p:nvPr/>
        </p:nvCxnSpPr>
        <p:spPr>
          <a:xfrm flipH="1">
            <a:off x="2297624" y="2840580"/>
            <a:ext cx="213162" cy="4315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210">
            <a:extLst>
              <a:ext uri="{FF2B5EF4-FFF2-40B4-BE49-F238E27FC236}">
                <a16:creationId xmlns:a16="http://schemas.microsoft.com/office/drawing/2014/main" id="{C7030AAF-AABE-4C54-9425-D11F581B93F3}"/>
              </a:ext>
            </a:extLst>
          </p:cNvPr>
          <p:cNvSpPr txBox="1"/>
          <p:nvPr/>
        </p:nvSpPr>
        <p:spPr>
          <a:xfrm>
            <a:off x="8166447" y="3387067"/>
            <a:ext cx="969877" cy="1015663"/>
          </a:xfrm>
          <a:prstGeom prst="rect">
            <a:avLst/>
          </a:prstGeom>
          <a:solidFill>
            <a:schemeClr val="accent4"/>
          </a:solidFill>
        </p:spPr>
        <p:txBody>
          <a:bodyPr wrap="square" rtlCol="0">
            <a:spAutoFit/>
          </a:bodyPr>
          <a:lstStyle/>
          <a:p>
            <a:r>
              <a:rPr kumimoji="1" lang="en-US" altLang="ja-JP" sz="2000" b="1" dirty="0"/>
              <a:t>Radial Pattern Crack</a:t>
            </a:r>
            <a:endParaRPr kumimoji="1" lang="ja-JP" altLang="en-US" sz="2000" b="1" dirty="0"/>
          </a:p>
        </p:txBody>
      </p:sp>
      <p:cxnSp>
        <p:nvCxnSpPr>
          <p:cNvPr id="40" name="Straight Arrow Connector 39">
            <a:extLst>
              <a:ext uri="{FF2B5EF4-FFF2-40B4-BE49-F238E27FC236}">
                <a16:creationId xmlns:a16="http://schemas.microsoft.com/office/drawing/2014/main" id="{20CFDDF2-73F0-48AD-9C2F-6C81FD7FF26A}"/>
              </a:ext>
            </a:extLst>
          </p:cNvPr>
          <p:cNvCxnSpPr>
            <a:cxnSpLocks/>
          </p:cNvCxnSpPr>
          <p:nvPr/>
        </p:nvCxnSpPr>
        <p:spPr>
          <a:xfrm flipH="1" flipV="1">
            <a:off x="7874201" y="3422909"/>
            <a:ext cx="375842" cy="26714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5">
            <a:extLst>
              <a:ext uri="{FF2B5EF4-FFF2-40B4-BE49-F238E27FC236}">
                <a16:creationId xmlns:a16="http://schemas.microsoft.com/office/drawing/2014/main" id="{85E5B7C8-2BB3-4265-9CF5-50314A54207E}"/>
              </a:ext>
            </a:extLst>
          </p:cNvPr>
          <p:cNvSpPr txBox="1"/>
          <p:nvPr/>
        </p:nvSpPr>
        <p:spPr>
          <a:xfrm>
            <a:off x="1238055" y="7154030"/>
            <a:ext cx="1670778" cy="400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0.002mm/step</a:t>
            </a:r>
            <a:endParaRPr lang="en-US" sz="2000" b="0" dirty="0">
              <a:solidFill>
                <a:schemeClr val="bg1">
                  <a:lumMod val="50000"/>
                </a:schemeClr>
              </a:solidFill>
            </a:endParaRPr>
          </a:p>
        </p:txBody>
      </p:sp>
      <p:pic>
        <p:nvPicPr>
          <p:cNvPr id="43" name="Picture 33">
            <a:extLst>
              <a:ext uri="{FF2B5EF4-FFF2-40B4-BE49-F238E27FC236}">
                <a16:creationId xmlns:a16="http://schemas.microsoft.com/office/drawing/2014/main" id="{02A4ECC1-8E6B-144A-B879-061D71791AB6}"/>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824534" y="4463309"/>
            <a:ext cx="1569402" cy="1569402"/>
          </a:xfrm>
          <a:prstGeom prst="rect">
            <a:avLst/>
          </a:prstGeom>
        </p:spPr>
      </p:pic>
      <p:pic>
        <p:nvPicPr>
          <p:cNvPr id="45" name="Picture 34" descr="A close up of a screen&#10;&#10;Description automatically generated">
            <a:extLst>
              <a:ext uri="{FF2B5EF4-FFF2-40B4-BE49-F238E27FC236}">
                <a16:creationId xmlns:a16="http://schemas.microsoft.com/office/drawing/2014/main" id="{37BF0003-71A1-EE4D-AE9C-8B86A1E4A80D}"/>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329084" y="4492739"/>
            <a:ext cx="1569402" cy="1569402"/>
          </a:xfrm>
          <a:prstGeom prst="rect">
            <a:avLst/>
          </a:prstGeom>
        </p:spPr>
      </p:pic>
      <p:pic>
        <p:nvPicPr>
          <p:cNvPr id="46" name="Picture 35" descr="A close up of a logo&#10;&#10;Description automatically generated">
            <a:extLst>
              <a:ext uri="{FF2B5EF4-FFF2-40B4-BE49-F238E27FC236}">
                <a16:creationId xmlns:a16="http://schemas.microsoft.com/office/drawing/2014/main" id="{0F62FA13-D454-174F-8B8F-8817389C2690}"/>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2688896" y="4463309"/>
            <a:ext cx="1569402" cy="1569402"/>
          </a:xfrm>
          <a:prstGeom prst="rect">
            <a:avLst/>
          </a:prstGeom>
        </p:spPr>
      </p:pic>
      <p:pic>
        <p:nvPicPr>
          <p:cNvPr id="48" name="Picture 36" descr="A close up of a logo&#10;&#10;Description automatically generated">
            <a:extLst>
              <a:ext uri="{FF2B5EF4-FFF2-40B4-BE49-F238E27FC236}">
                <a16:creationId xmlns:a16="http://schemas.microsoft.com/office/drawing/2014/main" id="{5B6CE10B-9C3A-5242-BE88-71C35C03E541}"/>
              </a:ext>
            </a:extLst>
          </p:cNvPr>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4070768" y="4477981"/>
            <a:ext cx="1569402" cy="1569402"/>
          </a:xfrm>
          <a:prstGeom prst="rect">
            <a:avLst/>
          </a:prstGeom>
        </p:spPr>
      </p:pic>
      <p:pic>
        <p:nvPicPr>
          <p:cNvPr id="56" name="Picture 37">
            <a:extLst>
              <a:ext uri="{FF2B5EF4-FFF2-40B4-BE49-F238E27FC236}">
                <a16:creationId xmlns:a16="http://schemas.microsoft.com/office/drawing/2014/main" id="{78732D30-E787-8B4D-A691-8AB35734849E}"/>
              </a:ext>
            </a:extLst>
          </p:cNvPr>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5428577" y="4473469"/>
            <a:ext cx="1569402" cy="1569402"/>
          </a:xfrm>
          <a:prstGeom prst="rect">
            <a:avLst/>
          </a:prstGeom>
        </p:spPr>
      </p:pic>
      <p:pic>
        <p:nvPicPr>
          <p:cNvPr id="57" name="Picture 21">
            <a:extLst>
              <a:ext uri="{FF2B5EF4-FFF2-40B4-BE49-F238E27FC236}">
                <a16:creationId xmlns:a16="http://schemas.microsoft.com/office/drawing/2014/main" id="{8D6F6C6B-E29D-E542-BC1A-5472AE2D7FFD}"/>
              </a:ext>
            </a:extLst>
          </p:cNvPr>
          <p:cNvPicPr>
            <a:picLocks noChangeAspect="1"/>
          </p:cNvPicPr>
          <p:nvPr/>
        </p:nvPicPr>
        <p:blipFill>
          <a:blip r:embed="rId8"/>
          <a:stretch>
            <a:fillRect/>
          </a:stretch>
        </p:blipFill>
        <p:spPr>
          <a:xfrm>
            <a:off x="-9729" y="4573424"/>
            <a:ext cx="1543105" cy="1318948"/>
          </a:xfrm>
          <a:prstGeom prst="rect">
            <a:avLst/>
          </a:prstGeom>
        </p:spPr>
      </p:pic>
      <p:sp>
        <p:nvSpPr>
          <p:cNvPr id="58" name="TextBox 22">
            <a:extLst>
              <a:ext uri="{FF2B5EF4-FFF2-40B4-BE49-F238E27FC236}">
                <a16:creationId xmlns:a16="http://schemas.microsoft.com/office/drawing/2014/main" id="{6045A60E-0F3A-2E48-9765-4FBBDB1762EE}"/>
              </a:ext>
            </a:extLst>
          </p:cNvPr>
          <p:cNvSpPr txBox="1"/>
          <p:nvPr/>
        </p:nvSpPr>
        <p:spPr>
          <a:xfrm>
            <a:off x="1755893" y="5892372"/>
            <a:ext cx="781874" cy="369332"/>
          </a:xfrm>
          <a:prstGeom prst="rect">
            <a:avLst/>
          </a:prstGeom>
          <a:noFill/>
        </p:spPr>
        <p:txBody>
          <a:bodyPr wrap="square" rtlCol="0">
            <a:spAutoFit/>
          </a:bodyPr>
          <a:lstStyle/>
          <a:p>
            <a:r>
              <a:rPr lang="en-US" dirty="0"/>
              <a:t>Step 1</a:t>
            </a:r>
          </a:p>
        </p:txBody>
      </p:sp>
      <p:sp>
        <p:nvSpPr>
          <p:cNvPr id="60" name="TextBox 48">
            <a:extLst>
              <a:ext uri="{FF2B5EF4-FFF2-40B4-BE49-F238E27FC236}">
                <a16:creationId xmlns:a16="http://schemas.microsoft.com/office/drawing/2014/main" id="{D94B7736-7335-DE41-90AA-2AC28A51EECB}"/>
              </a:ext>
            </a:extLst>
          </p:cNvPr>
          <p:cNvSpPr txBox="1"/>
          <p:nvPr/>
        </p:nvSpPr>
        <p:spPr>
          <a:xfrm>
            <a:off x="3071979" y="5892372"/>
            <a:ext cx="781874" cy="369332"/>
          </a:xfrm>
          <a:prstGeom prst="rect">
            <a:avLst/>
          </a:prstGeom>
          <a:noFill/>
        </p:spPr>
        <p:txBody>
          <a:bodyPr wrap="square" rtlCol="0">
            <a:spAutoFit/>
          </a:bodyPr>
          <a:lstStyle/>
          <a:p>
            <a:r>
              <a:rPr lang="en-US" dirty="0"/>
              <a:t>Step 5</a:t>
            </a:r>
          </a:p>
        </p:txBody>
      </p:sp>
      <p:sp>
        <p:nvSpPr>
          <p:cNvPr id="62" name="TextBox 49">
            <a:extLst>
              <a:ext uri="{FF2B5EF4-FFF2-40B4-BE49-F238E27FC236}">
                <a16:creationId xmlns:a16="http://schemas.microsoft.com/office/drawing/2014/main" id="{3778DE1F-99E1-844A-BB89-98B95E19B26A}"/>
              </a:ext>
            </a:extLst>
          </p:cNvPr>
          <p:cNvSpPr txBox="1"/>
          <p:nvPr/>
        </p:nvSpPr>
        <p:spPr>
          <a:xfrm>
            <a:off x="4409426" y="5892604"/>
            <a:ext cx="932995" cy="369332"/>
          </a:xfrm>
          <a:prstGeom prst="rect">
            <a:avLst/>
          </a:prstGeom>
          <a:noFill/>
        </p:spPr>
        <p:txBody>
          <a:bodyPr wrap="square" rtlCol="0">
            <a:spAutoFit/>
          </a:bodyPr>
          <a:lstStyle/>
          <a:p>
            <a:r>
              <a:rPr lang="en-US" dirty="0"/>
              <a:t>Step 10</a:t>
            </a:r>
          </a:p>
        </p:txBody>
      </p:sp>
      <p:sp>
        <p:nvSpPr>
          <p:cNvPr id="63" name="TextBox 50">
            <a:extLst>
              <a:ext uri="{FF2B5EF4-FFF2-40B4-BE49-F238E27FC236}">
                <a16:creationId xmlns:a16="http://schemas.microsoft.com/office/drawing/2014/main" id="{06C6E519-9ACC-7244-873F-A1D035D397C3}"/>
              </a:ext>
            </a:extLst>
          </p:cNvPr>
          <p:cNvSpPr txBox="1"/>
          <p:nvPr/>
        </p:nvSpPr>
        <p:spPr>
          <a:xfrm>
            <a:off x="5746781" y="5895936"/>
            <a:ext cx="932995" cy="369332"/>
          </a:xfrm>
          <a:prstGeom prst="rect">
            <a:avLst/>
          </a:prstGeom>
          <a:noFill/>
        </p:spPr>
        <p:txBody>
          <a:bodyPr wrap="square" rtlCol="0">
            <a:spAutoFit/>
          </a:bodyPr>
          <a:lstStyle/>
          <a:p>
            <a:r>
              <a:rPr lang="en-US" dirty="0"/>
              <a:t>Step 15</a:t>
            </a:r>
          </a:p>
        </p:txBody>
      </p:sp>
      <p:sp>
        <p:nvSpPr>
          <p:cNvPr id="64" name="TextBox 51">
            <a:extLst>
              <a:ext uri="{FF2B5EF4-FFF2-40B4-BE49-F238E27FC236}">
                <a16:creationId xmlns:a16="http://schemas.microsoft.com/office/drawing/2014/main" id="{41C580B2-CBD7-2E4E-A79B-0656280EF317}"/>
              </a:ext>
            </a:extLst>
          </p:cNvPr>
          <p:cNvSpPr txBox="1"/>
          <p:nvPr/>
        </p:nvSpPr>
        <p:spPr>
          <a:xfrm>
            <a:off x="7172474" y="5892604"/>
            <a:ext cx="932995" cy="369332"/>
          </a:xfrm>
          <a:prstGeom prst="rect">
            <a:avLst/>
          </a:prstGeom>
          <a:noFill/>
        </p:spPr>
        <p:txBody>
          <a:bodyPr wrap="square" rtlCol="0">
            <a:spAutoFit/>
          </a:bodyPr>
          <a:lstStyle/>
          <a:p>
            <a:r>
              <a:rPr lang="en-US" dirty="0"/>
              <a:t>Step 20</a:t>
            </a:r>
          </a:p>
        </p:txBody>
      </p:sp>
      <p:sp>
        <p:nvSpPr>
          <p:cNvPr id="65" name="テキスト ボックス 210">
            <a:extLst>
              <a:ext uri="{FF2B5EF4-FFF2-40B4-BE49-F238E27FC236}">
                <a16:creationId xmlns:a16="http://schemas.microsoft.com/office/drawing/2014/main" id="{F4ED6996-1087-DC41-812C-812F294CB9F0}"/>
              </a:ext>
            </a:extLst>
          </p:cNvPr>
          <p:cNvSpPr txBox="1"/>
          <p:nvPr/>
        </p:nvSpPr>
        <p:spPr>
          <a:xfrm>
            <a:off x="229634" y="4218307"/>
            <a:ext cx="2331213" cy="461665"/>
          </a:xfrm>
          <a:prstGeom prst="rect">
            <a:avLst/>
          </a:prstGeom>
          <a:noFill/>
        </p:spPr>
        <p:txBody>
          <a:bodyPr wrap="square" rtlCol="0">
            <a:spAutoFit/>
          </a:bodyPr>
          <a:lstStyle/>
          <a:p>
            <a:r>
              <a:rPr kumimoji="1" lang="en-US" altLang="ja-JP" sz="2400" b="1" dirty="0">
                <a:solidFill>
                  <a:srgbClr val="C00000"/>
                </a:solidFill>
              </a:rPr>
              <a:t>DEF EXPANDING</a:t>
            </a:r>
            <a:endParaRPr kumimoji="1" lang="ja-JP" altLang="en-US" sz="2400" b="1" dirty="0">
              <a:solidFill>
                <a:srgbClr val="C00000"/>
              </a:solidFill>
            </a:endParaRPr>
          </a:p>
        </p:txBody>
      </p:sp>
      <p:pic>
        <p:nvPicPr>
          <p:cNvPr id="66" name="Picture 60" descr="A close up of a logo&#10;&#10;Description automatically generated">
            <a:extLst>
              <a:ext uri="{FF2B5EF4-FFF2-40B4-BE49-F238E27FC236}">
                <a16:creationId xmlns:a16="http://schemas.microsoft.com/office/drawing/2014/main" id="{DC6DFDF2-751F-4446-A109-2546C0075436}"/>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853853" y="4312750"/>
            <a:ext cx="4366638" cy="464860"/>
          </a:xfrm>
          <a:prstGeom prst="rect">
            <a:avLst/>
          </a:prstGeom>
        </p:spPr>
      </p:pic>
      <p:sp>
        <p:nvSpPr>
          <p:cNvPr id="69" name="テキスト ボックス 210">
            <a:extLst>
              <a:ext uri="{FF2B5EF4-FFF2-40B4-BE49-F238E27FC236}">
                <a16:creationId xmlns:a16="http://schemas.microsoft.com/office/drawing/2014/main" id="{2F5A277E-7D97-6140-BB0B-7E8A96198655}"/>
              </a:ext>
            </a:extLst>
          </p:cNvPr>
          <p:cNvSpPr txBox="1"/>
          <p:nvPr/>
        </p:nvSpPr>
        <p:spPr>
          <a:xfrm>
            <a:off x="2086231" y="4442325"/>
            <a:ext cx="1017286" cy="400110"/>
          </a:xfrm>
          <a:prstGeom prst="rect">
            <a:avLst/>
          </a:prstGeom>
          <a:solidFill>
            <a:schemeClr val="accent4"/>
          </a:solidFill>
        </p:spPr>
        <p:txBody>
          <a:bodyPr wrap="square" rtlCol="0">
            <a:spAutoFit/>
          </a:bodyPr>
          <a:lstStyle/>
          <a:p>
            <a:r>
              <a:rPr kumimoji="1" lang="en-US" altLang="ja-JP" sz="2000" b="1" dirty="0"/>
              <a:t>Tension</a:t>
            </a:r>
            <a:endParaRPr kumimoji="1" lang="ja-JP" altLang="en-US" sz="2000" b="1" dirty="0"/>
          </a:p>
        </p:txBody>
      </p:sp>
      <p:cxnSp>
        <p:nvCxnSpPr>
          <p:cNvPr id="70" name="Straight Arrow Connector 54">
            <a:extLst>
              <a:ext uri="{FF2B5EF4-FFF2-40B4-BE49-F238E27FC236}">
                <a16:creationId xmlns:a16="http://schemas.microsoft.com/office/drawing/2014/main" id="{A50B5C7A-0AA2-5842-A245-42CDB7F0F433}"/>
              </a:ext>
            </a:extLst>
          </p:cNvPr>
          <p:cNvCxnSpPr>
            <a:cxnSpLocks/>
          </p:cNvCxnSpPr>
          <p:nvPr/>
        </p:nvCxnSpPr>
        <p:spPr>
          <a:xfrm flipH="1">
            <a:off x="2194658" y="4824587"/>
            <a:ext cx="213162" cy="4315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210">
            <a:extLst>
              <a:ext uri="{FF2B5EF4-FFF2-40B4-BE49-F238E27FC236}">
                <a16:creationId xmlns:a16="http://schemas.microsoft.com/office/drawing/2014/main" id="{1A3F5987-8F27-684D-91DC-0E9E08B2682C}"/>
              </a:ext>
            </a:extLst>
          </p:cNvPr>
          <p:cNvSpPr txBox="1"/>
          <p:nvPr/>
        </p:nvSpPr>
        <p:spPr>
          <a:xfrm>
            <a:off x="8065787" y="5601598"/>
            <a:ext cx="1070537" cy="707886"/>
          </a:xfrm>
          <a:prstGeom prst="rect">
            <a:avLst/>
          </a:prstGeom>
          <a:solidFill>
            <a:schemeClr val="accent4"/>
          </a:solidFill>
        </p:spPr>
        <p:txBody>
          <a:bodyPr wrap="square" rtlCol="0">
            <a:spAutoFit/>
          </a:bodyPr>
          <a:lstStyle/>
          <a:p>
            <a:r>
              <a:rPr kumimoji="1" lang="en-US" altLang="ja-JP" sz="2000" b="1" dirty="0"/>
              <a:t>Uniform</a:t>
            </a:r>
          </a:p>
          <a:p>
            <a:r>
              <a:rPr kumimoji="1" lang="en-US" altLang="ja-JP" sz="2000" b="1" dirty="0"/>
              <a:t>Expanse</a:t>
            </a:r>
            <a:endParaRPr kumimoji="1" lang="ja-JP" altLang="en-US" sz="2000" b="1" dirty="0"/>
          </a:p>
        </p:txBody>
      </p:sp>
      <p:cxnSp>
        <p:nvCxnSpPr>
          <p:cNvPr id="72" name="Straight Arrow Connector 56">
            <a:extLst>
              <a:ext uri="{FF2B5EF4-FFF2-40B4-BE49-F238E27FC236}">
                <a16:creationId xmlns:a16="http://schemas.microsoft.com/office/drawing/2014/main" id="{88C28D53-9183-684B-9026-4989C0F83C59}"/>
              </a:ext>
            </a:extLst>
          </p:cNvPr>
          <p:cNvCxnSpPr>
            <a:cxnSpLocks/>
          </p:cNvCxnSpPr>
          <p:nvPr/>
        </p:nvCxnSpPr>
        <p:spPr>
          <a:xfrm flipH="1" flipV="1">
            <a:off x="7891292" y="5488878"/>
            <a:ext cx="214177" cy="16172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60" descr="A close up of a logo&#10;&#10;Description automatically generated">
            <a:extLst>
              <a:ext uri="{FF2B5EF4-FFF2-40B4-BE49-F238E27FC236}">
                <a16:creationId xmlns:a16="http://schemas.microsoft.com/office/drawing/2014/main" id="{A2012845-C0E3-E94D-93DD-DFC4D0933547}"/>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492525" y="-696790"/>
            <a:ext cx="4366638" cy="464860"/>
          </a:xfrm>
          <a:prstGeom prst="rect">
            <a:avLst/>
          </a:prstGeom>
        </p:spPr>
      </p:pic>
    </p:spTree>
    <p:extLst>
      <p:ext uri="{BB962C8B-B14F-4D97-AF65-F5344CB8AC3E}">
        <p14:creationId xmlns:p14="http://schemas.microsoft.com/office/powerpoint/2010/main" val="26778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42" presetClass="path" presetSubtype="0" repeatCount="indefinite" accel="50000" decel="50000" fill="hold" grpId="1" nodeType="withEffect">
                                  <p:stCondLst>
                                    <p:cond delay="0"/>
                                  </p:stCondLst>
                                  <p:childTnLst>
                                    <p:animMotion origin="layout" path="M -1.66667E-6 3.7037E-7 L -1.66667E-6 0.02662 " pathEditMode="relative" rAng="0" ptsTypes="AA">
                                      <p:cBhvr>
                                        <p:cTn id="34" dur="3000" fill="hold"/>
                                        <p:tgtEl>
                                          <p:spTgt spid="34"/>
                                        </p:tgtEl>
                                        <p:attrNameLst>
                                          <p:attrName>ppt_x</p:attrName>
                                          <p:attrName>ppt_y</p:attrName>
                                        </p:attrNameLst>
                                      </p:cBhvr>
                                      <p:rCtr x="0" y="1319"/>
                                    </p:animMotion>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3" grpId="0"/>
      <p:bldP spid="74" grpId="0"/>
      <p:bldP spid="75" grpId="0"/>
      <p:bldP spid="34" grpId="1" animBg="1"/>
      <p:bldP spid="34" grpId="2" animBg="1"/>
      <p:bldP spid="35" grpId="0" animBg="1"/>
      <p:bldP spid="39" grpId="0" animBg="1"/>
      <p:bldP spid="42" grpId="0" animBg="1"/>
      <p:bldP spid="69" grpId="0" animBg="1"/>
      <p:bldP spid="71"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descr="A close up of a logo&#10;&#10;Description automatically generated">
            <a:extLst>
              <a:ext uri="{FF2B5EF4-FFF2-40B4-BE49-F238E27FC236}">
                <a16:creationId xmlns:a16="http://schemas.microsoft.com/office/drawing/2014/main" id="{F64F0FFB-8DD8-4413-B381-6179F854E2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6440" y="4646760"/>
            <a:ext cx="1396650" cy="1396650"/>
          </a:xfrm>
          <a:prstGeom prst="rect">
            <a:avLst/>
          </a:prstGeom>
        </p:spPr>
      </p:pic>
      <p:pic>
        <p:nvPicPr>
          <p:cNvPr id="42" name="Picture 41" descr="A close up of a logo&#10;&#10;Description automatically generated">
            <a:extLst>
              <a:ext uri="{FF2B5EF4-FFF2-40B4-BE49-F238E27FC236}">
                <a16:creationId xmlns:a16="http://schemas.microsoft.com/office/drawing/2014/main" id="{C6C1C387-5C0E-4F88-927B-681153F718B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73614" y="4647511"/>
            <a:ext cx="1396650" cy="1396650"/>
          </a:xfrm>
          <a:prstGeom prst="rect">
            <a:avLst/>
          </a:prstGeom>
        </p:spPr>
      </p:pic>
      <p:pic>
        <p:nvPicPr>
          <p:cNvPr id="43" name="Picture 42">
            <a:extLst>
              <a:ext uri="{FF2B5EF4-FFF2-40B4-BE49-F238E27FC236}">
                <a16:creationId xmlns:a16="http://schemas.microsoft.com/office/drawing/2014/main" id="{20982E42-E7F1-4B7C-8826-842A9F6A25E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22037" y="4665126"/>
            <a:ext cx="1396650" cy="1396650"/>
          </a:xfrm>
          <a:prstGeom prst="rect">
            <a:avLst/>
          </a:prstGeom>
        </p:spPr>
      </p:pic>
      <p:pic>
        <p:nvPicPr>
          <p:cNvPr id="45" name="Picture 44">
            <a:extLst>
              <a:ext uri="{FF2B5EF4-FFF2-40B4-BE49-F238E27FC236}">
                <a16:creationId xmlns:a16="http://schemas.microsoft.com/office/drawing/2014/main" id="{CE72073C-7419-4952-A53D-8D2A3F8124E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565889" y="4621383"/>
            <a:ext cx="1396650" cy="1396650"/>
          </a:xfrm>
          <a:prstGeom prst="rect">
            <a:avLst/>
          </a:prstGeom>
        </p:spPr>
      </p:pic>
      <p:pic>
        <p:nvPicPr>
          <p:cNvPr id="46" name="Picture 45">
            <a:extLst>
              <a:ext uri="{FF2B5EF4-FFF2-40B4-BE49-F238E27FC236}">
                <a16:creationId xmlns:a16="http://schemas.microsoft.com/office/drawing/2014/main" id="{A9E27697-C4CB-4AA3-BC76-5471CE3FF1F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006641" y="4581154"/>
            <a:ext cx="1396650" cy="1396650"/>
          </a:xfrm>
          <a:prstGeom prst="rect">
            <a:avLst/>
          </a:prstGeom>
        </p:spPr>
      </p:pic>
      <p:pic>
        <p:nvPicPr>
          <p:cNvPr id="34" name="Picture 33">
            <a:extLst>
              <a:ext uri="{FF2B5EF4-FFF2-40B4-BE49-F238E27FC236}">
                <a16:creationId xmlns:a16="http://schemas.microsoft.com/office/drawing/2014/main" id="{8EC3AB84-2C5F-49CA-B4F3-FFF6582E138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3889" y="2479302"/>
            <a:ext cx="1569402" cy="1569402"/>
          </a:xfrm>
          <a:prstGeom prst="rect">
            <a:avLst/>
          </a:prstGeom>
        </p:spPr>
      </p:pic>
      <p:pic>
        <p:nvPicPr>
          <p:cNvPr id="35" name="Picture 34" descr="A close up of a screen&#10;&#10;Description automatically generated">
            <a:extLst>
              <a:ext uri="{FF2B5EF4-FFF2-40B4-BE49-F238E27FC236}">
                <a16:creationId xmlns:a16="http://schemas.microsoft.com/office/drawing/2014/main" id="{E2121A10-79F8-4AB3-A8BF-951DDE9B74D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38439" y="2508732"/>
            <a:ext cx="1569402" cy="1569402"/>
          </a:xfrm>
          <a:prstGeom prst="rect">
            <a:avLst/>
          </a:prstGeom>
        </p:spPr>
      </p:pic>
      <p:pic>
        <p:nvPicPr>
          <p:cNvPr id="36" name="Picture 35" descr="A close up of a logo&#10;&#10;Description automatically generated">
            <a:extLst>
              <a:ext uri="{FF2B5EF4-FFF2-40B4-BE49-F238E27FC236}">
                <a16:creationId xmlns:a16="http://schemas.microsoft.com/office/drawing/2014/main" id="{9EEA2D57-B71E-4ED0-AFF2-F8B48CFBF4E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698251" y="2479302"/>
            <a:ext cx="1569402" cy="1569402"/>
          </a:xfrm>
          <a:prstGeom prst="rect">
            <a:avLst/>
          </a:prstGeom>
        </p:spPr>
      </p:pic>
      <p:pic>
        <p:nvPicPr>
          <p:cNvPr id="37" name="Picture 36" descr="A close up of a logo&#10;&#10;Description automatically generated">
            <a:extLst>
              <a:ext uri="{FF2B5EF4-FFF2-40B4-BE49-F238E27FC236}">
                <a16:creationId xmlns:a16="http://schemas.microsoft.com/office/drawing/2014/main" id="{D4EBC3FE-49E7-4602-9377-0CC1A733C1AA}"/>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080123" y="2493974"/>
            <a:ext cx="1569402" cy="1569402"/>
          </a:xfrm>
          <a:prstGeom prst="rect">
            <a:avLst/>
          </a:prstGeom>
        </p:spPr>
      </p:pic>
      <p:pic>
        <p:nvPicPr>
          <p:cNvPr id="38" name="Picture 37">
            <a:extLst>
              <a:ext uri="{FF2B5EF4-FFF2-40B4-BE49-F238E27FC236}">
                <a16:creationId xmlns:a16="http://schemas.microsoft.com/office/drawing/2014/main" id="{C6978B8F-0D2F-4421-A9FA-12F4F2CFE0F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437932" y="2489462"/>
            <a:ext cx="1569402" cy="1569402"/>
          </a:xfrm>
          <a:prstGeom prst="rect">
            <a:avLst/>
          </a:prstGeom>
        </p:spPr>
      </p:pic>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00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DEF Trail In Small size model</a:t>
            </a:r>
          </a:p>
        </p:txBody>
      </p:sp>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081556"/>
            <a:ext cx="866775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DEF Trail Expansion and Loading </a:t>
            </a:r>
          </a:p>
          <a:p>
            <a:pPr algn="ctr">
              <a:defRPr b="1"/>
            </a:pPr>
            <a:r>
              <a:rPr lang="en-US" sz="2400" dirty="0"/>
              <a:t>Using 10x10x10mm Single Aggregate Model</a:t>
            </a:r>
          </a:p>
        </p:txBody>
      </p:sp>
      <p:pic>
        <p:nvPicPr>
          <p:cNvPr id="22" name="Picture 21">
            <a:extLst>
              <a:ext uri="{FF2B5EF4-FFF2-40B4-BE49-F238E27FC236}">
                <a16:creationId xmlns:a16="http://schemas.microsoft.com/office/drawing/2014/main" id="{59B04D78-E060-464A-B737-95CEA1F37333}"/>
              </a:ext>
            </a:extLst>
          </p:cNvPr>
          <p:cNvPicPr>
            <a:picLocks noChangeAspect="1"/>
          </p:cNvPicPr>
          <p:nvPr/>
        </p:nvPicPr>
        <p:blipFill>
          <a:blip r:embed="rId13"/>
          <a:stretch>
            <a:fillRect/>
          </a:stretch>
        </p:blipFill>
        <p:spPr>
          <a:xfrm>
            <a:off x="-374" y="2589417"/>
            <a:ext cx="1543105" cy="1318948"/>
          </a:xfrm>
          <a:prstGeom prst="rect">
            <a:avLst/>
          </a:prstGeom>
        </p:spPr>
      </p:pic>
      <p:sp>
        <p:nvSpPr>
          <p:cNvPr id="23" name="TextBox 22">
            <a:extLst>
              <a:ext uri="{FF2B5EF4-FFF2-40B4-BE49-F238E27FC236}">
                <a16:creationId xmlns:a16="http://schemas.microsoft.com/office/drawing/2014/main" id="{CC28E41D-9D6F-4532-AC13-4EFC46204CF9}"/>
              </a:ext>
            </a:extLst>
          </p:cNvPr>
          <p:cNvSpPr txBox="1"/>
          <p:nvPr/>
        </p:nvSpPr>
        <p:spPr>
          <a:xfrm>
            <a:off x="1765248" y="3908365"/>
            <a:ext cx="781874" cy="369332"/>
          </a:xfrm>
          <a:prstGeom prst="rect">
            <a:avLst/>
          </a:prstGeom>
          <a:noFill/>
        </p:spPr>
        <p:txBody>
          <a:bodyPr wrap="square" rtlCol="0">
            <a:spAutoFit/>
          </a:bodyPr>
          <a:lstStyle/>
          <a:p>
            <a:r>
              <a:rPr lang="en-US" dirty="0"/>
              <a:t>Step 1</a:t>
            </a:r>
          </a:p>
        </p:txBody>
      </p:sp>
      <p:sp>
        <p:nvSpPr>
          <p:cNvPr id="49" name="TextBox 48">
            <a:extLst>
              <a:ext uri="{FF2B5EF4-FFF2-40B4-BE49-F238E27FC236}">
                <a16:creationId xmlns:a16="http://schemas.microsoft.com/office/drawing/2014/main" id="{05AFA3E8-3DAC-44B6-99D1-495DD5EFC0FD}"/>
              </a:ext>
            </a:extLst>
          </p:cNvPr>
          <p:cNvSpPr txBox="1"/>
          <p:nvPr/>
        </p:nvSpPr>
        <p:spPr>
          <a:xfrm>
            <a:off x="3081334" y="3908365"/>
            <a:ext cx="781874" cy="369332"/>
          </a:xfrm>
          <a:prstGeom prst="rect">
            <a:avLst/>
          </a:prstGeom>
          <a:noFill/>
        </p:spPr>
        <p:txBody>
          <a:bodyPr wrap="square" rtlCol="0">
            <a:spAutoFit/>
          </a:bodyPr>
          <a:lstStyle/>
          <a:p>
            <a:r>
              <a:rPr lang="en-US" dirty="0"/>
              <a:t>Step 5</a:t>
            </a:r>
          </a:p>
        </p:txBody>
      </p:sp>
      <p:sp>
        <p:nvSpPr>
          <p:cNvPr id="50" name="TextBox 49">
            <a:extLst>
              <a:ext uri="{FF2B5EF4-FFF2-40B4-BE49-F238E27FC236}">
                <a16:creationId xmlns:a16="http://schemas.microsoft.com/office/drawing/2014/main" id="{750B6F06-812D-49E5-9014-E6C8A7B1F645}"/>
              </a:ext>
            </a:extLst>
          </p:cNvPr>
          <p:cNvSpPr txBox="1"/>
          <p:nvPr/>
        </p:nvSpPr>
        <p:spPr>
          <a:xfrm>
            <a:off x="4418781" y="3908597"/>
            <a:ext cx="932995" cy="369332"/>
          </a:xfrm>
          <a:prstGeom prst="rect">
            <a:avLst/>
          </a:prstGeom>
          <a:noFill/>
        </p:spPr>
        <p:txBody>
          <a:bodyPr wrap="square" rtlCol="0">
            <a:spAutoFit/>
          </a:bodyPr>
          <a:lstStyle/>
          <a:p>
            <a:r>
              <a:rPr lang="en-US" dirty="0"/>
              <a:t>Step 10</a:t>
            </a:r>
          </a:p>
        </p:txBody>
      </p:sp>
      <p:sp>
        <p:nvSpPr>
          <p:cNvPr id="51" name="TextBox 50">
            <a:extLst>
              <a:ext uri="{FF2B5EF4-FFF2-40B4-BE49-F238E27FC236}">
                <a16:creationId xmlns:a16="http://schemas.microsoft.com/office/drawing/2014/main" id="{B4372786-C12A-48E3-9201-464BCABA40CB}"/>
              </a:ext>
            </a:extLst>
          </p:cNvPr>
          <p:cNvSpPr txBox="1"/>
          <p:nvPr/>
        </p:nvSpPr>
        <p:spPr>
          <a:xfrm>
            <a:off x="5756136" y="3911929"/>
            <a:ext cx="932995" cy="369332"/>
          </a:xfrm>
          <a:prstGeom prst="rect">
            <a:avLst/>
          </a:prstGeom>
          <a:noFill/>
        </p:spPr>
        <p:txBody>
          <a:bodyPr wrap="square" rtlCol="0">
            <a:spAutoFit/>
          </a:bodyPr>
          <a:lstStyle/>
          <a:p>
            <a:r>
              <a:rPr lang="en-US" dirty="0"/>
              <a:t>Step 15</a:t>
            </a:r>
          </a:p>
        </p:txBody>
      </p:sp>
      <p:sp>
        <p:nvSpPr>
          <p:cNvPr id="52" name="TextBox 51">
            <a:extLst>
              <a:ext uri="{FF2B5EF4-FFF2-40B4-BE49-F238E27FC236}">
                <a16:creationId xmlns:a16="http://schemas.microsoft.com/office/drawing/2014/main" id="{6E692094-59E8-46CE-800C-31EAB0EE5311}"/>
              </a:ext>
            </a:extLst>
          </p:cNvPr>
          <p:cNvSpPr txBox="1"/>
          <p:nvPr/>
        </p:nvSpPr>
        <p:spPr>
          <a:xfrm>
            <a:off x="7181829" y="3908597"/>
            <a:ext cx="932995" cy="369332"/>
          </a:xfrm>
          <a:prstGeom prst="rect">
            <a:avLst/>
          </a:prstGeom>
          <a:noFill/>
        </p:spPr>
        <p:txBody>
          <a:bodyPr wrap="square" rtlCol="0">
            <a:spAutoFit/>
          </a:bodyPr>
          <a:lstStyle/>
          <a:p>
            <a:r>
              <a:rPr lang="en-US" dirty="0"/>
              <a:t>Step 20</a:t>
            </a:r>
          </a:p>
        </p:txBody>
      </p:sp>
      <p:sp>
        <p:nvSpPr>
          <p:cNvPr id="53" name="テキスト ボックス 210">
            <a:extLst>
              <a:ext uri="{FF2B5EF4-FFF2-40B4-BE49-F238E27FC236}">
                <a16:creationId xmlns:a16="http://schemas.microsoft.com/office/drawing/2014/main" id="{89B2CD73-BE40-45B3-B26A-C62BFE4FBF2D}"/>
              </a:ext>
            </a:extLst>
          </p:cNvPr>
          <p:cNvSpPr txBox="1"/>
          <p:nvPr/>
        </p:nvSpPr>
        <p:spPr>
          <a:xfrm>
            <a:off x="238989" y="2234300"/>
            <a:ext cx="1811005" cy="461665"/>
          </a:xfrm>
          <a:prstGeom prst="rect">
            <a:avLst/>
          </a:prstGeom>
          <a:noFill/>
        </p:spPr>
        <p:txBody>
          <a:bodyPr wrap="square" rtlCol="0">
            <a:spAutoFit/>
          </a:bodyPr>
          <a:lstStyle/>
          <a:p>
            <a:r>
              <a:rPr kumimoji="1" lang="en-US" altLang="ja-JP" sz="2400" b="1" dirty="0">
                <a:solidFill>
                  <a:srgbClr val="C00000"/>
                </a:solidFill>
              </a:rPr>
              <a:t>EXPANDING</a:t>
            </a:r>
            <a:endParaRPr kumimoji="1" lang="ja-JP" altLang="en-US" sz="2400" b="1" dirty="0">
              <a:solidFill>
                <a:srgbClr val="C00000"/>
              </a:solidFill>
            </a:endParaRPr>
          </a:p>
        </p:txBody>
      </p:sp>
      <p:sp>
        <p:nvSpPr>
          <p:cNvPr id="67" name="TextBox 66">
            <a:extLst>
              <a:ext uri="{FF2B5EF4-FFF2-40B4-BE49-F238E27FC236}">
                <a16:creationId xmlns:a16="http://schemas.microsoft.com/office/drawing/2014/main" id="{3877E2FD-AE9E-48A1-A7F5-A8CD653BC4E4}"/>
              </a:ext>
            </a:extLst>
          </p:cNvPr>
          <p:cNvSpPr txBox="1"/>
          <p:nvPr/>
        </p:nvSpPr>
        <p:spPr>
          <a:xfrm>
            <a:off x="1691746" y="5869194"/>
            <a:ext cx="1032422" cy="369332"/>
          </a:xfrm>
          <a:prstGeom prst="rect">
            <a:avLst/>
          </a:prstGeom>
          <a:noFill/>
        </p:spPr>
        <p:txBody>
          <a:bodyPr wrap="square" rtlCol="0">
            <a:spAutoFit/>
          </a:bodyPr>
          <a:lstStyle/>
          <a:p>
            <a:r>
              <a:rPr lang="en-US" dirty="0"/>
              <a:t>Step 10</a:t>
            </a:r>
          </a:p>
        </p:txBody>
      </p:sp>
      <p:sp>
        <p:nvSpPr>
          <p:cNvPr id="68" name="TextBox 67">
            <a:extLst>
              <a:ext uri="{FF2B5EF4-FFF2-40B4-BE49-F238E27FC236}">
                <a16:creationId xmlns:a16="http://schemas.microsoft.com/office/drawing/2014/main" id="{9F489AD1-943D-40BB-B63A-6E7C10D353AB}"/>
              </a:ext>
            </a:extLst>
          </p:cNvPr>
          <p:cNvSpPr txBox="1"/>
          <p:nvPr/>
        </p:nvSpPr>
        <p:spPr>
          <a:xfrm>
            <a:off x="3026300" y="5869194"/>
            <a:ext cx="1032422" cy="369332"/>
          </a:xfrm>
          <a:prstGeom prst="rect">
            <a:avLst/>
          </a:prstGeom>
          <a:noFill/>
        </p:spPr>
        <p:txBody>
          <a:bodyPr wrap="square" rtlCol="0">
            <a:spAutoFit/>
          </a:bodyPr>
          <a:lstStyle/>
          <a:p>
            <a:r>
              <a:rPr lang="en-US" dirty="0"/>
              <a:t>Step 20</a:t>
            </a:r>
          </a:p>
        </p:txBody>
      </p:sp>
      <p:sp>
        <p:nvSpPr>
          <p:cNvPr id="73" name="TextBox 72">
            <a:extLst>
              <a:ext uri="{FF2B5EF4-FFF2-40B4-BE49-F238E27FC236}">
                <a16:creationId xmlns:a16="http://schemas.microsoft.com/office/drawing/2014/main" id="{36DC0419-5ABD-49D4-920C-2BECC911C094}"/>
              </a:ext>
            </a:extLst>
          </p:cNvPr>
          <p:cNvSpPr txBox="1"/>
          <p:nvPr/>
        </p:nvSpPr>
        <p:spPr>
          <a:xfrm>
            <a:off x="4411033" y="5869194"/>
            <a:ext cx="1032422" cy="369332"/>
          </a:xfrm>
          <a:prstGeom prst="rect">
            <a:avLst/>
          </a:prstGeom>
          <a:noFill/>
        </p:spPr>
        <p:txBody>
          <a:bodyPr wrap="square" rtlCol="0">
            <a:spAutoFit/>
          </a:bodyPr>
          <a:lstStyle/>
          <a:p>
            <a:r>
              <a:rPr lang="en-US" dirty="0"/>
              <a:t>Step 30</a:t>
            </a:r>
          </a:p>
        </p:txBody>
      </p:sp>
      <p:sp>
        <p:nvSpPr>
          <p:cNvPr id="74" name="TextBox 73">
            <a:extLst>
              <a:ext uri="{FF2B5EF4-FFF2-40B4-BE49-F238E27FC236}">
                <a16:creationId xmlns:a16="http://schemas.microsoft.com/office/drawing/2014/main" id="{91F4EA47-82EA-430B-9A7C-1F28D0A8CEA9}"/>
              </a:ext>
            </a:extLst>
          </p:cNvPr>
          <p:cNvSpPr txBox="1"/>
          <p:nvPr/>
        </p:nvSpPr>
        <p:spPr>
          <a:xfrm>
            <a:off x="5826704" y="5869194"/>
            <a:ext cx="1032422" cy="369332"/>
          </a:xfrm>
          <a:prstGeom prst="rect">
            <a:avLst/>
          </a:prstGeom>
          <a:noFill/>
        </p:spPr>
        <p:txBody>
          <a:bodyPr wrap="square" rtlCol="0">
            <a:spAutoFit/>
          </a:bodyPr>
          <a:lstStyle/>
          <a:p>
            <a:r>
              <a:rPr lang="en-US" dirty="0"/>
              <a:t>Step 40</a:t>
            </a:r>
          </a:p>
        </p:txBody>
      </p:sp>
      <p:sp>
        <p:nvSpPr>
          <p:cNvPr id="75" name="TextBox 74">
            <a:extLst>
              <a:ext uri="{FF2B5EF4-FFF2-40B4-BE49-F238E27FC236}">
                <a16:creationId xmlns:a16="http://schemas.microsoft.com/office/drawing/2014/main" id="{42F425DC-0B29-423B-865C-506356F73F88}"/>
              </a:ext>
            </a:extLst>
          </p:cNvPr>
          <p:cNvSpPr txBox="1"/>
          <p:nvPr/>
        </p:nvSpPr>
        <p:spPr>
          <a:xfrm>
            <a:off x="7320159" y="5869194"/>
            <a:ext cx="1032422" cy="369332"/>
          </a:xfrm>
          <a:prstGeom prst="rect">
            <a:avLst/>
          </a:prstGeom>
          <a:noFill/>
        </p:spPr>
        <p:txBody>
          <a:bodyPr wrap="square" rtlCol="0">
            <a:spAutoFit/>
          </a:bodyPr>
          <a:lstStyle/>
          <a:p>
            <a:r>
              <a:rPr lang="en-US" dirty="0"/>
              <a:t>Step 50</a:t>
            </a:r>
          </a:p>
        </p:txBody>
      </p:sp>
      <p:sp>
        <p:nvSpPr>
          <p:cNvPr id="54" name="テキスト ボックス 210">
            <a:extLst>
              <a:ext uri="{FF2B5EF4-FFF2-40B4-BE49-F238E27FC236}">
                <a16:creationId xmlns:a16="http://schemas.microsoft.com/office/drawing/2014/main" id="{16093A31-99FF-47B5-A113-400CCB5EDAFA}"/>
              </a:ext>
            </a:extLst>
          </p:cNvPr>
          <p:cNvSpPr txBox="1"/>
          <p:nvPr/>
        </p:nvSpPr>
        <p:spPr>
          <a:xfrm>
            <a:off x="273668" y="4242267"/>
            <a:ext cx="1811005" cy="461665"/>
          </a:xfrm>
          <a:prstGeom prst="rect">
            <a:avLst/>
          </a:prstGeom>
          <a:noFill/>
        </p:spPr>
        <p:txBody>
          <a:bodyPr wrap="square" rtlCol="0">
            <a:spAutoFit/>
          </a:bodyPr>
          <a:lstStyle/>
          <a:p>
            <a:r>
              <a:rPr kumimoji="1" lang="en-US" altLang="ja-JP" sz="2400" b="1" dirty="0">
                <a:solidFill>
                  <a:srgbClr val="C00000"/>
                </a:solidFill>
              </a:rPr>
              <a:t>LOADING</a:t>
            </a:r>
            <a:endParaRPr kumimoji="1" lang="ja-JP" altLang="en-US" sz="2400" b="1" dirty="0">
              <a:solidFill>
                <a:srgbClr val="C00000"/>
              </a:solidFill>
            </a:endParaRPr>
          </a:p>
        </p:txBody>
      </p:sp>
      <p:pic>
        <p:nvPicPr>
          <p:cNvPr id="59" name="Picture 58" descr="A close up of a logo&#10;&#10;Description automatically generated">
            <a:extLst>
              <a:ext uri="{FF2B5EF4-FFF2-40B4-BE49-F238E27FC236}">
                <a16:creationId xmlns:a16="http://schemas.microsoft.com/office/drawing/2014/main" id="{1D0F871B-761E-4526-B1E9-902E5DA1120F}"/>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55699" y="4363530"/>
            <a:ext cx="4366638" cy="464860"/>
          </a:xfrm>
          <a:prstGeom prst="rect">
            <a:avLst/>
          </a:prstGeom>
        </p:spPr>
      </p:pic>
      <p:pic>
        <p:nvPicPr>
          <p:cNvPr id="61" name="Picture 60" descr="A close up of a logo&#10;&#10;Description automatically generated">
            <a:extLst>
              <a:ext uri="{FF2B5EF4-FFF2-40B4-BE49-F238E27FC236}">
                <a16:creationId xmlns:a16="http://schemas.microsoft.com/office/drawing/2014/main" id="{397A055B-1B53-4278-A87B-2405076C7A2C}"/>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863208" y="2328743"/>
            <a:ext cx="4366638" cy="464860"/>
          </a:xfrm>
          <a:prstGeom prst="rect">
            <a:avLst/>
          </a:prstGeom>
        </p:spPr>
      </p:pic>
      <p:sp>
        <p:nvSpPr>
          <p:cNvPr id="77" name="テキスト ボックス 5">
            <a:extLst>
              <a:ext uri="{FF2B5EF4-FFF2-40B4-BE49-F238E27FC236}">
                <a16:creationId xmlns:a16="http://schemas.microsoft.com/office/drawing/2014/main" id="{99A9715A-912A-4570-B65C-6955E4FC02FC}"/>
              </a:ext>
            </a:extLst>
          </p:cNvPr>
          <p:cNvSpPr txBox="1"/>
          <p:nvPr/>
        </p:nvSpPr>
        <p:spPr>
          <a:xfrm>
            <a:off x="1909427" y="1228959"/>
            <a:ext cx="3156269" cy="83099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altLang="ja-JP" sz="2400" dirty="0">
                <a:solidFill>
                  <a:schemeClr val="tx1">
                    <a:lumMod val="50000"/>
                  </a:schemeClr>
                </a:solidFill>
              </a:rPr>
              <a:t>10x10x10mm</a:t>
            </a:r>
          </a:p>
          <a:p>
            <a:r>
              <a:rPr lang="en-US" sz="2400" dirty="0">
                <a:solidFill>
                  <a:schemeClr val="tx1">
                    <a:lumMod val="50000"/>
                  </a:schemeClr>
                </a:solidFill>
              </a:rPr>
              <a:t>Single Aggregate Model</a:t>
            </a:r>
            <a:endParaRPr sz="2400" dirty="0">
              <a:solidFill>
                <a:schemeClr val="tx1">
                  <a:lumMod val="50000"/>
                </a:schemeClr>
              </a:solidFill>
            </a:endParaRPr>
          </a:p>
        </p:txBody>
      </p:sp>
      <p:pic>
        <p:nvPicPr>
          <p:cNvPr id="79" name="図 3">
            <a:extLst>
              <a:ext uri="{FF2B5EF4-FFF2-40B4-BE49-F238E27FC236}">
                <a16:creationId xmlns:a16="http://schemas.microsoft.com/office/drawing/2014/main" id="{892517A7-4FAA-4494-AC68-72F9A5CAD7A1}"/>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54668" y="1120143"/>
            <a:ext cx="1092292" cy="997649"/>
          </a:xfrm>
          <a:prstGeom prst="rect">
            <a:avLst/>
          </a:prstGeom>
        </p:spPr>
      </p:pic>
      <p:sp>
        <p:nvSpPr>
          <p:cNvPr id="80" name="テキスト ボックス 5">
            <a:extLst>
              <a:ext uri="{FF2B5EF4-FFF2-40B4-BE49-F238E27FC236}">
                <a16:creationId xmlns:a16="http://schemas.microsoft.com/office/drawing/2014/main" id="{3A2BC007-B911-4775-9D09-CAEA12A7005C}"/>
              </a:ext>
            </a:extLst>
          </p:cNvPr>
          <p:cNvSpPr txBox="1"/>
          <p:nvPr/>
        </p:nvSpPr>
        <p:spPr>
          <a:xfrm>
            <a:off x="5831656" y="1136625"/>
            <a:ext cx="3335024" cy="101566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DEF Expansion</a:t>
            </a:r>
          </a:p>
          <a:p>
            <a:r>
              <a:rPr lang="en-US" altLang="ja-JP" sz="2000" b="0" dirty="0">
                <a:solidFill>
                  <a:schemeClr val="bg1">
                    <a:lumMod val="50000"/>
                  </a:schemeClr>
                </a:solidFill>
              </a:rPr>
              <a:t>Given 0.0003 initial strain/step</a:t>
            </a:r>
          </a:p>
          <a:p>
            <a:r>
              <a:rPr lang="en-US" sz="2000" b="0" dirty="0">
                <a:solidFill>
                  <a:schemeClr val="bg1">
                    <a:lumMod val="50000"/>
                  </a:schemeClr>
                </a:solidFill>
              </a:rPr>
              <a:t>Fix Boundary Loading</a:t>
            </a:r>
          </a:p>
        </p:txBody>
      </p:sp>
      <p:pic>
        <p:nvPicPr>
          <p:cNvPr id="39" name="Picture 38">
            <a:extLst>
              <a:ext uri="{FF2B5EF4-FFF2-40B4-BE49-F238E27FC236}">
                <a16:creationId xmlns:a16="http://schemas.microsoft.com/office/drawing/2014/main" id="{3F15EDD0-22FF-4C44-AEE4-AC475B598E46}"/>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9663" y="4649969"/>
            <a:ext cx="1396650" cy="1396650"/>
          </a:xfrm>
          <a:prstGeom prst="rect">
            <a:avLst/>
          </a:prstGeom>
        </p:spPr>
      </p:pic>
      <p:sp>
        <p:nvSpPr>
          <p:cNvPr id="44" name="Arrow: Down 43">
            <a:extLst>
              <a:ext uri="{FF2B5EF4-FFF2-40B4-BE49-F238E27FC236}">
                <a16:creationId xmlns:a16="http://schemas.microsoft.com/office/drawing/2014/main" id="{69BF3178-E6AC-4DF6-98E9-0EB4E492BE88}"/>
              </a:ext>
            </a:extLst>
          </p:cNvPr>
          <p:cNvSpPr/>
          <p:nvPr/>
        </p:nvSpPr>
        <p:spPr>
          <a:xfrm>
            <a:off x="595985" y="4714001"/>
            <a:ext cx="463840" cy="2826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テキスト ボックス 5">
            <a:extLst>
              <a:ext uri="{FF2B5EF4-FFF2-40B4-BE49-F238E27FC236}">
                <a16:creationId xmlns:a16="http://schemas.microsoft.com/office/drawing/2014/main" id="{D3810E4F-6E27-48FB-AA0F-EC66D84ECFB9}"/>
              </a:ext>
            </a:extLst>
          </p:cNvPr>
          <p:cNvSpPr txBox="1"/>
          <p:nvPr/>
        </p:nvSpPr>
        <p:spPr>
          <a:xfrm>
            <a:off x="1027473" y="4647446"/>
            <a:ext cx="1670778" cy="400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0.002mm/step</a:t>
            </a:r>
            <a:endParaRPr lang="en-US" sz="2000" b="0" dirty="0">
              <a:solidFill>
                <a:schemeClr val="bg1">
                  <a:lumMod val="50000"/>
                </a:schemeClr>
              </a:solidFill>
            </a:endParaRPr>
          </a:p>
        </p:txBody>
      </p:sp>
      <p:sp>
        <p:nvSpPr>
          <p:cNvPr id="48" name="テキスト ボックス 210">
            <a:extLst>
              <a:ext uri="{FF2B5EF4-FFF2-40B4-BE49-F238E27FC236}">
                <a16:creationId xmlns:a16="http://schemas.microsoft.com/office/drawing/2014/main" id="{A5BB13F2-DA50-4067-BE18-ECFAAA199419}"/>
              </a:ext>
            </a:extLst>
          </p:cNvPr>
          <p:cNvSpPr txBox="1"/>
          <p:nvPr/>
        </p:nvSpPr>
        <p:spPr>
          <a:xfrm>
            <a:off x="2095586" y="2458318"/>
            <a:ext cx="1017286" cy="400110"/>
          </a:xfrm>
          <a:prstGeom prst="rect">
            <a:avLst/>
          </a:prstGeom>
          <a:solidFill>
            <a:schemeClr val="accent4"/>
          </a:solidFill>
        </p:spPr>
        <p:txBody>
          <a:bodyPr wrap="square" rtlCol="0">
            <a:spAutoFit/>
          </a:bodyPr>
          <a:lstStyle/>
          <a:p>
            <a:r>
              <a:rPr kumimoji="1" lang="en-US" altLang="ja-JP" sz="2000" b="1" dirty="0"/>
              <a:t>Tension</a:t>
            </a:r>
            <a:endParaRPr kumimoji="1" lang="ja-JP" altLang="en-US" sz="2000" b="1" dirty="0"/>
          </a:p>
        </p:txBody>
      </p:sp>
      <p:cxnSp>
        <p:nvCxnSpPr>
          <p:cNvPr id="55" name="Straight Arrow Connector 54">
            <a:extLst>
              <a:ext uri="{FF2B5EF4-FFF2-40B4-BE49-F238E27FC236}">
                <a16:creationId xmlns:a16="http://schemas.microsoft.com/office/drawing/2014/main" id="{F5BB05F0-F695-44DA-912A-383B4F54BC93}"/>
              </a:ext>
            </a:extLst>
          </p:cNvPr>
          <p:cNvCxnSpPr>
            <a:cxnSpLocks/>
          </p:cNvCxnSpPr>
          <p:nvPr/>
        </p:nvCxnSpPr>
        <p:spPr>
          <a:xfrm flipH="1">
            <a:off x="2204013" y="2840580"/>
            <a:ext cx="213162" cy="4315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210">
            <a:extLst>
              <a:ext uri="{FF2B5EF4-FFF2-40B4-BE49-F238E27FC236}">
                <a16:creationId xmlns:a16="http://schemas.microsoft.com/office/drawing/2014/main" id="{7E74B21F-5AE2-41BF-A37D-D995F2ECD14E}"/>
              </a:ext>
            </a:extLst>
          </p:cNvPr>
          <p:cNvSpPr txBox="1"/>
          <p:nvPr/>
        </p:nvSpPr>
        <p:spPr>
          <a:xfrm>
            <a:off x="8075142" y="3617591"/>
            <a:ext cx="1070537" cy="707886"/>
          </a:xfrm>
          <a:prstGeom prst="rect">
            <a:avLst/>
          </a:prstGeom>
          <a:solidFill>
            <a:schemeClr val="accent4"/>
          </a:solidFill>
        </p:spPr>
        <p:txBody>
          <a:bodyPr wrap="square" rtlCol="0">
            <a:spAutoFit/>
          </a:bodyPr>
          <a:lstStyle/>
          <a:p>
            <a:r>
              <a:rPr kumimoji="1" lang="en-US" altLang="ja-JP" sz="2000" b="1" dirty="0"/>
              <a:t>Uniform</a:t>
            </a:r>
          </a:p>
          <a:p>
            <a:r>
              <a:rPr kumimoji="1" lang="en-US" altLang="ja-JP" sz="2000" b="1" dirty="0"/>
              <a:t>Expanse</a:t>
            </a:r>
            <a:endParaRPr kumimoji="1" lang="ja-JP" altLang="en-US" sz="2000" b="1" dirty="0"/>
          </a:p>
        </p:txBody>
      </p:sp>
      <p:cxnSp>
        <p:nvCxnSpPr>
          <p:cNvPr id="57" name="Straight Arrow Connector 56">
            <a:extLst>
              <a:ext uri="{FF2B5EF4-FFF2-40B4-BE49-F238E27FC236}">
                <a16:creationId xmlns:a16="http://schemas.microsoft.com/office/drawing/2014/main" id="{8D20C624-997A-485D-9EE3-AF7137A68E7B}"/>
              </a:ext>
            </a:extLst>
          </p:cNvPr>
          <p:cNvCxnSpPr>
            <a:cxnSpLocks/>
          </p:cNvCxnSpPr>
          <p:nvPr/>
        </p:nvCxnSpPr>
        <p:spPr>
          <a:xfrm flipH="1" flipV="1">
            <a:off x="7900647" y="3504871"/>
            <a:ext cx="214177" cy="16172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29">
            <a:extLst>
              <a:ext uri="{FF2B5EF4-FFF2-40B4-BE49-F238E27FC236}">
                <a16:creationId xmlns:a16="http://schemas.microsoft.com/office/drawing/2014/main" id="{B4548121-E9D7-4FD1-BE03-D90A6C5B4D82}"/>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7</a:t>
            </a:r>
            <a:endParaRPr kumimoji="1" lang="zh-CN" altLang="en-US" dirty="0"/>
          </a:p>
        </p:txBody>
      </p:sp>
    </p:spTree>
    <p:extLst>
      <p:ext uri="{BB962C8B-B14F-4D97-AF65-F5344CB8AC3E}">
        <p14:creationId xmlns:p14="http://schemas.microsoft.com/office/powerpoint/2010/main" val="101683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42" presetClass="path" presetSubtype="0" repeatCount="indefinite" accel="50000" decel="50000" fill="hold" grpId="0" nodeType="withEffect">
                                  <p:stCondLst>
                                    <p:cond delay="0"/>
                                  </p:stCondLst>
                                  <p:childTnLst>
                                    <p:animMotion origin="layout" path="M -1.38889E-6 -3.7037E-7 L -1.38889E-6 0.02662 " pathEditMode="relative" rAng="0" ptsTypes="AA">
                                      <p:cBhvr>
                                        <p:cTn id="46" dur="3000" fill="hold"/>
                                        <p:tgtEl>
                                          <p:spTgt spid="44"/>
                                        </p:tgtEl>
                                        <p:attrNameLst>
                                          <p:attrName>ppt_x</p:attrName>
                                          <p:attrName>ppt_y</p:attrName>
                                        </p:attrNameLst>
                                      </p:cBhvr>
                                      <p:rCtr x="0" y="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3" grpId="0"/>
      <p:bldP spid="74" grpId="0"/>
      <p:bldP spid="75" grpId="0"/>
      <p:bldP spid="54" grpId="0"/>
      <p:bldP spid="44" grpId="0" animBg="1"/>
      <p:bldP spid="44" grpId="1" animBg="1"/>
      <p:bldP spid="47" grpId="0" animBg="1"/>
      <p:bldP spid="48" grpId="0" animBg="1"/>
      <p:bldP spid="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テキスト ボックス 5">
            <a:extLst>
              <a:ext uri="{FF2B5EF4-FFF2-40B4-BE49-F238E27FC236}">
                <a16:creationId xmlns:a16="http://schemas.microsoft.com/office/drawing/2014/main" id="{3DE8073B-16E0-45BA-904D-C9CC1DE07B55}"/>
              </a:ext>
            </a:extLst>
          </p:cNvPr>
          <p:cNvSpPr txBox="1"/>
          <p:nvPr/>
        </p:nvSpPr>
        <p:spPr>
          <a:xfrm>
            <a:off x="6640305" y="928787"/>
            <a:ext cx="2215492" cy="1200327"/>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Surface</a:t>
            </a:r>
          </a:p>
          <a:p>
            <a:pPr algn="ctr"/>
            <a:r>
              <a:rPr lang="en-US" sz="2400" dirty="0"/>
              <a:t>Cracking</a:t>
            </a:r>
          </a:p>
          <a:p>
            <a:pPr algn="ctr"/>
            <a:r>
              <a:rPr lang="en-US" sz="2400" dirty="0"/>
              <a:t>Pattern</a:t>
            </a:r>
          </a:p>
        </p:txBody>
      </p:sp>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pic>
        <p:nvPicPr>
          <p:cNvPr id="6" name="Picture 6" descr="C:\Users\NagaiLab-Tao\Desktop\YUSHI\Pre\Models\A30.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788" t="-1" r="7469" b="513"/>
          <a:stretch/>
        </p:blipFill>
        <p:spPr bwMode="auto">
          <a:xfrm>
            <a:off x="511741" y="4394957"/>
            <a:ext cx="1724452" cy="1747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NagaiLab-Tao\Desktop\3000000.bmp"/>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1907" r="8193"/>
          <a:stretch/>
        </p:blipFill>
        <p:spPr bwMode="auto">
          <a:xfrm>
            <a:off x="2587341" y="4379350"/>
            <a:ext cx="1808018" cy="1697127"/>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5">
            <a:extLst>
              <a:ext uri="{FF2B5EF4-FFF2-40B4-BE49-F238E27FC236}">
                <a16:creationId xmlns:a16="http://schemas.microsoft.com/office/drawing/2014/main" id="{DFD7255A-A008-4F77-B76D-C3CDB1F14414}"/>
              </a:ext>
            </a:extLst>
          </p:cNvPr>
          <p:cNvSpPr txBox="1"/>
          <p:nvPr/>
        </p:nvSpPr>
        <p:spPr>
          <a:xfrm>
            <a:off x="992841" y="5086412"/>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70" name="テキスト ボックス 5">
            <a:extLst>
              <a:ext uri="{FF2B5EF4-FFF2-40B4-BE49-F238E27FC236}">
                <a16:creationId xmlns:a16="http://schemas.microsoft.com/office/drawing/2014/main" id="{A263811D-D7AB-47A3-AA1B-D589D94B416C}"/>
              </a:ext>
            </a:extLst>
          </p:cNvPr>
          <p:cNvSpPr txBox="1"/>
          <p:nvPr/>
        </p:nvSpPr>
        <p:spPr>
          <a:xfrm>
            <a:off x="293723" y="952709"/>
            <a:ext cx="2114847" cy="1200327"/>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Coarse Aggregate Percentage</a:t>
            </a:r>
            <a:endParaRPr sz="2400" dirty="0"/>
          </a:p>
        </p:txBody>
      </p:sp>
      <p:sp>
        <p:nvSpPr>
          <p:cNvPr id="71" name="テキスト ボックス 5">
            <a:extLst>
              <a:ext uri="{FF2B5EF4-FFF2-40B4-BE49-F238E27FC236}">
                <a16:creationId xmlns:a16="http://schemas.microsoft.com/office/drawing/2014/main" id="{A263811D-D7AB-47A3-AA1B-D589D94B416C}"/>
              </a:ext>
            </a:extLst>
          </p:cNvPr>
          <p:cNvSpPr txBox="1"/>
          <p:nvPr/>
        </p:nvSpPr>
        <p:spPr>
          <a:xfrm>
            <a:off x="2429728" y="952709"/>
            <a:ext cx="2131025" cy="1200327"/>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ASR Reactive Coarse </a:t>
            </a:r>
            <a:r>
              <a:rPr lang="en-US" sz="2400" dirty="0" err="1"/>
              <a:t>Agg</a:t>
            </a:r>
            <a:r>
              <a:rPr lang="en-US" sz="2400" dirty="0"/>
              <a:t>. Percentage</a:t>
            </a:r>
            <a:endParaRPr sz="2400" dirty="0"/>
          </a:p>
        </p:txBody>
      </p:sp>
      <p:sp>
        <p:nvSpPr>
          <p:cNvPr id="72" name="テキスト ボックス 5">
            <a:extLst>
              <a:ext uri="{FF2B5EF4-FFF2-40B4-BE49-F238E27FC236}">
                <a16:creationId xmlns:a16="http://schemas.microsoft.com/office/drawing/2014/main" id="{DFD7255A-A008-4F77-B76D-C3CDB1F14414}"/>
              </a:ext>
            </a:extLst>
          </p:cNvPr>
          <p:cNvSpPr txBox="1"/>
          <p:nvPr/>
        </p:nvSpPr>
        <p:spPr>
          <a:xfrm>
            <a:off x="2988861" y="5085505"/>
            <a:ext cx="970353"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75</a:t>
            </a:r>
            <a:r>
              <a:rPr lang="en-US" sz="2400" dirty="0">
                <a:solidFill>
                  <a:schemeClr val="bg1"/>
                </a:solidFill>
              </a:rPr>
              <a:t>%</a:t>
            </a:r>
            <a:endParaRPr sz="2400" dirty="0">
              <a:solidFill>
                <a:schemeClr val="bg1"/>
              </a:solidFill>
            </a:endParaRPr>
          </a:p>
        </p:txBody>
      </p:sp>
      <p:sp>
        <p:nvSpPr>
          <p:cNvPr id="78" name="テキスト ボックス 5">
            <a:extLst>
              <a:ext uri="{FF2B5EF4-FFF2-40B4-BE49-F238E27FC236}">
                <a16:creationId xmlns:a16="http://schemas.microsoft.com/office/drawing/2014/main" id="{A263811D-D7AB-47A3-AA1B-D589D94B416C}"/>
              </a:ext>
            </a:extLst>
          </p:cNvPr>
          <p:cNvSpPr txBox="1"/>
          <p:nvPr/>
        </p:nvSpPr>
        <p:spPr>
          <a:xfrm>
            <a:off x="4506696" y="939831"/>
            <a:ext cx="2215492" cy="1200327"/>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Final </a:t>
            </a:r>
          </a:p>
          <a:p>
            <a:pPr algn="ctr"/>
            <a:r>
              <a:rPr lang="en-US" sz="2400" dirty="0"/>
              <a:t>Expansion</a:t>
            </a:r>
          </a:p>
          <a:p>
            <a:pPr algn="ctr"/>
            <a:r>
              <a:rPr lang="en-US" sz="2400" dirty="0"/>
              <a:t>Result</a:t>
            </a:r>
          </a:p>
        </p:txBody>
      </p:sp>
      <p:pic>
        <p:nvPicPr>
          <p:cNvPr id="1040" name="Picture 16" descr="E:\Presentation\pic\15exp00000.bmp"/>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sp>
        <p:nvSpPr>
          <p:cNvPr id="88" name="正方形/長方形 87"/>
          <p:cNvSpPr/>
          <p:nvPr/>
        </p:nvSpPr>
        <p:spPr>
          <a:xfrm>
            <a:off x="2416484"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图片 9">
            <a:extLst>
              <a:ext uri="{FF2B5EF4-FFF2-40B4-BE49-F238E27FC236}">
                <a16:creationId xmlns:a16="http://schemas.microsoft.com/office/drawing/2014/main" id="{18A2D8BF-6368-4243-8B43-341679AD0B0D}"/>
              </a:ext>
            </a:extLst>
          </p:cNvPr>
          <p:cNvPicPr>
            <a:picLocks noChangeAspect="1"/>
          </p:cNvPicPr>
          <p:nvPr/>
        </p:nvPicPr>
        <p:blipFill rotWithShape="1">
          <a:blip r:embed="rId6">
            <a:extLst>
              <a:ext uri="{28A0092B-C50C-407E-A947-70E740481C1C}">
                <a14:useLocalDpi xmlns:a14="http://schemas.microsoft.com/office/drawing/2010/main"/>
              </a:ext>
            </a:extLst>
          </a:blip>
          <a:srcRect l="11603" r="9094"/>
          <a:stretch/>
        </p:blipFill>
        <p:spPr>
          <a:xfrm>
            <a:off x="2587341" y="2201084"/>
            <a:ext cx="1808018" cy="1708956"/>
          </a:xfrm>
          <a:prstGeom prst="rect">
            <a:avLst/>
          </a:prstGeom>
        </p:spPr>
      </p:pic>
      <p:sp>
        <p:nvSpPr>
          <p:cNvPr id="8" name="テキスト ボックス 5">
            <a:extLst>
              <a:ext uri="{FF2B5EF4-FFF2-40B4-BE49-F238E27FC236}">
                <a16:creationId xmlns:a16="http://schemas.microsoft.com/office/drawing/2014/main" id="{DFD7255A-A008-4F77-B76D-C3CDB1F14414}"/>
              </a:ext>
            </a:extLst>
          </p:cNvPr>
          <p:cNvSpPr txBox="1"/>
          <p:nvPr/>
        </p:nvSpPr>
        <p:spPr>
          <a:xfrm>
            <a:off x="2992858" y="2931730"/>
            <a:ext cx="883431"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25</a:t>
            </a:r>
            <a:r>
              <a:rPr lang="en-US" sz="2400" dirty="0">
                <a:solidFill>
                  <a:schemeClr val="bg1"/>
                </a:solidFill>
              </a:rPr>
              <a:t>%</a:t>
            </a:r>
            <a:endParaRPr sz="2400" dirty="0">
              <a:solidFill>
                <a:schemeClr val="bg1"/>
              </a:solidFill>
            </a:endParaRPr>
          </a:p>
        </p:txBody>
      </p:sp>
      <p:pic>
        <p:nvPicPr>
          <p:cNvPr id="12" name="图片 11" descr="图片包含 建筑物&#10;&#10;&#10;&#10;自动生成的说明">
            <a:extLst>
              <a:ext uri="{FF2B5EF4-FFF2-40B4-BE49-F238E27FC236}">
                <a16:creationId xmlns:a16="http://schemas.microsoft.com/office/drawing/2014/main" id="{7F349A92-A695-634D-8835-5AC225401A07}"/>
              </a:ext>
            </a:extLst>
          </p:cNvPr>
          <p:cNvPicPr>
            <a:picLocks noChangeAspect="1"/>
          </p:cNvPicPr>
          <p:nvPr/>
        </p:nvPicPr>
        <p:blipFill rotWithShape="1">
          <a:blip r:embed="rId7">
            <a:extLst>
              <a:ext uri="{28A0092B-C50C-407E-A947-70E740481C1C}">
                <a14:useLocalDpi xmlns:a14="http://schemas.microsoft.com/office/drawing/2010/main"/>
              </a:ext>
            </a:extLst>
          </a:blip>
          <a:srcRect l="9293" t="-1834" r="11790" b="1834"/>
          <a:stretch/>
        </p:blipFill>
        <p:spPr>
          <a:xfrm>
            <a:off x="6854388" y="4316986"/>
            <a:ext cx="1910700" cy="1814831"/>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3AB8CE9E-FB6F-4B98-ADB2-4CD34B0DB985}"/>
              </a:ext>
            </a:extLst>
          </p:cNvPr>
          <p:cNvPicPr>
            <a:picLocks noChangeAspect="1"/>
          </p:cNvPicPr>
          <p:nvPr/>
        </p:nvPicPr>
        <p:blipFill rotWithShape="1">
          <a:blip r:embed="rId8">
            <a:extLst>
              <a:ext uri="{28A0092B-C50C-407E-A947-70E740481C1C}">
                <a14:useLocalDpi xmlns:a14="http://schemas.microsoft.com/office/drawing/2010/main"/>
              </a:ext>
            </a:extLst>
          </a:blip>
          <a:srcRect l="11437" r="8775"/>
          <a:stretch/>
        </p:blipFill>
        <p:spPr>
          <a:xfrm>
            <a:off x="4672249" y="4333112"/>
            <a:ext cx="1931793" cy="1815869"/>
          </a:xfrm>
          <a:prstGeom prst="rect">
            <a:avLst/>
          </a:prstGeom>
        </p:spPr>
      </p:pic>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081556"/>
            <a:ext cx="8566026"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Compare of ASR Expansion Under Different Conditions</a:t>
            </a:r>
          </a:p>
          <a:p>
            <a:pPr algn="ctr">
              <a:defRPr b="1"/>
            </a:pPr>
            <a:r>
              <a:rPr lang="en-US" sz="2400" dirty="0"/>
              <a:t>Characteristic Map Cracking Pattern is Well Simulated</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8</a:t>
            </a:r>
            <a:endParaRPr kumimoji="1" lang="zh-CN" altLang="en-US" dirty="0"/>
          </a:p>
        </p:txBody>
      </p:sp>
      <p:pic>
        <p:nvPicPr>
          <p:cNvPr id="31" name="Picture 6" descr="C:\Users\NagaiLab-Tao\Desktop\YUSHI\Pre\Models\A30.PNG">
            <a:extLst>
              <a:ext uri="{FF2B5EF4-FFF2-40B4-BE49-F238E27FC236}">
                <a16:creationId xmlns:a16="http://schemas.microsoft.com/office/drawing/2014/main" id="{9CE4241F-3CC7-43B3-82F6-6D1755062DE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788" t="-1" r="7469" b="513"/>
          <a:stretch/>
        </p:blipFill>
        <p:spPr bwMode="auto">
          <a:xfrm>
            <a:off x="515299" y="2154867"/>
            <a:ext cx="1724452" cy="1747600"/>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5">
            <a:extLst>
              <a:ext uri="{FF2B5EF4-FFF2-40B4-BE49-F238E27FC236}">
                <a16:creationId xmlns:a16="http://schemas.microsoft.com/office/drawing/2014/main" id="{A648505E-CA42-4A5F-A75D-ACC3067DBF10}"/>
              </a:ext>
            </a:extLst>
          </p:cNvPr>
          <p:cNvSpPr txBox="1"/>
          <p:nvPr/>
        </p:nvSpPr>
        <p:spPr>
          <a:xfrm>
            <a:off x="996399" y="2846322"/>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33" name="正方形/長方形 87">
            <a:extLst>
              <a:ext uri="{FF2B5EF4-FFF2-40B4-BE49-F238E27FC236}">
                <a16:creationId xmlns:a16="http://schemas.microsoft.com/office/drawing/2014/main" id="{34307446-A8C5-40A7-A17E-DA667B57A9F1}"/>
              </a:ext>
            </a:extLst>
          </p:cNvPr>
          <p:cNvSpPr/>
          <p:nvPr/>
        </p:nvSpPr>
        <p:spPr>
          <a:xfrm>
            <a:off x="277545"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87">
            <a:extLst>
              <a:ext uri="{FF2B5EF4-FFF2-40B4-BE49-F238E27FC236}">
                <a16:creationId xmlns:a16="http://schemas.microsoft.com/office/drawing/2014/main" id="{211F180E-3E41-42AC-8AE9-4C85F7C66C6C}"/>
              </a:ext>
            </a:extLst>
          </p:cNvPr>
          <p:cNvSpPr/>
          <p:nvPr/>
        </p:nvSpPr>
        <p:spPr>
          <a:xfrm>
            <a:off x="4555423"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87">
            <a:extLst>
              <a:ext uri="{FF2B5EF4-FFF2-40B4-BE49-F238E27FC236}">
                <a16:creationId xmlns:a16="http://schemas.microsoft.com/office/drawing/2014/main" id="{03E682A0-1CEF-4C74-878D-5E1C776E95ED}"/>
              </a:ext>
            </a:extLst>
          </p:cNvPr>
          <p:cNvSpPr/>
          <p:nvPr/>
        </p:nvSpPr>
        <p:spPr>
          <a:xfrm>
            <a:off x="6706008"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Arrow: Right 35">
            <a:extLst>
              <a:ext uri="{FF2B5EF4-FFF2-40B4-BE49-F238E27FC236}">
                <a16:creationId xmlns:a16="http://schemas.microsoft.com/office/drawing/2014/main" id="{1FE2740A-A1D1-463A-8C96-699E16F08625}"/>
              </a:ext>
            </a:extLst>
          </p:cNvPr>
          <p:cNvSpPr/>
          <p:nvPr/>
        </p:nvSpPr>
        <p:spPr>
          <a:xfrm>
            <a:off x="4333299" y="4717961"/>
            <a:ext cx="524785" cy="91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7" name="Picture 36">
            <a:extLst>
              <a:ext uri="{FF2B5EF4-FFF2-40B4-BE49-F238E27FC236}">
                <a16:creationId xmlns:a16="http://schemas.microsoft.com/office/drawing/2014/main" id="{9D081D28-C051-4F7E-B1FD-4BAD4C17C795}"/>
              </a:ext>
            </a:extLst>
          </p:cNvPr>
          <p:cNvPicPr>
            <a:picLocks noChangeAspect="1"/>
          </p:cNvPicPr>
          <p:nvPr/>
        </p:nvPicPr>
        <p:blipFill rotWithShape="1">
          <a:blip r:embed="rId9">
            <a:extLst>
              <a:ext uri="{28A0092B-C50C-407E-A947-70E740481C1C}">
                <a14:useLocalDpi xmlns:a14="http://schemas.microsoft.com/office/drawing/2010/main"/>
              </a:ext>
            </a:extLst>
          </a:blip>
          <a:srcRect l="10538" r="13412"/>
          <a:stretch/>
        </p:blipFill>
        <p:spPr>
          <a:xfrm>
            <a:off x="6854387" y="2194281"/>
            <a:ext cx="1910701" cy="1884327"/>
          </a:xfrm>
          <a:prstGeom prst="rect">
            <a:avLst/>
          </a:prstGeom>
        </p:spPr>
      </p:pic>
      <p:pic>
        <p:nvPicPr>
          <p:cNvPr id="38" name="Picture 37" descr="A close up of a piece of paper&#10;&#10;Description automatically generated">
            <a:extLst>
              <a:ext uri="{FF2B5EF4-FFF2-40B4-BE49-F238E27FC236}">
                <a16:creationId xmlns:a16="http://schemas.microsoft.com/office/drawing/2014/main" id="{773C8BFD-C100-4384-8156-A6BA2869DF34}"/>
              </a:ext>
            </a:extLst>
          </p:cNvPr>
          <p:cNvPicPr>
            <a:picLocks noChangeAspect="1"/>
          </p:cNvPicPr>
          <p:nvPr/>
        </p:nvPicPr>
        <p:blipFill rotWithShape="1">
          <a:blip r:embed="rId10">
            <a:extLst>
              <a:ext uri="{28A0092B-C50C-407E-A947-70E740481C1C}">
                <a14:useLocalDpi xmlns:a14="http://schemas.microsoft.com/office/drawing/2010/main"/>
              </a:ext>
            </a:extLst>
          </a:blip>
          <a:srcRect l="11908" r="8515"/>
          <a:stretch/>
        </p:blipFill>
        <p:spPr>
          <a:xfrm>
            <a:off x="4720817" y="2274816"/>
            <a:ext cx="1883225" cy="1774907"/>
          </a:xfrm>
          <a:prstGeom prst="rect">
            <a:avLst/>
          </a:prstGeom>
        </p:spPr>
      </p:pic>
      <p:sp>
        <p:nvSpPr>
          <p:cNvPr id="39" name="テキスト ボックス 5">
            <a:extLst>
              <a:ext uri="{FF2B5EF4-FFF2-40B4-BE49-F238E27FC236}">
                <a16:creationId xmlns:a16="http://schemas.microsoft.com/office/drawing/2014/main" id="{38200D58-6292-445B-8025-6F037593016C}"/>
              </a:ext>
            </a:extLst>
          </p:cNvPr>
          <p:cNvSpPr txBox="1"/>
          <p:nvPr/>
        </p:nvSpPr>
        <p:spPr>
          <a:xfrm>
            <a:off x="5490722" y="3758936"/>
            <a:ext cx="118971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0.3606%</a:t>
            </a:r>
            <a:endParaRPr sz="2400" dirty="0">
              <a:solidFill>
                <a:schemeClr val="bg1"/>
              </a:solidFill>
            </a:endParaRPr>
          </a:p>
        </p:txBody>
      </p:sp>
      <p:sp>
        <p:nvSpPr>
          <p:cNvPr id="9" name="Arrow: Right 8">
            <a:extLst>
              <a:ext uri="{FF2B5EF4-FFF2-40B4-BE49-F238E27FC236}">
                <a16:creationId xmlns:a16="http://schemas.microsoft.com/office/drawing/2014/main" id="{5FF9AC7D-6A1F-455B-9056-07D45ADC34B2}"/>
              </a:ext>
            </a:extLst>
          </p:cNvPr>
          <p:cNvSpPr/>
          <p:nvPr/>
        </p:nvSpPr>
        <p:spPr>
          <a:xfrm>
            <a:off x="4333300" y="2570363"/>
            <a:ext cx="524785" cy="91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 name="Straight Arrow Connector 41">
            <a:extLst>
              <a:ext uri="{FF2B5EF4-FFF2-40B4-BE49-F238E27FC236}">
                <a16:creationId xmlns:a16="http://schemas.microsoft.com/office/drawing/2014/main" id="{9A7F12D0-A982-4C53-AE6C-D154DA047EE3}"/>
              </a:ext>
            </a:extLst>
          </p:cNvPr>
          <p:cNvCxnSpPr>
            <a:cxnSpLocks/>
          </p:cNvCxnSpPr>
          <p:nvPr/>
        </p:nvCxnSpPr>
        <p:spPr>
          <a:xfrm>
            <a:off x="7851943" y="2682853"/>
            <a:ext cx="0" cy="43204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5CF3D55-2AE6-4175-8A93-11185465DA4A}"/>
              </a:ext>
            </a:extLst>
          </p:cNvPr>
          <p:cNvSpPr txBox="1"/>
          <p:nvPr/>
        </p:nvSpPr>
        <p:spPr>
          <a:xfrm>
            <a:off x="7828835" y="2662122"/>
            <a:ext cx="1205754" cy="461665"/>
          </a:xfrm>
          <a:prstGeom prst="rect">
            <a:avLst/>
          </a:prstGeom>
          <a:noFill/>
        </p:spPr>
        <p:txBody>
          <a:bodyPr wrap="square" rtlCol="0">
            <a:spAutoFit/>
          </a:bodyPr>
          <a:lstStyle/>
          <a:p>
            <a:r>
              <a:rPr lang="en-US" sz="2400" dirty="0"/>
              <a:t>~30mm</a:t>
            </a:r>
          </a:p>
        </p:txBody>
      </p:sp>
      <p:cxnSp>
        <p:nvCxnSpPr>
          <p:cNvPr id="56" name="Straight Arrow Connector 55">
            <a:extLst>
              <a:ext uri="{FF2B5EF4-FFF2-40B4-BE49-F238E27FC236}">
                <a16:creationId xmlns:a16="http://schemas.microsoft.com/office/drawing/2014/main" id="{9AEAEE84-9BB6-4A63-AF72-E838D4EE1DE6}"/>
              </a:ext>
            </a:extLst>
          </p:cNvPr>
          <p:cNvCxnSpPr>
            <a:cxnSpLocks/>
          </p:cNvCxnSpPr>
          <p:nvPr/>
        </p:nvCxnSpPr>
        <p:spPr>
          <a:xfrm>
            <a:off x="7704178" y="5240445"/>
            <a:ext cx="0" cy="2549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24E88D3D-BEC8-455F-BF41-0EE45459706A}"/>
              </a:ext>
            </a:extLst>
          </p:cNvPr>
          <p:cNvSpPr txBox="1"/>
          <p:nvPr/>
        </p:nvSpPr>
        <p:spPr>
          <a:xfrm>
            <a:off x="7708298" y="5206312"/>
            <a:ext cx="1205754" cy="461665"/>
          </a:xfrm>
          <a:prstGeom prst="rect">
            <a:avLst/>
          </a:prstGeom>
          <a:noFill/>
        </p:spPr>
        <p:txBody>
          <a:bodyPr wrap="square" rtlCol="0">
            <a:spAutoFit/>
          </a:bodyPr>
          <a:lstStyle/>
          <a:p>
            <a:r>
              <a:rPr lang="en-US" sz="2400" dirty="0"/>
              <a:t>~15mm</a:t>
            </a:r>
          </a:p>
        </p:txBody>
      </p:sp>
      <p:sp>
        <p:nvSpPr>
          <p:cNvPr id="29" name="テキスト ボックス 5">
            <a:extLst>
              <a:ext uri="{FF2B5EF4-FFF2-40B4-BE49-F238E27FC236}">
                <a16:creationId xmlns:a16="http://schemas.microsoft.com/office/drawing/2014/main" id="{0562E4C4-E968-4A24-B1E2-818B3B80614F}"/>
              </a:ext>
            </a:extLst>
          </p:cNvPr>
          <p:cNvSpPr txBox="1"/>
          <p:nvPr/>
        </p:nvSpPr>
        <p:spPr>
          <a:xfrm>
            <a:off x="5490721" y="5720581"/>
            <a:ext cx="118971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0.4223%</a:t>
            </a:r>
            <a:endParaRPr sz="2400" dirty="0">
              <a:solidFill>
                <a:schemeClr val="bg1"/>
              </a:solidFill>
            </a:endParaRPr>
          </a:p>
        </p:txBody>
      </p:sp>
      <p:sp>
        <p:nvSpPr>
          <p:cNvPr id="40" name="Rectangle 39">
            <a:extLst>
              <a:ext uri="{FF2B5EF4-FFF2-40B4-BE49-F238E27FC236}">
                <a16:creationId xmlns:a16="http://schemas.microsoft.com/office/drawing/2014/main" id="{C86232A2-6F6B-43F7-BAEC-B17B62122BCF}"/>
              </a:ext>
            </a:extLst>
          </p:cNvPr>
          <p:cNvSpPr/>
          <p:nvPr/>
        </p:nvSpPr>
        <p:spPr>
          <a:xfrm>
            <a:off x="6981857" y="3842307"/>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41" name="Rectangle 40">
            <a:extLst>
              <a:ext uri="{FF2B5EF4-FFF2-40B4-BE49-F238E27FC236}">
                <a16:creationId xmlns:a16="http://schemas.microsoft.com/office/drawing/2014/main" id="{8205353F-62A1-4671-9724-B97CFA9834E4}"/>
              </a:ext>
            </a:extLst>
          </p:cNvPr>
          <p:cNvSpPr/>
          <p:nvPr/>
        </p:nvSpPr>
        <p:spPr>
          <a:xfrm>
            <a:off x="6995306" y="5894536"/>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36579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8" grpId="0" animBg="1"/>
      <p:bldP spid="34" grpId="0" animBg="1"/>
      <p:bldP spid="35" grpId="0" animBg="1"/>
      <p:bldP spid="36" grpId="0" animBg="1"/>
      <p:bldP spid="39" grpId="0" animBg="1"/>
      <p:bldP spid="9" grpId="0" animBg="1"/>
      <p:bldP spid="45" grpId="0"/>
      <p:bldP spid="57" grpId="0"/>
      <p:bldP spid="29" grpId="0" animBg="1"/>
      <p:bldP spid="40" grpId="0"/>
      <p:bldP spid="4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sp>
        <p:nvSpPr>
          <p:cNvPr id="7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81556"/>
            <a:ext cx="866146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Map Cracking Pattern related to amount of ASR Reactive Aggregate</a:t>
            </a:r>
          </a:p>
          <a:p>
            <a:pPr algn="ctr">
              <a:defRPr b="1"/>
            </a:pPr>
            <a:r>
              <a:rPr lang="en-US" sz="2400" dirty="0"/>
              <a:t> More Reactive Coarse Aggregate Brings More Dense Map Cracking</a:t>
            </a:r>
          </a:p>
        </p:txBody>
      </p:sp>
      <p:pic>
        <p:nvPicPr>
          <p:cNvPr id="1040" name="Picture 16" descr="E:\Presentation\pic\15exp00000.bmp"/>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33A3482-568E-4BC9-A582-FECF9079553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008" y="1805861"/>
            <a:ext cx="2512435" cy="1884327"/>
          </a:xfrm>
          <a:prstGeom prst="rect">
            <a:avLst/>
          </a:prstGeom>
        </p:spPr>
      </p:pic>
      <p:sp>
        <p:nvSpPr>
          <p:cNvPr id="34" name="テキスト ボックス 5">
            <a:extLst>
              <a:ext uri="{FF2B5EF4-FFF2-40B4-BE49-F238E27FC236}">
                <a16:creationId xmlns:a16="http://schemas.microsoft.com/office/drawing/2014/main" id="{5C312AF6-CD41-47CD-868D-A7E0DC6F83E6}"/>
              </a:ext>
            </a:extLst>
          </p:cNvPr>
          <p:cNvSpPr txBox="1"/>
          <p:nvPr/>
        </p:nvSpPr>
        <p:spPr>
          <a:xfrm>
            <a:off x="1401318" y="3220568"/>
            <a:ext cx="118971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0.3606%</a:t>
            </a:r>
            <a:endParaRPr sz="2400" dirty="0">
              <a:solidFill>
                <a:schemeClr val="bg1"/>
              </a:solidFill>
            </a:endParaRPr>
          </a:p>
        </p:txBody>
      </p:sp>
      <p:pic>
        <p:nvPicPr>
          <p:cNvPr id="35" name="图片 11" descr="图片包含 建筑物&#10;&#10;&#10;&#10;自动生成的说明">
            <a:extLst>
              <a:ext uri="{FF2B5EF4-FFF2-40B4-BE49-F238E27FC236}">
                <a16:creationId xmlns:a16="http://schemas.microsoft.com/office/drawing/2014/main" id="{ED60483F-6F3E-4702-B9B6-F94C71D1305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89938" y="1838721"/>
            <a:ext cx="2421159" cy="1814831"/>
          </a:xfrm>
          <a:prstGeom prst="rect">
            <a:avLst/>
          </a:prstGeom>
        </p:spPr>
      </p:pic>
      <p:sp>
        <p:nvSpPr>
          <p:cNvPr id="36" name="テキスト ボックス 5">
            <a:extLst>
              <a:ext uri="{FF2B5EF4-FFF2-40B4-BE49-F238E27FC236}">
                <a16:creationId xmlns:a16="http://schemas.microsoft.com/office/drawing/2014/main" id="{05BDCD2F-2A1F-47AC-9556-91DFFB01D087}"/>
              </a:ext>
            </a:extLst>
          </p:cNvPr>
          <p:cNvSpPr txBox="1"/>
          <p:nvPr/>
        </p:nvSpPr>
        <p:spPr>
          <a:xfrm>
            <a:off x="4376582" y="3207406"/>
            <a:ext cx="118971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0.4223%</a:t>
            </a:r>
            <a:endParaRPr sz="2400" dirty="0">
              <a:solidFill>
                <a:schemeClr val="bg1"/>
              </a:solidFill>
            </a:endParaRPr>
          </a:p>
        </p:txBody>
      </p:sp>
      <p:pic>
        <p:nvPicPr>
          <p:cNvPr id="21" name="Picture 20">
            <a:extLst>
              <a:ext uri="{FF2B5EF4-FFF2-40B4-BE49-F238E27FC236}">
                <a16:creationId xmlns:a16="http://schemas.microsoft.com/office/drawing/2014/main" id="{CDF2829D-73D3-4353-A64C-378AE2D0B8B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a:ext>
            </a:extLst>
          </a:blip>
          <a:stretch>
            <a:fillRect/>
          </a:stretch>
        </p:blipFill>
        <p:spPr>
          <a:xfrm>
            <a:off x="-120556" y="1225951"/>
            <a:ext cx="1496919" cy="1122691"/>
          </a:xfrm>
          <a:prstGeom prst="rect">
            <a:avLst/>
          </a:prstGeom>
        </p:spPr>
      </p:pic>
      <p:pic>
        <p:nvPicPr>
          <p:cNvPr id="23" name="Picture 22">
            <a:extLst>
              <a:ext uri="{FF2B5EF4-FFF2-40B4-BE49-F238E27FC236}">
                <a16:creationId xmlns:a16="http://schemas.microsoft.com/office/drawing/2014/main" id="{683FD5C7-8790-45DC-BADF-3D95894AFA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841180" y="1285156"/>
            <a:ext cx="1496919" cy="1122691"/>
          </a:xfrm>
          <a:prstGeom prst="rect">
            <a:avLst/>
          </a:prstGeom>
        </p:spPr>
      </p:pic>
      <p:sp>
        <p:nvSpPr>
          <p:cNvPr id="48" name="Rectangle 47">
            <a:extLst>
              <a:ext uri="{FF2B5EF4-FFF2-40B4-BE49-F238E27FC236}">
                <a16:creationId xmlns:a16="http://schemas.microsoft.com/office/drawing/2014/main" id="{F4434E97-07D8-4063-8269-81FE223D4EC0}"/>
              </a:ext>
            </a:extLst>
          </p:cNvPr>
          <p:cNvSpPr/>
          <p:nvPr/>
        </p:nvSpPr>
        <p:spPr>
          <a:xfrm>
            <a:off x="4113472" y="1113273"/>
            <a:ext cx="2032351" cy="707886"/>
          </a:xfrm>
          <a:prstGeom prst="rect">
            <a:avLst/>
          </a:prstGeom>
        </p:spPr>
        <p:txBody>
          <a:bodyPr wrap="none">
            <a:spAutoFit/>
          </a:bodyPr>
          <a:lstStyle/>
          <a:p>
            <a:r>
              <a:rPr lang="en-US" sz="2000" dirty="0"/>
              <a:t>30% Aggregate</a:t>
            </a:r>
          </a:p>
          <a:p>
            <a:r>
              <a:rPr lang="en-US" sz="2000" dirty="0"/>
              <a:t>75% ASR Reactive</a:t>
            </a:r>
          </a:p>
        </p:txBody>
      </p:sp>
      <p:sp>
        <p:nvSpPr>
          <p:cNvPr id="49" name="Rectangle 48">
            <a:extLst>
              <a:ext uri="{FF2B5EF4-FFF2-40B4-BE49-F238E27FC236}">
                <a16:creationId xmlns:a16="http://schemas.microsoft.com/office/drawing/2014/main" id="{49917895-CA15-416A-ABE8-02D9EE1A88C1}"/>
              </a:ext>
            </a:extLst>
          </p:cNvPr>
          <p:cNvSpPr/>
          <p:nvPr/>
        </p:nvSpPr>
        <p:spPr>
          <a:xfrm>
            <a:off x="1114520" y="1117987"/>
            <a:ext cx="2032351" cy="707886"/>
          </a:xfrm>
          <a:prstGeom prst="rect">
            <a:avLst/>
          </a:prstGeom>
        </p:spPr>
        <p:txBody>
          <a:bodyPr wrap="none">
            <a:spAutoFit/>
          </a:bodyPr>
          <a:lstStyle/>
          <a:p>
            <a:r>
              <a:rPr lang="en-US" sz="2000" dirty="0"/>
              <a:t>30% Aggregate</a:t>
            </a:r>
          </a:p>
          <a:p>
            <a:r>
              <a:rPr lang="en-US" sz="2000" dirty="0"/>
              <a:t>25% ASR Reactive</a:t>
            </a:r>
          </a:p>
        </p:txBody>
      </p:sp>
      <p:sp>
        <p:nvSpPr>
          <p:cNvPr id="27" name="テキスト ボックス 5">
            <a:extLst>
              <a:ext uri="{FF2B5EF4-FFF2-40B4-BE49-F238E27FC236}">
                <a16:creationId xmlns:a16="http://schemas.microsoft.com/office/drawing/2014/main" id="{0AB165B0-3E8F-B842-BD58-7F5B084A168E}"/>
              </a:ext>
            </a:extLst>
          </p:cNvPr>
          <p:cNvSpPr txBox="1"/>
          <p:nvPr/>
        </p:nvSpPr>
        <p:spPr>
          <a:xfrm>
            <a:off x="6389816" y="3955341"/>
            <a:ext cx="2421159" cy="70788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t>MORE REACTIVE AGGREGATE</a:t>
            </a:r>
            <a:endParaRPr sz="2000" dirty="0"/>
          </a:p>
        </p:txBody>
      </p:sp>
      <p:sp>
        <p:nvSpPr>
          <p:cNvPr id="28" name="テキスト ボックス 5">
            <a:extLst>
              <a:ext uri="{FF2B5EF4-FFF2-40B4-BE49-F238E27FC236}">
                <a16:creationId xmlns:a16="http://schemas.microsoft.com/office/drawing/2014/main" id="{8B731023-788D-324F-BBF7-F085BC019D13}"/>
              </a:ext>
            </a:extLst>
          </p:cNvPr>
          <p:cNvSpPr txBox="1"/>
          <p:nvPr/>
        </p:nvSpPr>
        <p:spPr>
          <a:xfrm>
            <a:off x="6389816" y="4703791"/>
            <a:ext cx="2421159" cy="70788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t>MORE DISTRIBUTED MAP CRACKING</a:t>
            </a:r>
            <a:endParaRPr sz="2000" dirty="0"/>
          </a:p>
        </p:txBody>
      </p:sp>
      <p:sp>
        <p:nvSpPr>
          <p:cNvPr id="29" name="Arrow: Right 8">
            <a:extLst>
              <a:ext uri="{FF2B5EF4-FFF2-40B4-BE49-F238E27FC236}">
                <a16:creationId xmlns:a16="http://schemas.microsoft.com/office/drawing/2014/main" id="{4763F2B8-B59B-DE43-A93E-8DB74019875E}"/>
              </a:ext>
            </a:extLst>
          </p:cNvPr>
          <p:cNvSpPr/>
          <p:nvPr/>
        </p:nvSpPr>
        <p:spPr>
          <a:xfrm rot="5400000">
            <a:off x="7530679" y="4453327"/>
            <a:ext cx="179803" cy="499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文本框 29">
            <a:extLst>
              <a:ext uri="{FF2B5EF4-FFF2-40B4-BE49-F238E27FC236}">
                <a16:creationId xmlns:a16="http://schemas.microsoft.com/office/drawing/2014/main" id="{5C6ABCE3-B0A6-D94E-B68D-9C966F5FB488}"/>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9</a:t>
            </a:r>
            <a:endParaRPr kumimoji="1" lang="zh-CN" altLang="en-US" dirty="0"/>
          </a:p>
        </p:txBody>
      </p:sp>
      <p:pic>
        <p:nvPicPr>
          <p:cNvPr id="8" name="Picture 7">
            <a:extLst>
              <a:ext uri="{FF2B5EF4-FFF2-40B4-BE49-F238E27FC236}">
                <a16:creationId xmlns:a16="http://schemas.microsoft.com/office/drawing/2014/main" id="{6B78931E-635A-4C28-836A-40D28341F6B4}"/>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26890" y="7219497"/>
            <a:ext cx="2665622" cy="1777081"/>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F21DB5-719C-4CC5-AA96-404728E448B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760" y="7193637"/>
            <a:ext cx="2743205" cy="1828803"/>
          </a:xfrm>
          <a:prstGeom prst="rect">
            <a:avLst/>
          </a:prstGeom>
        </p:spPr>
      </p:pic>
      <p:sp>
        <p:nvSpPr>
          <p:cNvPr id="37" name="テキスト ボックス 5">
            <a:extLst>
              <a:ext uri="{FF2B5EF4-FFF2-40B4-BE49-F238E27FC236}">
                <a16:creationId xmlns:a16="http://schemas.microsoft.com/office/drawing/2014/main" id="{B7A2B08C-BDD1-47B4-9B81-C313E733FE86}"/>
              </a:ext>
            </a:extLst>
          </p:cNvPr>
          <p:cNvSpPr txBox="1"/>
          <p:nvPr/>
        </p:nvSpPr>
        <p:spPr>
          <a:xfrm>
            <a:off x="6389816" y="5457632"/>
            <a:ext cx="2421159" cy="70788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t>LESS LARGER </a:t>
            </a:r>
          </a:p>
          <a:p>
            <a:pPr algn="ctr"/>
            <a:r>
              <a:rPr lang="en-US" sz="2000" dirty="0"/>
              <a:t>WIDTH CRACKS</a:t>
            </a:r>
            <a:endParaRPr sz="2000" dirty="0"/>
          </a:p>
        </p:txBody>
      </p:sp>
      <p:sp>
        <p:nvSpPr>
          <p:cNvPr id="38" name="Arrow: Right 8">
            <a:extLst>
              <a:ext uri="{FF2B5EF4-FFF2-40B4-BE49-F238E27FC236}">
                <a16:creationId xmlns:a16="http://schemas.microsoft.com/office/drawing/2014/main" id="{C83218C3-F212-417A-B080-306923AC66A1}"/>
              </a:ext>
            </a:extLst>
          </p:cNvPr>
          <p:cNvSpPr/>
          <p:nvPr/>
        </p:nvSpPr>
        <p:spPr>
          <a:xfrm rot="5400000">
            <a:off x="7553034" y="5197972"/>
            <a:ext cx="179802" cy="499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a:extLst>
              <a:ext uri="{FF2B5EF4-FFF2-40B4-BE49-F238E27FC236}">
                <a16:creationId xmlns:a16="http://schemas.microsoft.com/office/drawing/2014/main" id="{A6354212-862C-4521-B273-0742A3A29BA0}"/>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6322366" y="939552"/>
            <a:ext cx="1076878" cy="3006944"/>
          </a:xfrm>
          <a:prstGeom prst="rect">
            <a:avLst/>
          </a:prstGeom>
        </p:spPr>
      </p:pic>
      <p:sp>
        <p:nvSpPr>
          <p:cNvPr id="16" name="TextBox 15">
            <a:extLst>
              <a:ext uri="{FF2B5EF4-FFF2-40B4-BE49-F238E27FC236}">
                <a16:creationId xmlns:a16="http://schemas.microsoft.com/office/drawing/2014/main" id="{2C862CF2-536C-4B70-98BF-7FF61B88704E}"/>
              </a:ext>
            </a:extLst>
          </p:cNvPr>
          <p:cNvSpPr txBox="1"/>
          <p:nvPr/>
        </p:nvSpPr>
        <p:spPr>
          <a:xfrm>
            <a:off x="6402724" y="3486499"/>
            <a:ext cx="1119544" cy="369332"/>
          </a:xfrm>
          <a:prstGeom prst="rect">
            <a:avLst/>
          </a:prstGeom>
          <a:noFill/>
        </p:spPr>
        <p:txBody>
          <a:bodyPr wrap="square" rtlCol="0">
            <a:spAutoFit/>
          </a:bodyPr>
          <a:lstStyle/>
          <a:p>
            <a:r>
              <a:rPr lang="en-US" b="1" dirty="0">
                <a:solidFill>
                  <a:schemeClr val="bg2">
                    <a:lumMod val="10000"/>
                  </a:schemeClr>
                </a:solidFill>
              </a:rPr>
              <a:t>100mm</a:t>
            </a:r>
          </a:p>
        </p:txBody>
      </p:sp>
      <p:sp>
        <p:nvSpPr>
          <p:cNvPr id="42" name="TextBox 41">
            <a:extLst>
              <a:ext uri="{FF2B5EF4-FFF2-40B4-BE49-F238E27FC236}">
                <a16:creationId xmlns:a16="http://schemas.microsoft.com/office/drawing/2014/main" id="{852C398F-A6C7-46E4-9C48-FDD1CF65D5B4}"/>
              </a:ext>
            </a:extLst>
          </p:cNvPr>
          <p:cNvSpPr txBox="1"/>
          <p:nvPr/>
        </p:nvSpPr>
        <p:spPr>
          <a:xfrm>
            <a:off x="7290010" y="2482442"/>
            <a:ext cx="1119544" cy="369332"/>
          </a:xfrm>
          <a:prstGeom prst="rect">
            <a:avLst/>
          </a:prstGeom>
          <a:noFill/>
        </p:spPr>
        <p:txBody>
          <a:bodyPr wrap="square" rtlCol="0">
            <a:spAutoFit/>
          </a:bodyPr>
          <a:lstStyle/>
          <a:p>
            <a:r>
              <a:rPr lang="en-US" b="1" dirty="0">
                <a:solidFill>
                  <a:schemeClr val="bg2">
                    <a:lumMod val="10000"/>
                  </a:schemeClr>
                </a:solidFill>
              </a:rPr>
              <a:t>400mm</a:t>
            </a:r>
          </a:p>
        </p:txBody>
      </p:sp>
      <p:cxnSp>
        <p:nvCxnSpPr>
          <p:cNvPr id="43" name="Straight Arrow Connector 42">
            <a:extLst>
              <a:ext uri="{FF2B5EF4-FFF2-40B4-BE49-F238E27FC236}">
                <a16:creationId xmlns:a16="http://schemas.microsoft.com/office/drawing/2014/main" id="{9D87E5FD-315D-4A6C-92DF-3D5E94CD40FF}"/>
              </a:ext>
            </a:extLst>
          </p:cNvPr>
          <p:cNvCxnSpPr>
            <a:cxnSpLocks/>
          </p:cNvCxnSpPr>
          <p:nvPr/>
        </p:nvCxnSpPr>
        <p:spPr>
          <a:xfrm>
            <a:off x="6869822" y="2049205"/>
            <a:ext cx="0" cy="210586"/>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F6EADCD-7918-4CB5-A0E3-44E48C6AEA9B}"/>
              </a:ext>
            </a:extLst>
          </p:cNvPr>
          <p:cNvSpPr txBox="1"/>
          <p:nvPr/>
        </p:nvSpPr>
        <p:spPr>
          <a:xfrm>
            <a:off x="7276328" y="2068435"/>
            <a:ext cx="1205754" cy="461665"/>
          </a:xfrm>
          <a:prstGeom prst="rect">
            <a:avLst/>
          </a:prstGeom>
          <a:noFill/>
        </p:spPr>
        <p:txBody>
          <a:bodyPr wrap="square" rtlCol="0">
            <a:spAutoFit/>
          </a:bodyPr>
          <a:lstStyle/>
          <a:p>
            <a:r>
              <a:rPr lang="en-US" sz="2400" b="1" dirty="0">
                <a:solidFill>
                  <a:srgbClr val="C00000"/>
                </a:solidFill>
              </a:rPr>
              <a:t>~30mm</a:t>
            </a:r>
          </a:p>
        </p:txBody>
      </p:sp>
      <p:sp>
        <p:nvSpPr>
          <p:cNvPr id="31" name="Rectangle: Rounded Corners 30">
            <a:extLst>
              <a:ext uri="{FF2B5EF4-FFF2-40B4-BE49-F238E27FC236}">
                <a16:creationId xmlns:a16="http://schemas.microsoft.com/office/drawing/2014/main" id="{FF48AD26-C3B6-4070-9114-9A813298083D}"/>
              </a:ext>
            </a:extLst>
          </p:cNvPr>
          <p:cNvSpPr/>
          <p:nvPr/>
        </p:nvSpPr>
        <p:spPr>
          <a:xfrm>
            <a:off x="1288582" y="7347611"/>
            <a:ext cx="983864" cy="1405974"/>
          </a:xfrm>
          <a:prstGeom prst="roundRect">
            <a:avLst/>
          </a:prstGeom>
          <a:noFill/>
          <a:ln w="28575"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1" name="TextBox 40">
            <a:extLst>
              <a:ext uri="{FF2B5EF4-FFF2-40B4-BE49-F238E27FC236}">
                <a16:creationId xmlns:a16="http://schemas.microsoft.com/office/drawing/2014/main" id="{02338B4B-B863-4A39-A075-12AFBF635008}"/>
              </a:ext>
            </a:extLst>
          </p:cNvPr>
          <p:cNvSpPr txBox="1"/>
          <p:nvPr/>
        </p:nvSpPr>
        <p:spPr>
          <a:xfrm>
            <a:off x="5129647" y="7736845"/>
            <a:ext cx="3021859" cy="400110"/>
          </a:xfrm>
          <a:prstGeom prst="rect">
            <a:avLst/>
          </a:prstGeom>
          <a:noFill/>
        </p:spPr>
        <p:txBody>
          <a:bodyPr wrap="square" rtlCol="0">
            <a:spAutoFit/>
          </a:bodyPr>
          <a:lstStyle/>
          <a:p>
            <a:r>
              <a:rPr lang="en-US" sz="2000" b="1" dirty="0"/>
              <a:t>More Larger Width Cracks</a:t>
            </a:r>
          </a:p>
        </p:txBody>
      </p:sp>
      <p:pic>
        <p:nvPicPr>
          <p:cNvPr id="53" name="Picture 52" descr="A screenshot of a cell phone&#10;&#10;Description automatically generated">
            <a:extLst>
              <a:ext uri="{FF2B5EF4-FFF2-40B4-BE49-F238E27FC236}">
                <a16:creationId xmlns:a16="http://schemas.microsoft.com/office/drawing/2014/main" id="{2DF7CF72-A5BB-475B-940A-EAE8C4A4C444}"/>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2945856" y="7226755"/>
            <a:ext cx="213084" cy="1828803"/>
          </a:xfrm>
          <a:prstGeom prst="rect">
            <a:avLst/>
          </a:prstGeom>
        </p:spPr>
      </p:pic>
      <p:pic>
        <p:nvPicPr>
          <p:cNvPr id="54" name="Picture 53" descr="A screenshot of a cell phone&#10;&#10;Description automatically generated">
            <a:extLst>
              <a:ext uri="{FF2B5EF4-FFF2-40B4-BE49-F238E27FC236}">
                <a16:creationId xmlns:a16="http://schemas.microsoft.com/office/drawing/2014/main" id="{B5672D11-226A-4863-86E6-B4CB65CEB685}"/>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3030341" y="8836576"/>
            <a:ext cx="2743205" cy="134949"/>
          </a:xfrm>
          <a:prstGeom prst="rect">
            <a:avLst/>
          </a:prstGeom>
        </p:spPr>
      </p:pic>
      <p:pic>
        <p:nvPicPr>
          <p:cNvPr id="55" name="Picture 54" descr="A screenshot of a cell phone&#10;&#10;Description automatically generated">
            <a:extLst>
              <a:ext uri="{FF2B5EF4-FFF2-40B4-BE49-F238E27FC236}">
                <a16:creationId xmlns:a16="http://schemas.microsoft.com/office/drawing/2014/main" id="{5FEE129B-3947-41B3-8C77-13641CF41B1C}"/>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3006055" y="7164882"/>
            <a:ext cx="2538230" cy="185165"/>
          </a:xfrm>
          <a:prstGeom prst="rect">
            <a:avLst/>
          </a:prstGeom>
        </p:spPr>
      </p:pic>
      <p:sp>
        <p:nvSpPr>
          <p:cNvPr id="45" name="Rectangle 44">
            <a:extLst>
              <a:ext uri="{FF2B5EF4-FFF2-40B4-BE49-F238E27FC236}">
                <a16:creationId xmlns:a16="http://schemas.microsoft.com/office/drawing/2014/main" id="{51FFFB44-028B-46E6-BD7C-6796C7DBED78}"/>
              </a:ext>
            </a:extLst>
          </p:cNvPr>
          <p:cNvSpPr/>
          <p:nvPr/>
        </p:nvSpPr>
        <p:spPr>
          <a:xfrm>
            <a:off x="7248072" y="2771356"/>
            <a:ext cx="2042663" cy="1200329"/>
          </a:xfrm>
          <a:prstGeom prst="rect">
            <a:avLst/>
          </a:prstGeom>
        </p:spPr>
        <p:txBody>
          <a:bodyPr wrap="square">
            <a:spAutoFit/>
          </a:bodyPr>
          <a:lstStyle/>
          <a:p>
            <a:r>
              <a:rPr lang="en-US" i="1" dirty="0">
                <a:solidFill>
                  <a:schemeClr val="bg2">
                    <a:lumMod val="50000"/>
                  </a:schemeClr>
                </a:solidFill>
                <a:latin typeface="CMR10"/>
              </a:rPr>
              <a:t>Prismatic specimen of ASR expanded concrete G-B [ALKANA, 2012]</a:t>
            </a:r>
            <a:endParaRPr lang="en-US" i="1" dirty="0">
              <a:solidFill>
                <a:schemeClr val="bg2">
                  <a:lumMod val="50000"/>
                </a:schemeClr>
              </a:solidFill>
            </a:endParaRPr>
          </a:p>
        </p:txBody>
      </p:sp>
      <p:sp>
        <p:nvSpPr>
          <p:cNvPr id="39" name="Rectangle 38">
            <a:extLst>
              <a:ext uri="{FF2B5EF4-FFF2-40B4-BE49-F238E27FC236}">
                <a16:creationId xmlns:a16="http://schemas.microsoft.com/office/drawing/2014/main" id="{BC3A0B17-E06A-499E-8CE3-FE435E4C4CDE}"/>
              </a:ext>
            </a:extLst>
          </p:cNvPr>
          <p:cNvSpPr/>
          <p:nvPr/>
        </p:nvSpPr>
        <p:spPr>
          <a:xfrm>
            <a:off x="7290010" y="966101"/>
            <a:ext cx="2547767" cy="1200329"/>
          </a:xfrm>
          <a:prstGeom prst="rect">
            <a:avLst/>
          </a:prstGeom>
        </p:spPr>
        <p:txBody>
          <a:bodyPr wrap="square">
            <a:spAutoFit/>
          </a:bodyPr>
          <a:lstStyle/>
          <a:p>
            <a:r>
              <a:rPr lang="en-US" sz="2400" b="1" dirty="0">
                <a:latin typeface="CMR10"/>
              </a:rPr>
              <a:t>Map Cracking</a:t>
            </a:r>
          </a:p>
          <a:p>
            <a:r>
              <a:rPr lang="en-US" sz="2400" b="1" dirty="0">
                <a:latin typeface="CMR10"/>
              </a:rPr>
              <a:t>From </a:t>
            </a:r>
          </a:p>
          <a:p>
            <a:r>
              <a:rPr lang="en-US" sz="2400" b="1" dirty="0">
                <a:latin typeface="CMR10"/>
              </a:rPr>
              <a:t>Experiment</a:t>
            </a:r>
            <a:endParaRPr lang="en-US" sz="2400" b="1" dirty="0"/>
          </a:p>
        </p:txBody>
      </p:sp>
      <p:sp>
        <p:nvSpPr>
          <p:cNvPr id="40" name="Rectangle 39">
            <a:extLst>
              <a:ext uri="{FF2B5EF4-FFF2-40B4-BE49-F238E27FC236}">
                <a16:creationId xmlns:a16="http://schemas.microsoft.com/office/drawing/2014/main" id="{B38715B4-AE5D-4CAA-83C8-545AED5866B8}"/>
              </a:ext>
            </a:extLst>
          </p:cNvPr>
          <p:cNvSpPr/>
          <p:nvPr/>
        </p:nvSpPr>
        <p:spPr>
          <a:xfrm>
            <a:off x="-119870" y="3575152"/>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cxnSp>
        <p:nvCxnSpPr>
          <p:cNvPr id="46" name="Straight Arrow Connector 45">
            <a:extLst>
              <a:ext uri="{FF2B5EF4-FFF2-40B4-BE49-F238E27FC236}">
                <a16:creationId xmlns:a16="http://schemas.microsoft.com/office/drawing/2014/main" id="{B577E97D-AE9D-416F-BAC7-4E84EBDF1B98}"/>
              </a:ext>
            </a:extLst>
          </p:cNvPr>
          <p:cNvCxnSpPr>
            <a:cxnSpLocks/>
          </p:cNvCxnSpPr>
          <p:nvPr/>
        </p:nvCxnSpPr>
        <p:spPr>
          <a:xfrm>
            <a:off x="1303210" y="2317012"/>
            <a:ext cx="0" cy="43204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DC328798-7121-4144-A844-C892688D2CA7}"/>
              </a:ext>
            </a:extLst>
          </p:cNvPr>
          <p:cNvSpPr txBox="1"/>
          <p:nvPr/>
        </p:nvSpPr>
        <p:spPr>
          <a:xfrm>
            <a:off x="1972064" y="2313516"/>
            <a:ext cx="1205754" cy="461665"/>
          </a:xfrm>
          <a:prstGeom prst="rect">
            <a:avLst/>
          </a:prstGeom>
          <a:noFill/>
        </p:spPr>
        <p:txBody>
          <a:bodyPr wrap="square" rtlCol="0">
            <a:spAutoFit/>
          </a:bodyPr>
          <a:lstStyle/>
          <a:p>
            <a:r>
              <a:rPr lang="en-US" sz="2400" dirty="0"/>
              <a:t>~30mm</a:t>
            </a:r>
          </a:p>
        </p:txBody>
      </p:sp>
      <p:cxnSp>
        <p:nvCxnSpPr>
          <p:cNvPr id="50" name="Straight Arrow Connector 49">
            <a:extLst>
              <a:ext uri="{FF2B5EF4-FFF2-40B4-BE49-F238E27FC236}">
                <a16:creationId xmlns:a16="http://schemas.microsoft.com/office/drawing/2014/main" id="{38034695-E561-496F-B16E-C635E55338E7}"/>
              </a:ext>
            </a:extLst>
          </p:cNvPr>
          <p:cNvCxnSpPr>
            <a:cxnSpLocks/>
          </p:cNvCxnSpPr>
          <p:nvPr/>
        </p:nvCxnSpPr>
        <p:spPr>
          <a:xfrm>
            <a:off x="4760018" y="2482442"/>
            <a:ext cx="0" cy="2549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D8A54BC-0006-456B-9ECD-DD59266078DD}"/>
              </a:ext>
            </a:extLst>
          </p:cNvPr>
          <p:cNvSpPr txBox="1"/>
          <p:nvPr/>
        </p:nvSpPr>
        <p:spPr>
          <a:xfrm>
            <a:off x="5248585" y="2357314"/>
            <a:ext cx="1205754" cy="461665"/>
          </a:xfrm>
          <a:prstGeom prst="rect">
            <a:avLst/>
          </a:prstGeom>
          <a:noFill/>
        </p:spPr>
        <p:txBody>
          <a:bodyPr wrap="square" rtlCol="0">
            <a:spAutoFit/>
          </a:bodyPr>
          <a:lstStyle/>
          <a:p>
            <a:r>
              <a:rPr lang="en-US" sz="2400" dirty="0"/>
              <a:t>~15mm</a:t>
            </a:r>
          </a:p>
        </p:txBody>
      </p:sp>
      <p:sp>
        <p:nvSpPr>
          <p:cNvPr id="52" name="Rectangle 51">
            <a:extLst>
              <a:ext uri="{FF2B5EF4-FFF2-40B4-BE49-F238E27FC236}">
                <a16:creationId xmlns:a16="http://schemas.microsoft.com/office/drawing/2014/main" id="{4155529A-FB42-4DCE-A181-1E1411A4FE4A}"/>
              </a:ext>
            </a:extLst>
          </p:cNvPr>
          <p:cNvSpPr/>
          <p:nvPr/>
        </p:nvSpPr>
        <p:spPr>
          <a:xfrm>
            <a:off x="2929093" y="3561728"/>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42301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150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7" grpId="0" animBg="1"/>
      <p:bldP spid="38" grpId="0" animBg="1"/>
      <p:bldP spid="16" grpId="0"/>
      <p:bldP spid="42" grpId="0"/>
      <p:bldP spid="44" grpId="0"/>
      <p:bldP spid="31" grpId="0" animBg="1"/>
      <p:bldP spid="41" grpId="0"/>
      <p:bldP spid="45" grpId="0"/>
      <p:bldP spid="3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图像" descr="图像">
            <a:extLst>
              <a:ext uri="{FF2B5EF4-FFF2-40B4-BE49-F238E27FC236}">
                <a16:creationId xmlns:a16="http://schemas.microsoft.com/office/drawing/2014/main" id="{19020667-CAF3-6947-951A-6AC990BB53F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003" b="92244" l="7463" r="95647">
                        <a14:foregroundMark x1="24876" y1="57341" x2="24876" y2="5734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48134" y1="16205" x2="48134" y2="16205"/>
                        <a14:foregroundMark x1="48134" y1="16205" x2="48134" y2="16205"/>
                        <a14:foregroundMark x1="47015" y1="9141" x2="47015" y2="9141"/>
                        <a14:foregroundMark x1="47015" y1="9141" x2="47015" y2="9141"/>
                        <a14:foregroundMark x1="47015" y1="9141" x2="47015" y2="53463"/>
                        <a14:foregroundMark x1="47015" y1="53463" x2="30970" y2="85734"/>
                        <a14:foregroundMark x1="30970" y1="85734" x2="20274" y2="87812"/>
                        <a14:foregroundMark x1="66667" y1="19806" x2="63184" y2="83102"/>
                        <a14:foregroundMark x1="84080" y1="27978" x2="82214" y2="84211"/>
                        <a14:foregroundMark x1="82214" y1="84211" x2="81716" y2="85457"/>
                        <a14:foregroundMark x1="86443" y1="22022" x2="86443" y2="57341"/>
                        <a14:foregroundMark x1="92164" y1="24377" x2="81592" y2="48892"/>
                        <a14:foregroundMark x1="81592" y1="48892" x2="92164" y2="72992"/>
                        <a14:foregroundMark x1="92164" y1="72992" x2="92164" y2="78393"/>
                        <a14:foregroundMark x1="92164" y1="77285" x2="92164" y2="77285"/>
                        <a14:foregroundMark x1="77363" y1="66759" x2="77363" y2="66759"/>
                        <a14:foregroundMark x1="28856" y1="27839" x2="28856" y2="65651"/>
                        <a14:foregroundMark x1="18657" y1="31025" x2="18284" y2="74515"/>
                        <a14:foregroundMark x1="12687" y1="23546" x2="12687" y2="79086"/>
                        <a14:foregroundMark x1="7463" y1="17175" x2="8582" y2="85873"/>
                        <a14:foregroundMark x1="36194" y1="83380" x2="61070" y2="86011"/>
                        <a14:foregroundMark x1="61070" y1="86011" x2="62065" y2="86842"/>
                        <a14:foregroundMark x1="34453" y1="89058" x2="57836" y2="92244"/>
                        <a14:foregroundMark x1="93905" y1="14681" x2="95647" y2="84349"/>
                      </a14:backgroundRemoval>
                    </a14:imgEffect>
                  </a14:imgLayer>
                </a14:imgProps>
              </a:ext>
              <a:ext uri="{28A0092B-C50C-407E-A947-70E740481C1C}">
                <a14:useLocalDpi xmlns:a14="http://schemas.microsoft.com/office/drawing/2010/main"/>
              </a:ext>
            </a:extLst>
          </a:blip>
          <a:srcRect t="-1" b="3297"/>
          <a:stretch/>
        </p:blipFill>
        <p:spPr>
          <a:xfrm>
            <a:off x="568685" y="1252704"/>
            <a:ext cx="1922981" cy="1838412"/>
          </a:xfrm>
          <a:prstGeom prst="rect">
            <a:avLst/>
          </a:prstGeom>
          <a:ln w="12700" cap="flat">
            <a:noFill/>
            <a:miter lim="400000"/>
          </a:ln>
          <a:effectLst/>
        </p:spPr>
      </p:pic>
      <p:sp>
        <p:nvSpPr>
          <p:cNvPr id="138" name="テキスト ボックス 5">
            <a:extLst>
              <a:ext uri="{FF2B5EF4-FFF2-40B4-BE49-F238E27FC236}">
                <a16:creationId xmlns:a16="http://schemas.microsoft.com/office/drawing/2014/main" id="{67880639-9002-9947-BF38-28602AB53FC5}"/>
              </a:ext>
            </a:extLst>
          </p:cNvPr>
          <p:cNvSpPr txBox="1"/>
          <p:nvPr/>
        </p:nvSpPr>
        <p:spPr>
          <a:xfrm>
            <a:off x="2810775" y="2214978"/>
            <a:ext cx="1862359"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NO </a:t>
            </a:r>
          </a:p>
          <a:p>
            <a:pPr algn="ctr"/>
            <a:r>
              <a:rPr lang="en-US" sz="2400" dirty="0"/>
              <a:t>CRACKING</a:t>
            </a:r>
            <a:endParaRPr sz="2400" dirty="0"/>
          </a:p>
        </p:txBody>
      </p:sp>
      <p:sp>
        <p:nvSpPr>
          <p:cNvPr id="139" name="テキスト ボックス 5">
            <a:extLst>
              <a:ext uri="{FF2B5EF4-FFF2-40B4-BE49-F238E27FC236}">
                <a16:creationId xmlns:a16="http://schemas.microsoft.com/office/drawing/2014/main" id="{578DCBCB-99CC-4D45-BC36-66473F47328E}"/>
              </a:ext>
            </a:extLst>
          </p:cNvPr>
          <p:cNvSpPr txBox="1"/>
          <p:nvPr/>
        </p:nvSpPr>
        <p:spPr>
          <a:xfrm>
            <a:off x="2786361" y="1160192"/>
            <a:ext cx="1862359"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Uniformed Expansion</a:t>
            </a:r>
            <a:endParaRPr sz="2400" dirty="0"/>
          </a:p>
        </p:txBody>
      </p:sp>
      <p:sp>
        <p:nvSpPr>
          <p:cNvPr id="140" name="Arrow: Right 8">
            <a:extLst>
              <a:ext uri="{FF2B5EF4-FFF2-40B4-BE49-F238E27FC236}">
                <a16:creationId xmlns:a16="http://schemas.microsoft.com/office/drawing/2014/main" id="{2DA2AD8C-9EB9-2246-BE1B-0725442F3E76}"/>
              </a:ext>
            </a:extLst>
          </p:cNvPr>
          <p:cNvSpPr/>
          <p:nvPr/>
        </p:nvSpPr>
        <p:spPr>
          <a:xfrm rot="5400000">
            <a:off x="3529173" y="1775638"/>
            <a:ext cx="351895" cy="654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EXPANSION RESULT</a:t>
            </a:r>
          </a:p>
        </p:txBody>
      </p:sp>
      <p:grpSp>
        <p:nvGrpSpPr>
          <p:cNvPr id="46" name="グループ化 45"/>
          <p:cNvGrpSpPr/>
          <p:nvPr/>
        </p:nvGrpSpPr>
        <p:grpSpPr>
          <a:xfrm>
            <a:off x="9656609" y="1271643"/>
            <a:ext cx="3780297" cy="2014773"/>
            <a:chOff x="-2168547" y="1067027"/>
            <a:chExt cx="1739891" cy="970829"/>
          </a:xfrm>
        </p:grpSpPr>
        <p:grpSp>
          <p:nvGrpSpPr>
            <p:cNvPr id="22" name="グループ化 21"/>
            <p:cNvGrpSpPr/>
            <p:nvPr/>
          </p:nvGrpSpPr>
          <p:grpSpPr>
            <a:xfrm>
              <a:off x="-2168547" y="1067027"/>
              <a:ext cx="857155" cy="970829"/>
              <a:chOff x="416212" y="1002913"/>
              <a:chExt cx="857155" cy="970829"/>
            </a:xfrm>
          </p:grpSpPr>
          <p:pic>
            <p:nvPicPr>
              <p:cNvPr id="9" name="成组" descr="成组">
                <a:extLst>
                  <a:ext uri="{FF2B5EF4-FFF2-40B4-BE49-F238E27FC236}">
                    <a16:creationId xmlns:a16="http://schemas.microsoft.com/office/drawing/2014/main" id="{776542AA-C7F7-4A06-AFC0-36579090212A}"/>
                  </a:ext>
                </a:extLst>
              </p:cNvPr>
              <p:cNvPicPr>
                <a:picLocks noChangeAspect="1"/>
              </p:cNvPicPr>
              <p:nvPr/>
            </p:nvPicPr>
            <p:blipFill>
              <a:blip r:embed="rId7">
                <a:extLst/>
              </a:blip>
              <a:stretch>
                <a:fillRect/>
              </a:stretch>
            </p:blipFill>
            <p:spPr>
              <a:xfrm>
                <a:off x="416212" y="1002913"/>
                <a:ext cx="857155" cy="970829"/>
              </a:xfrm>
              <a:prstGeom prst="rect">
                <a:avLst/>
              </a:prstGeom>
              <a:ln w="12700">
                <a:miter lim="400000"/>
              </a:ln>
            </p:spPr>
          </p:pic>
          <p:sp>
            <p:nvSpPr>
              <p:cNvPr id="10" name="矩形">
                <a:extLst>
                  <a:ext uri="{FF2B5EF4-FFF2-40B4-BE49-F238E27FC236}">
                    <a16:creationId xmlns:a16="http://schemas.microsoft.com/office/drawing/2014/main" id="{85DA2272-306A-43A0-8FCE-7ACC096B41E3}"/>
                  </a:ext>
                </a:extLst>
              </p:cNvPr>
              <p:cNvSpPr/>
              <p:nvPr/>
            </p:nvSpPr>
            <p:spPr>
              <a:xfrm>
                <a:off x="650557" y="1311913"/>
                <a:ext cx="421826" cy="444736"/>
              </a:xfrm>
              <a:prstGeom prst="rect">
                <a:avLst/>
              </a:prstGeom>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11" name="Higher…">
              <a:extLst>
                <a:ext uri="{FF2B5EF4-FFF2-40B4-BE49-F238E27FC236}">
                  <a16:creationId xmlns:a16="http://schemas.microsoft.com/office/drawing/2014/main" id="{7D70A659-440A-4296-B79B-ABD2A2AEB6C2}"/>
                </a:ext>
              </a:extLst>
            </p:cNvPr>
            <p:cNvSpPr txBox="1"/>
            <p:nvPr/>
          </p:nvSpPr>
          <p:spPr>
            <a:xfrm>
              <a:off x="-1956500" y="1395713"/>
              <a:ext cx="436031" cy="405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a:solidFill>
                    <a:srgbClr val="FC0D1B"/>
                  </a:solidFill>
                </a:defRPr>
              </a:pPr>
              <a:r>
                <a:rPr sz="2400" b="1" dirty="0"/>
                <a:t>Higher</a:t>
              </a:r>
            </a:p>
            <a:p>
              <a:pPr algn="ctr">
                <a:defRPr>
                  <a:solidFill>
                    <a:srgbClr val="FC0D1B"/>
                  </a:solidFill>
                </a:defRPr>
              </a:pPr>
              <a:r>
                <a:rPr sz="2400" b="1" dirty="0"/>
                <a:t>Temp</a:t>
              </a:r>
            </a:p>
          </p:txBody>
        </p:sp>
        <p:grpSp>
          <p:nvGrpSpPr>
            <p:cNvPr id="2" name="グループ化 1"/>
            <p:cNvGrpSpPr/>
            <p:nvPr/>
          </p:nvGrpSpPr>
          <p:grpSpPr>
            <a:xfrm>
              <a:off x="-1264797" y="1067027"/>
              <a:ext cx="836141" cy="890680"/>
              <a:chOff x="1939331" y="1096435"/>
              <a:chExt cx="836141" cy="890680"/>
            </a:xfrm>
          </p:grpSpPr>
          <p:pic>
            <p:nvPicPr>
              <p:cNvPr id="13" name="DEP75-STEP(020).BMP" descr="DEP75-STEP(020).BMP">
                <a:extLst>
                  <a:ext uri="{FF2B5EF4-FFF2-40B4-BE49-F238E27FC236}">
                    <a16:creationId xmlns:a16="http://schemas.microsoft.com/office/drawing/2014/main" id="{0AC40D1A-9CF6-4B42-B65A-479F3E2C7047}"/>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939331" y="1096435"/>
                <a:ext cx="836141" cy="890680"/>
              </a:xfrm>
              <a:prstGeom prst="rect">
                <a:avLst/>
              </a:prstGeom>
              <a:ln w="12700">
                <a:miter lim="400000"/>
              </a:ln>
            </p:spPr>
          </p:pic>
          <p:sp>
            <p:nvSpPr>
              <p:cNvPr id="45" name="矩形">
                <a:extLst>
                  <a:ext uri="{FF2B5EF4-FFF2-40B4-BE49-F238E27FC236}">
                    <a16:creationId xmlns:a16="http://schemas.microsoft.com/office/drawing/2014/main" id="{85DA2272-306A-43A0-8FCE-7ACC096B41E3}"/>
                  </a:ext>
                </a:extLst>
              </p:cNvPr>
              <p:cNvSpPr/>
              <p:nvPr/>
            </p:nvSpPr>
            <p:spPr>
              <a:xfrm>
                <a:off x="2195693" y="1360446"/>
                <a:ext cx="421826" cy="444736"/>
              </a:xfrm>
              <a:prstGeom prst="rect">
                <a:avLst/>
              </a:prstGeom>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15" name="More…">
              <a:extLst>
                <a:ext uri="{FF2B5EF4-FFF2-40B4-BE49-F238E27FC236}">
                  <a16:creationId xmlns:a16="http://schemas.microsoft.com/office/drawing/2014/main" id="{B51FDC94-5448-4D21-9009-C6994D5C2B20}"/>
                </a:ext>
              </a:extLst>
            </p:cNvPr>
            <p:cNvSpPr txBox="1"/>
            <p:nvPr/>
          </p:nvSpPr>
          <p:spPr>
            <a:xfrm>
              <a:off x="-1059661" y="1313588"/>
              <a:ext cx="531944" cy="40536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a:solidFill>
                    <a:srgbClr val="FC0D1B"/>
                  </a:solidFill>
                </a:defRPr>
              </a:pPr>
              <a:r>
                <a:rPr sz="2400" b="1" dirty="0"/>
                <a:t>More</a:t>
              </a:r>
            </a:p>
            <a:p>
              <a:pPr algn="ctr">
                <a:defRPr>
                  <a:solidFill>
                    <a:srgbClr val="FC0D1B"/>
                  </a:solidFill>
                </a:defRPr>
              </a:pPr>
              <a:r>
                <a:rPr sz="2400" b="1" dirty="0"/>
                <a:t>Expanse</a:t>
              </a:r>
            </a:p>
          </p:txBody>
        </p:sp>
      </p:grpSp>
      <p:sp>
        <p:nvSpPr>
          <p:cNvPr id="57" name="テキスト ボックス 5">
            <a:extLst>
              <a:ext uri="{FF2B5EF4-FFF2-40B4-BE49-F238E27FC236}">
                <a16:creationId xmlns:a16="http://schemas.microsoft.com/office/drawing/2014/main" id="{A263811D-D7AB-47A3-AA1B-D589D94B416C}"/>
              </a:ext>
            </a:extLst>
          </p:cNvPr>
          <p:cNvSpPr txBox="1"/>
          <p:nvPr/>
        </p:nvSpPr>
        <p:spPr>
          <a:xfrm>
            <a:off x="2992057" y="3527828"/>
            <a:ext cx="4487584"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Expansion Intensified Range</a:t>
            </a:r>
            <a:endParaRPr sz="2400" dirty="0"/>
          </a:p>
        </p:txBody>
      </p:sp>
      <p:grpSp>
        <p:nvGrpSpPr>
          <p:cNvPr id="48" name="グループ化 47"/>
          <p:cNvGrpSpPr/>
          <p:nvPr/>
        </p:nvGrpSpPr>
        <p:grpSpPr>
          <a:xfrm>
            <a:off x="4439959" y="4213515"/>
            <a:ext cx="1351965" cy="1392929"/>
            <a:chOff x="5542961" y="1433938"/>
            <a:chExt cx="1405142" cy="1456529"/>
          </a:xfrm>
        </p:grpSpPr>
        <p:pic>
          <p:nvPicPr>
            <p:cNvPr id="49"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a:extLst>
                <a:ext uri="{FF2B5EF4-FFF2-40B4-BE49-F238E27FC236}">
                  <a16:creationId xmlns:a16="http://schemas.microsoft.com/office/drawing/2014/main" id="{85DA2272-306A-43A0-8FCE-7ACC096B41E3}"/>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71" name="グループ化 70"/>
          <p:cNvGrpSpPr/>
          <p:nvPr/>
        </p:nvGrpSpPr>
        <p:grpSpPr>
          <a:xfrm>
            <a:off x="5759528" y="-2242644"/>
            <a:ext cx="1405142" cy="1456529"/>
            <a:chOff x="7489906" y="1461940"/>
            <a:chExt cx="1405142" cy="1456529"/>
          </a:xfrm>
        </p:grpSpPr>
        <p:pic>
          <p:nvPicPr>
            <p:cNvPr id="50"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7489906" y="1461940"/>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8" name="矩形">
              <a:extLst>
                <a:ext uri="{FF2B5EF4-FFF2-40B4-BE49-F238E27FC236}">
                  <a16:creationId xmlns:a16="http://schemas.microsoft.com/office/drawing/2014/main" id="{85DA2272-306A-43A0-8FCE-7ACC096B41E3}"/>
                </a:ext>
              </a:extLst>
            </p:cNvPr>
            <p:cNvSpPr/>
            <p:nvPr/>
          </p:nvSpPr>
          <p:spPr>
            <a:xfrm>
              <a:off x="7769343" y="1783046"/>
              <a:ext cx="794303" cy="806315"/>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47" name="グループ化 46"/>
          <p:cNvGrpSpPr/>
          <p:nvPr/>
        </p:nvGrpSpPr>
        <p:grpSpPr>
          <a:xfrm>
            <a:off x="3900384" y="-2206403"/>
            <a:ext cx="1405142" cy="1456529"/>
            <a:chOff x="3557859" y="1459249"/>
            <a:chExt cx="1405142" cy="1456529"/>
          </a:xfrm>
        </p:grpSpPr>
        <p:pic>
          <p:nvPicPr>
            <p:cNvPr id="3074"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3557859" y="1459249"/>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a:extLst>
                <a:ext uri="{FF2B5EF4-FFF2-40B4-BE49-F238E27FC236}">
                  <a16:creationId xmlns:a16="http://schemas.microsoft.com/office/drawing/2014/main" id="{85DA2272-306A-43A0-8FCE-7ACC096B41E3}"/>
                </a:ext>
              </a:extLst>
            </p:cNvPr>
            <p:cNvSpPr/>
            <p:nvPr/>
          </p:nvSpPr>
          <p:spPr>
            <a:xfrm>
              <a:off x="4017246" y="1981632"/>
              <a:ext cx="435006" cy="406805"/>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54" name="テキスト ボックス 5">
            <a:extLst>
              <a:ext uri="{FF2B5EF4-FFF2-40B4-BE49-F238E27FC236}">
                <a16:creationId xmlns:a16="http://schemas.microsoft.com/office/drawing/2014/main" id="{DFD7255A-A008-4F77-B76D-C3CDB1F14414}"/>
              </a:ext>
            </a:extLst>
          </p:cNvPr>
          <p:cNvSpPr txBox="1"/>
          <p:nvPr/>
        </p:nvSpPr>
        <p:spPr>
          <a:xfrm>
            <a:off x="4602955" y="-1247776"/>
            <a:ext cx="763072"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15%</a:t>
            </a:r>
            <a:endParaRPr sz="2400" dirty="0"/>
          </a:p>
        </p:txBody>
      </p:sp>
      <p:sp>
        <p:nvSpPr>
          <p:cNvPr id="60" name="テキスト ボックス 5">
            <a:extLst>
              <a:ext uri="{FF2B5EF4-FFF2-40B4-BE49-F238E27FC236}">
                <a16:creationId xmlns:a16="http://schemas.microsoft.com/office/drawing/2014/main" id="{DFD7255A-A008-4F77-B76D-C3CDB1F14414}"/>
              </a:ext>
            </a:extLst>
          </p:cNvPr>
          <p:cNvSpPr txBox="1"/>
          <p:nvPr/>
        </p:nvSpPr>
        <p:spPr>
          <a:xfrm>
            <a:off x="6461003" y="-1284440"/>
            <a:ext cx="763072"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50%</a:t>
            </a:r>
            <a:endParaRPr sz="2400" dirty="0"/>
          </a:p>
        </p:txBody>
      </p:sp>
      <p:sp>
        <p:nvSpPr>
          <p:cNvPr id="62"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92441"/>
            <a:ext cx="8512935"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Introducing Un-uniformly Expansion for DEF Center part </a:t>
            </a:r>
          </a:p>
          <a:p>
            <a:pPr algn="ctr">
              <a:defRPr b="1"/>
            </a:pPr>
            <a:r>
              <a:rPr lang="en-US" sz="2400" dirty="0"/>
              <a:t>where experienced higher temperature expand more</a:t>
            </a:r>
          </a:p>
        </p:txBody>
      </p:sp>
      <p:sp>
        <p:nvSpPr>
          <p:cNvPr id="61" name="テキスト ボックス 5">
            <a:extLst>
              <a:ext uri="{FF2B5EF4-FFF2-40B4-BE49-F238E27FC236}">
                <a16:creationId xmlns:a16="http://schemas.microsoft.com/office/drawing/2014/main" id="{A263811D-D7AB-47A3-AA1B-D589D94B416C}"/>
              </a:ext>
            </a:extLst>
          </p:cNvPr>
          <p:cNvSpPr txBox="1"/>
          <p:nvPr/>
        </p:nvSpPr>
        <p:spPr>
          <a:xfrm>
            <a:off x="8292" y="3518496"/>
            <a:ext cx="2968173"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Aggregate Percentage</a:t>
            </a:r>
            <a:endParaRPr sz="2400" dirty="0"/>
          </a:p>
        </p:txBody>
      </p:sp>
      <p:grpSp>
        <p:nvGrpSpPr>
          <p:cNvPr id="78" name="グループ化 47">
            <a:extLst>
              <a:ext uri="{FF2B5EF4-FFF2-40B4-BE49-F238E27FC236}">
                <a16:creationId xmlns:a16="http://schemas.microsoft.com/office/drawing/2014/main" id="{C1462928-DBF4-42D4-A2B5-5E2D6678A25A}"/>
              </a:ext>
            </a:extLst>
          </p:cNvPr>
          <p:cNvGrpSpPr/>
          <p:nvPr/>
        </p:nvGrpSpPr>
        <p:grpSpPr>
          <a:xfrm>
            <a:off x="3088116" y="4221629"/>
            <a:ext cx="1351965" cy="1392929"/>
            <a:chOff x="5542961" y="1433938"/>
            <a:chExt cx="1405142" cy="1456529"/>
          </a:xfrm>
        </p:grpSpPr>
        <p:pic>
          <p:nvPicPr>
            <p:cNvPr id="79" name="Picture 2" descr="F:\Simulation\SimVer10Result\ASR\S11M25X0Y-1CD0A0.001\DEP50-STEP(001).BMP">
              <a:extLst>
                <a:ext uri="{FF2B5EF4-FFF2-40B4-BE49-F238E27FC236}">
                  <a16:creationId xmlns:a16="http://schemas.microsoft.com/office/drawing/2014/main" id="{F4567A39-03B2-41F6-9ED2-FC58F92161A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0" name="矩形">
              <a:extLst>
                <a:ext uri="{FF2B5EF4-FFF2-40B4-BE49-F238E27FC236}">
                  <a16:creationId xmlns:a16="http://schemas.microsoft.com/office/drawing/2014/main" id="{D1CA3EAA-B408-4CFD-B32E-76EE06C2E750}"/>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82" name="グループ化 47">
            <a:extLst>
              <a:ext uri="{FF2B5EF4-FFF2-40B4-BE49-F238E27FC236}">
                <a16:creationId xmlns:a16="http://schemas.microsoft.com/office/drawing/2014/main" id="{550C26A1-100B-4154-A759-01A92E8C0049}"/>
              </a:ext>
            </a:extLst>
          </p:cNvPr>
          <p:cNvGrpSpPr/>
          <p:nvPr/>
        </p:nvGrpSpPr>
        <p:grpSpPr>
          <a:xfrm>
            <a:off x="5771240" y="4227130"/>
            <a:ext cx="1351965" cy="1392929"/>
            <a:chOff x="5542961" y="1433938"/>
            <a:chExt cx="1405142" cy="1456529"/>
          </a:xfrm>
        </p:grpSpPr>
        <p:pic>
          <p:nvPicPr>
            <p:cNvPr id="83" name="Picture 2" descr="F:\Simulation\SimVer10Result\ASR\S11M25X0Y-1CD0A0.001\DEP50-STEP(001).BMP">
              <a:extLst>
                <a:ext uri="{FF2B5EF4-FFF2-40B4-BE49-F238E27FC236}">
                  <a16:creationId xmlns:a16="http://schemas.microsoft.com/office/drawing/2014/main" id="{BF79F818-FDFF-4008-8415-B580B876A40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4" name="矩形">
              <a:extLst>
                <a:ext uri="{FF2B5EF4-FFF2-40B4-BE49-F238E27FC236}">
                  <a16:creationId xmlns:a16="http://schemas.microsoft.com/office/drawing/2014/main" id="{D4F0CFF4-4527-42B6-9D57-887EA2159CF2}"/>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86" name="テキスト ボックス 5">
            <a:extLst>
              <a:ext uri="{FF2B5EF4-FFF2-40B4-BE49-F238E27FC236}">
                <a16:creationId xmlns:a16="http://schemas.microsoft.com/office/drawing/2014/main" id="{4B68AC21-0AE2-4809-B3CE-918FD635EDC3}"/>
              </a:ext>
            </a:extLst>
          </p:cNvPr>
          <p:cNvSpPr txBox="1"/>
          <p:nvPr/>
        </p:nvSpPr>
        <p:spPr>
          <a:xfrm>
            <a:off x="3270627" y="5542610"/>
            <a:ext cx="99847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50mm</a:t>
            </a:r>
            <a:endParaRPr sz="2400" dirty="0">
              <a:solidFill>
                <a:schemeClr val="tx1">
                  <a:lumMod val="50000"/>
                </a:schemeClr>
              </a:solidFill>
            </a:endParaRPr>
          </a:p>
        </p:txBody>
      </p:sp>
      <p:sp>
        <p:nvSpPr>
          <p:cNvPr id="87" name="テキスト ボックス 5">
            <a:extLst>
              <a:ext uri="{FF2B5EF4-FFF2-40B4-BE49-F238E27FC236}">
                <a16:creationId xmlns:a16="http://schemas.microsoft.com/office/drawing/2014/main" id="{97076260-B8CB-4144-93D1-2644EF45F678}"/>
              </a:ext>
            </a:extLst>
          </p:cNvPr>
          <p:cNvSpPr txBox="1"/>
          <p:nvPr/>
        </p:nvSpPr>
        <p:spPr>
          <a:xfrm>
            <a:off x="4638582" y="5553182"/>
            <a:ext cx="99847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75mm</a:t>
            </a:r>
            <a:endParaRPr sz="2400" dirty="0">
              <a:solidFill>
                <a:schemeClr val="tx1">
                  <a:lumMod val="50000"/>
                </a:schemeClr>
              </a:solidFill>
            </a:endParaRPr>
          </a:p>
        </p:txBody>
      </p:sp>
      <p:sp>
        <p:nvSpPr>
          <p:cNvPr id="88" name="テキスト ボックス 5">
            <a:extLst>
              <a:ext uri="{FF2B5EF4-FFF2-40B4-BE49-F238E27FC236}">
                <a16:creationId xmlns:a16="http://schemas.microsoft.com/office/drawing/2014/main" id="{E76592DC-9687-4337-B61A-F89F64AF4CE1}"/>
              </a:ext>
            </a:extLst>
          </p:cNvPr>
          <p:cNvSpPr txBox="1"/>
          <p:nvPr/>
        </p:nvSpPr>
        <p:spPr>
          <a:xfrm>
            <a:off x="5880116" y="5542336"/>
            <a:ext cx="120483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100mm</a:t>
            </a:r>
            <a:endParaRPr sz="2400" dirty="0">
              <a:solidFill>
                <a:schemeClr val="tx1">
                  <a:lumMod val="50000"/>
                </a:schemeClr>
              </a:solidFill>
            </a:endParaRPr>
          </a:p>
        </p:txBody>
      </p:sp>
      <p:sp>
        <p:nvSpPr>
          <p:cNvPr id="89" name="テキスト ボックス 5">
            <a:extLst>
              <a:ext uri="{FF2B5EF4-FFF2-40B4-BE49-F238E27FC236}">
                <a16:creationId xmlns:a16="http://schemas.microsoft.com/office/drawing/2014/main" id="{00605649-D3D9-4397-835C-954373D7BA78}"/>
              </a:ext>
            </a:extLst>
          </p:cNvPr>
          <p:cNvSpPr txBox="1"/>
          <p:nvPr/>
        </p:nvSpPr>
        <p:spPr>
          <a:xfrm>
            <a:off x="172207" y="5680250"/>
            <a:ext cx="2563327"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100x100x100mm</a:t>
            </a:r>
            <a:endParaRPr sz="2400" dirty="0">
              <a:solidFill>
                <a:schemeClr val="tx1">
                  <a:lumMod val="50000"/>
                </a:schemeClr>
              </a:solidFill>
            </a:endParaRPr>
          </a:p>
        </p:txBody>
      </p:sp>
      <p:pic>
        <p:nvPicPr>
          <p:cNvPr id="5" name="Picture 4" descr="A picture containing building material, building, brick&#10;&#10;Description automatically generated">
            <a:extLst>
              <a:ext uri="{FF2B5EF4-FFF2-40B4-BE49-F238E27FC236}">
                <a16:creationId xmlns:a16="http://schemas.microsoft.com/office/drawing/2014/main" id="{369B2A54-FBF3-4085-B4DB-5DEAF441F0F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498374" y="4331589"/>
            <a:ext cx="1826909" cy="1370183"/>
          </a:xfrm>
          <a:prstGeom prst="rect">
            <a:avLst/>
          </a:prstGeom>
        </p:spPr>
      </p:pic>
      <p:pic>
        <p:nvPicPr>
          <p:cNvPr id="92" name="Picture 6" descr="C:\Users\NagaiLab-Tao\Desktop\YUSHI\Pre\Models\A30.PNG">
            <a:extLst>
              <a:ext uri="{FF2B5EF4-FFF2-40B4-BE49-F238E27FC236}">
                <a16:creationId xmlns:a16="http://schemas.microsoft.com/office/drawing/2014/main" id="{FA1FDC1D-E6F7-41D4-A1E0-890F1A09D776}"/>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6788" t="-1" r="7469" b="513"/>
          <a:stretch/>
        </p:blipFill>
        <p:spPr bwMode="auto">
          <a:xfrm>
            <a:off x="1519782" y="4221473"/>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93" name="テキスト ボックス 5">
            <a:extLst>
              <a:ext uri="{FF2B5EF4-FFF2-40B4-BE49-F238E27FC236}">
                <a16:creationId xmlns:a16="http://schemas.microsoft.com/office/drawing/2014/main" id="{482DA618-9D98-4DB3-9F23-E76A7F256AFF}"/>
              </a:ext>
            </a:extLst>
          </p:cNvPr>
          <p:cNvSpPr txBox="1"/>
          <p:nvPr/>
        </p:nvSpPr>
        <p:spPr>
          <a:xfrm>
            <a:off x="2117627" y="5216927"/>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96" name="Arrow: Right 95">
            <a:extLst>
              <a:ext uri="{FF2B5EF4-FFF2-40B4-BE49-F238E27FC236}">
                <a16:creationId xmlns:a16="http://schemas.microsoft.com/office/drawing/2014/main" id="{5248B6DA-E25A-40D6-B7A3-F65EF5C2FCEE}"/>
              </a:ext>
            </a:extLst>
          </p:cNvPr>
          <p:cNvSpPr/>
          <p:nvPr/>
        </p:nvSpPr>
        <p:spPr>
          <a:xfrm>
            <a:off x="7325799" y="4573265"/>
            <a:ext cx="307683" cy="613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18">
            <a:extLst>
              <a:ext uri="{FF2B5EF4-FFF2-40B4-BE49-F238E27FC236}">
                <a16:creationId xmlns:a16="http://schemas.microsoft.com/office/drawing/2014/main" id="{3BADC661-B754-412C-A3F8-7B73D97F2ADA}"/>
              </a:ext>
            </a:extLst>
          </p:cNvPr>
          <p:cNvSpPr/>
          <p:nvPr/>
        </p:nvSpPr>
        <p:spPr>
          <a:xfrm>
            <a:off x="384991" y="954717"/>
            <a:ext cx="4736560" cy="2359935"/>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8" name="Straight Connector 30">
            <a:extLst>
              <a:ext uri="{FF2B5EF4-FFF2-40B4-BE49-F238E27FC236}">
                <a16:creationId xmlns:a16="http://schemas.microsoft.com/office/drawing/2014/main" id="{99AA0C8B-6658-4B02-BBDC-2D4B7FA0B379}"/>
              </a:ext>
            </a:extLst>
          </p:cNvPr>
          <p:cNvCxnSpPr>
            <a:cxnSpLocks/>
          </p:cNvCxnSpPr>
          <p:nvPr/>
        </p:nvCxnSpPr>
        <p:spPr>
          <a:xfrm>
            <a:off x="1059440" y="3058306"/>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31">
            <a:extLst>
              <a:ext uri="{FF2B5EF4-FFF2-40B4-BE49-F238E27FC236}">
                <a16:creationId xmlns:a16="http://schemas.microsoft.com/office/drawing/2014/main" id="{460B5467-A945-4D8F-ADA1-928B8A14F237}"/>
              </a:ext>
            </a:extLst>
          </p:cNvPr>
          <p:cNvCxnSpPr>
            <a:cxnSpLocks/>
          </p:cNvCxnSpPr>
          <p:nvPr/>
        </p:nvCxnSpPr>
        <p:spPr>
          <a:xfrm>
            <a:off x="1059440" y="3233491"/>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0" name="Freeform 33">
            <a:extLst>
              <a:ext uri="{FF2B5EF4-FFF2-40B4-BE49-F238E27FC236}">
                <a16:creationId xmlns:a16="http://schemas.microsoft.com/office/drawing/2014/main" id="{7B094113-BE9F-428F-979E-9B99CC5DD4B9}"/>
              </a:ext>
            </a:extLst>
          </p:cNvPr>
          <p:cNvSpPr/>
          <p:nvPr/>
        </p:nvSpPr>
        <p:spPr>
          <a:xfrm>
            <a:off x="1085745" y="1302478"/>
            <a:ext cx="3719329" cy="567663"/>
          </a:xfrm>
          <a:custGeom>
            <a:avLst/>
            <a:gdLst>
              <a:gd name="connsiteX0" fmla="*/ 0 w 7530861"/>
              <a:gd name="connsiteY0" fmla="*/ 8626 h 655607"/>
              <a:gd name="connsiteX1" fmla="*/ 8627 w 7530861"/>
              <a:gd name="connsiteY1" fmla="*/ 655607 h 655607"/>
              <a:gd name="connsiteX2" fmla="*/ 7530861 w 7530861"/>
              <a:gd name="connsiteY2" fmla="*/ 655607 h 655607"/>
              <a:gd name="connsiteX3" fmla="*/ 7522234 w 7530861"/>
              <a:gd name="connsiteY3" fmla="*/ 0 h 655607"/>
              <a:gd name="connsiteX4" fmla="*/ 4183812 w 7530861"/>
              <a:gd name="connsiteY4" fmla="*/ 155275 h 655607"/>
              <a:gd name="connsiteX5" fmla="*/ 3252159 w 7530861"/>
              <a:gd name="connsiteY5" fmla="*/ 146649 h 655607"/>
              <a:gd name="connsiteX6" fmla="*/ 0 w 7530861"/>
              <a:gd name="connsiteY6" fmla="*/ 8626 h 65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861" h="655607">
                <a:moveTo>
                  <a:pt x="0" y="8626"/>
                </a:moveTo>
                <a:lnTo>
                  <a:pt x="8627" y="655607"/>
                </a:lnTo>
                <a:lnTo>
                  <a:pt x="7530861" y="655607"/>
                </a:lnTo>
                <a:lnTo>
                  <a:pt x="7522234" y="0"/>
                </a:lnTo>
                <a:lnTo>
                  <a:pt x="4183812" y="155275"/>
                </a:lnTo>
                <a:lnTo>
                  <a:pt x="3252159" y="146649"/>
                </a:lnTo>
                <a:lnTo>
                  <a:pt x="0" y="8626"/>
                </a:lnTo>
                <a:close/>
              </a:path>
            </a:pathLst>
          </a:custGeom>
          <a:blipFill>
            <a:blip r:embed="rId12"/>
            <a:tile tx="0" ty="0" sx="100000" sy="100000" flip="none" algn="tl"/>
          </a:blipFill>
          <a:ln>
            <a:solidFill>
              <a:schemeClr val="tx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01" name="Straight Connector 34">
            <a:extLst>
              <a:ext uri="{FF2B5EF4-FFF2-40B4-BE49-F238E27FC236}">
                <a16:creationId xmlns:a16="http://schemas.microsoft.com/office/drawing/2014/main" id="{50A9EC6B-8922-46A1-BEF3-D88197976B0A}"/>
              </a:ext>
            </a:extLst>
          </p:cNvPr>
          <p:cNvCxnSpPr>
            <a:cxnSpLocks/>
          </p:cNvCxnSpPr>
          <p:nvPr/>
        </p:nvCxnSpPr>
        <p:spPr>
          <a:xfrm>
            <a:off x="479586" y="1923550"/>
            <a:ext cx="4563677" cy="0"/>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35">
            <a:extLst>
              <a:ext uri="{FF2B5EF4-FFF2-40B4-BE49-F238E27FC236}">
                <a16:creationId xmlns:a16="http://schemas.microsoft.com/office/drawing/2014/main" id="{44D18C57-8068-4812-A8DA-F757C342B59A}"/>
              </a:ext>
            </a:extLst>
          </p:cNvPr>
          <p:cNvCxnSpPr>
            <a:cxnSpLocks/>
          </p:cNvCxnSpPr>
          <p:nvPr/>
        </p:nvCxnSpPr>
        <p:spPr>
          <a:xfrm flipV="1">
            <a:off x="9444779" y="1948503"/>
            <a:ext cx="0" cy="1274105"/>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36">
            <a:extLst>
              <a:ext uri="{FF2B5EF4-FFF2-40B4-BE49-F238E27FC236}">
                <a16:creationId xmlns:a16="http://schemas.microsoft.com/office/drawing/2014/main" id="{60F1E0E7-B3C5-4B80-923D-5BDF348702DC}"/>
              </a:ext>
            </a:extLst>
          </p:cNvPr>
          <p:cNvCxnSpPr>
            <a:cxnSpLocks/>
          </p:cNvCxnSpPr>
          <p:nvPr/>
        </p:nvCxnSpPr>
        <p:spPr>
          <a:xfrm flipV="1">
            <a:off x="495078" y="1912730"/>
            <a:ext cx="0" cy="1274105"/>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51">
            <a:extLst>
              <a:ext uri="{FF2B5EF4-FFF2-40B4-BE49-F238E27FC236}">
                <a16:creationId xmlns:a16="http://schemas.microsoft.com/office/drawing/2014/main" id="{B5CD21D4-DA01-4EC5-BA1A-F84776092284}"/>
              </a:ext>
            </a:extLst>
          </p:cNvPr>
          <p:cNvCxnSpPr>
            <a:cxnSpLocks/>
          </p:cNvCxnSpPr>
          <p:nvPr/>
        </p:nvCxnSpPr>
        <p:spPr>
          <a:xfrm>
            <a:off x="1410330"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52">
            <a:extLst>
              <a:ext uri="{FF2B5EF4-FFF2-40B4-BE49-F238E27FC236}">
                <a16:creationId xmlns:a16="http://schemas.microsoft.com/office/drawing/2014/main" id="{89E8EBFD-FBB6-4400-B625-B09FD1A7E757}"/>
              </a:ext>
            </a:extLst>
          </p:cNvPr>
          <p:cNvCxnSpPr>
            <a:cxnSpLocks/>
          </p:cNvCxnSpPr>
          <p:nvPr/>
        </p:nvCxnSpPr>
        <p:spPr>
          <a:xfrm>
            <a:off x="1797907"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53">
            <a:extLst>
              <a:ext uri="{FF2B5EF4-FFF2-40B4-BE49-F238E27FC236}">
                <a16:creationId xmlns:a16="http://schemas.microsoft.com/office/drawing/2014/main" id="{7EAFA97A-A99B-4472-8B04-CCA29B716C92}"/>
              </a:ext>
            </a:extLst>
          </p:cNvPr>
          <p:cNvCxnSpPr>
            <a:cxnSpLocks/>
          </p:cNvCxnSpPr>
          <p:nvPr/>
        </p:nvCxnSpPr>
        <p:spPr>
          <a:xfrm>
            <a:off x="21861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54">
            <a:extLst>
              <a:ext uri="{FF2B5EF4-FFF2-40B4-BE49-F238E27FC236}">
                <a16:creationId xmlns:a16="http://schemas.microsoft.com/office/drawing/2014/main" id="{F705295E-319D-42F4-9CE7-BC4E5D3864E4}"/>
              </a:ext>
            </a:extLst>
          </p:cNvPr>
          <p:cNvCxnSpPr>
            <a:cxnSpLocks/>
          </p:cNvCxnSpPr>
          <p:nvPr/>
        </p:nvCxnSpPr>
        <p:spPr>
          <a:xfrm>
            <a:off x="25386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55">
            <a:extLst>
              <a:ext uri="{FF2B5EF4-FFF2-40B4-BE49-F238E27FC236}">
                <a16:creationId xmlns:a16="http://schemas.microsoft.com/office/drawing/2014/main" id="{92074334-2225-4E33-8E9C-AC85959026BC}"/>
              </a:ext>
            </a:extLst>
          </p:cNvPr>
          <p:cNvCxnSpPr>
            <a:cxnSpLocks/>
          </p:cNvCxnSpPr>
          <p:nvPr/>
        </p:nvCxnSpPr>
        <p:spPr>
          <a:xfrm>
            <a:off x="2907309"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56">
            <a:extLst>
              <a:ext uri="{FF2B5EF4-FFF2-40B4-BE49-F238E27FC236}">
                <a16:creationId xmlns:a16="http://schemas.microsoft.com/office/drawing/2014/main" id="{C375EE83-FBA4-4F7F-83A7-AE058CCA552E}"/>
              </a:ext>
            </a:extLst>
          </p:cNvPr>
          <p:cNvCxnSpPr>
            <a:cxnSpLocks/>
          </p:cNvCxnSpPr>
          <p:nvPr/>
        </p:nvCxnSpPr>
        <p:spPr>
          <a:xfrm>
            <a:off x="3258225"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57">
            <a:extLst>
              <a:ext uri="{FF2B5EF4-FFF2-40B4-BE49-F238E27FC236}">
                <a16:creationId xmlns:a16="http://schemas.microsoft.com/office/drawing/2014/main" id="{5F794B1A-2B82-4AB2-AB6B-C24E42D12503}"/>
              </a:ext>
            </a:extLst>
          </p:cNvPr>
          <p:cNvCxnSpPr>
            <a:cxnSpLocks/>
          </p:cNvCxnSpPr>
          <p:nvPr/>
        </p:nvCxnSpPr>
        <p:spPr>
          <a:xfrm>
            <a:off x="358041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58">
            <a:extLst>
              <a:ext uri="{FF2B5EF4-FFF2-40B4-BE49-F238E27FC236}">
                <a16:creationId xmlns:a16="http://schemas.microsoft.com/office/drawing/2014/main" id="{B91EA35F-9692-488D-ACF1-B9FE7F7DA084}"/>
              </a:ext>
            </a:extLst>
          </p:cNvPr>
          <p:cNvCxnSpPr>
            <a:cxnSpLocks/>
          </p:cNvCxnSpPr>
          <p:nvPr/>
        </p:nvCxnSpPr>
        <p:spPr>
          <a:xfrm>
            <a:off x="392515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59">
            <a:extLst>
              <a:ext uri="{FF2B5EF4-FFF2-40B4-BE49-F238E27FC236}">
                <a16:creationId xmlns:a16="http://schemas.microsoft.com/office/drawing/2014/main" id="{427497D4-A925-4A73-A00A-FF76BB7BBB91}"/>
              </a:ext>
            </a:extLst>
          </p:cNvPr>
          <p:cNvCxnSpPr>
            <a:cxnSpLocks/>
          </p:cNvCxnSpPr>
          <p:nvPr/>
        </p:nvCxnSpPr>
        <p:spPr>
          <a:xfrm>
            <a:off x="4245926" y="3140382"/>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3" name="TextBox 79">
            <a:extLst>
              <a:ext uri="{FF2B5EF4-FFF2-40B4-BE49-F238E27FC236}">
                <a16:creationId xmlns:a16="http://schemas.microsoft.com/office/drawing/2014/main" id="{B47BDE73-6B0C-4E5F-8B95-C46E654E843A}"/>
              </a:ext>
            </a:extLst>
          </p:cNvPr>
          <p:cNvSpPr txBox="1"/>
          <p:nvPr/>
        </p:nvSpPr>
        <p:spPr>
          <a:xfrm>
            <a:off x="453141" y="2893840"/>
            <a:ext cx="1286723" cy="461665"/>
          </a:xfrm>
          <a:prstGeom prst="rect">
            <a:avLst/>
          </a:prstGeom>
          <a:noFill/>
        </p:spPr>
        <p:txBody>
          <a:bodyPr wrap="square" rtlCol="0">
            <a:spAutoFit/>
          </a:bodyPr>
          <a:lstStyle/>
          <a:p>
            <a:r>
              <a:rPr lang="en-GB" sz="2400" dirty="0">
                <a:solidFill>
                  <a:srgbClr val="FF0000"/>
                </a:solidFill>
              </a:rPr>
              <a:t>Steam</a:t>
            </a:r>
            <a:endParaRPr lang="en-US" sz="2400" dirty="0">
              <a:solidFill>
                <a:prstClr val="black"/>
              </a:solidFill>
            </a:endParaRPr>
          </a:p>
        </p:txBody>
      </p:sp>
      <p:sp>
        <p:nvSpPr>
          <p:cNvPr id="114" name="Rectangle 2055">
            <a:extLst>
              <a:ext uri="{FF2B5EF4-FFF2-40B4-BE49-F238E27FC236}">
                <a16:creationId xmlns:a16="http://schemas.microsoft.com/office/drawing/2014/main" id="{4B96870B-F6DB-4952-8A75-CA7321188C9A}"/>
              </a:ext>
            </a:extLst>
          </p:cNvPr>
          <p:cNvSpPr/>
          <p:nvPr/>
        </p:nvSpPr>
        <p:spPr>
          <a:xfrm>
            <a:off x="1798322" y="2978480"/>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ectangle 86">
            <a:extLst>
              <a:ext uri="{FF2B5EF4-FFF2-40B4-BE49-F238E27FC236}">
                <a16:creationId xmlns:a16="http://schemas.microsoft.com/office/drawing/2014/main" id="{67BA5327-86EB-4E7A-848D-8F744E668330}"/>
              </a:ext>
            </a:extLst>
          </p:cNvPr>
          <p:cNvSpPr/>
          <p:nvPr/>
        </p:nvSpPr>
        <p:spPr>
          <a:xfrm>
            <a:off x="2776396" y="2979076"/>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Rectangle 89">
            <a:extLst>
              <a:ext uri="{FF2B5EF4-FFF2-40B4-BE49-F238E27FC236}">
                <a16:creationId xmlns:a16="http://schemas.microsoft.com/office/drawing/2014/main" id="{8D18C2C9-B752-4767-86E4-6D4B37C9AAD8}"/>
              </a:ext>
            </a:extLst>
          </p:cNvPr>
          <p:cNvSpPr/>
          <p:nvPr/>
        </p:nvSpPr>
        <p:spPr>
          <a:xfrm>
            <a:off x="3739524" y="297301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Rectangle 90">
            <a:extLst>
              <a:ext uri="{FF2B5EF4-FFF2-40B4-BE49-F238E27FC236}">
                <a16:creationId xmlns:a16="http://schemas.microsoft.com/office/drawing/2014/main" id="{133B7AD3-870F-4AD6-8385-B0A9202DE5AC}"/>
              </a:ext>
            </a:extLst>
          </p:cNvPr>
          <p:cNvSpPr/>
          <p:nvPr/>
        </p:nvSpPr>
        <p:spPr>
          <a:xfrm>
            <a:off x="4564139" y="297847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TextBox 91">
            <a:extLst>
              <a:ext uri="{FF2B5EF4-FFF2-40B4-BE49-F238E27FC236}">
                <a16:creationId xmlns:a16="http://schemas.microsoft.com/office/drawing/2014/main" id="{FA580F7D-E668-48C4-8CCB-93F616A4E48C}"/>
              </a:ext>
            </a:extLst>
          </p:cNvPr>
          <p:cNvSpPr txBox="1"/>
          <p:nvPr/>
        </p:nvSpPr>
        <p:spPr>
          <a:xfrm>
            <a:off x="2457858" y="1410690"/>
            <a:ext cx="1260504" cy="461665"/>
          </a:xfrm>
          <a:prstGeom prst="rect">
            <a:avLst/>
          </a:prstGeom>
          <a:noFill/>
        </p:spPr>
        <p:txBody>
          <a:bodyPr wrap="square" rtlCol="0">
            <a:spAutoFit/>
          </a:bodyPr>
          <a:lstStyle/>
          <a:p>
            <a:r>
              <a:rPr lang="en-GB" sz="2400" b="1" dirty="0">
                <a:solidFill>
                  <a:prstClr val="black"/>
                </a:solidFill>
              </a:rPr>
              <a:t>Sleeper</a:t>
            </a:r>
            <a:endParaRPr lang="en-US" sz="2400" b="1" dirty="0">
              <a:solidFill>
                <a:prstClr val="black"/>
              </a:solidFill>
            </a:endParaRPr>
          </a:p>
        </p:txBody>
      </p:sp>
      <p:pic>
        <p:nvPicPr>
          <p:cNvPr id="119" name="400207.mp4">
            <a:hlinkClick r:id="" action="ppaction://media"/>
            <a:extLst>
              <a:ext uri="{FF2B5EF4-FFF2-40B4-BE49-F238E27FC236}">
                <a16:creationId xmlns:a16="http://schemas.microsoft.com/office/drawing/2014/main" id="{E1EF4CA9-B964-477C-A854-0BD83130907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217512" y="2105823"/>
            <a:ext cx="1153473" cy="914400"/>
          </a:xfrm>
          <a:prstGeom prst="rect">
            <a:avLst/>
          </a:prstGeom>
        </p:spPr>
      </p:pic>
      <p:sp>
        <p:nvSpPr>
          <p:cNvPr id="120" name="Rectangle 49">
            <a:extLst>
              <a:ext uri="{FF2B5EF4-FFF2-40B4-BE49-F238E27FC236}">
                <a16:creationId xmlns:a16="http://schemas.microsoft.com/office/drawing/2014/main" id="{0C8E395C-250F-434E-9659-1F3FF78DBCF6}"/>
              </a:ext>
            </a:extLst>
          </p:cNvPr>
          <p:cNvSpPr/>
          <p:nvPr/>
        </p:nvSpPr>
        <p:spPr>
          <a:xfrm>
            <a:off x="272326" y="2212832"/>
            <a:ext cx="1929447" cy="743083"/>
          </a:xfrm>
          <a:prstGeom prst="rect">
            <a:avLst/>
          </a:prstGeom>
          <a:noFill/>
          <a:ln>
            <a:no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STEAM CHAMBER</a:t>
            </a:r>
            <a:endParaRPr lang="en-US" sz="2400" dirty="0">
              <a:solidFill>
                <a:schemeClr val="bg1"/>
              </a:solidFill>
            </a:endParaRPr>
          </a:p>
        </p:txBody>
      </p:sp>
      <p:pic>
        <p:nvPicPr>
          <p:cNvPr id="121" name="400207.mp4">
            <a:hlinkClick r:id="" action="ppaction://media"/>
            <a:extLst>
              <a:ext uri="{FF2B5EF4-FFF2-40B4-BE49-F238E27FC236}">
                <a16:creationId xmlns:a16="http://schemas.microsoft.com/office/drawing/2014/main" id="{AC24D524-59DD-4267-98AA-63594ADA0CE9}"/>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158798" y="2076170"/>
            <a:ext cx="1153473" cy="914400"/>
          </a:xfrm>
          <a:prstGeom prst="rect">
            <a:avLst/>
          </a:prstGeom>
        </p:spPr>
      </p:pic>
      <p:pic>
        <p:nvPicPr>
          <p:cNvPr id="122" name="400207.mp4">
            <a:hlinkClick r:id="" action="ppaction://media"/>
            <a:extLst>
              <a:ext uri="{FF2B5EF4-FFF2-40B4-BE49-F238E27FC236}">
                <a16:creationId xmlns:a16="http://schemas.microsoft.com/office/drawing/2014/main" id="{26B6C70B-353D-46B2-85C5-82DE3F1C5A57}"/>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133293" y="2092579"/>
            <a:ext cx="1153473" cy="914400"/>
          </a:xfrm>
          <a:prstGeom prst="rect">
            <a:avLst/>
          </a:prstGeom>
        </p:spPr>
      </p:pic>
      <p:pic>
        <p:nvPicPr>
          <p:cNvPr id="123" name="400207.mp4">
            <a:hlinkClick r:id="" action="ppaction://media"/>
            <a:extLst>
              <a:ext uri="{FF2B5EF4-FFF2-40B4-BE49-F238E27FC236}">
                <a16:creationId xmlns:a16="http://schemas.microsoft.com/office/drawing/2014/main" id="{AB4B9B3C-E8A4-484F-82D0-EA204F708963}"/>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979245" y="2073498"/>
            <a:ext cx="1153473" cy="914400"/>
          </a:xfrm>
          <a:prstGeom prst="rect">
            <a:avLst/>
          </a:prstGeom>
        </p:spPr>
      </p:pic>
      <p:sp>
        <p:nvSpPr>
          <p:cNvPr id="124" name="Rectangle 97">
            <a:extLst>
              <a:ext uri="{FF2B5EF4-FFF2-40B4-BE49-F238E27FC236}">
                <a16:creationId xmlns:a16="http://schemas.microsoft.com/office/drawing/2014/main" id="{8E388653-B3BD-4425-B89B-361247EAC092}"/>
              </a:ext>
            </a:extLst>
          </p:cNvPr>
          <p:cNvSpPr/>
          <p:nvPr/>
        </p:nvSpPr>
        <p:spPr>
          <a:xfrm>
            <a:off x="373828" y="943761"/>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5" name="Rectangle 97">
            <a:extLst>
              <a:ext uri="{FF2B5EF4-FFF2-40B4-BE49-F238E27FC236}">
                <a16:creationId xmlns:a16="http://schemas.microsoft.com/office/drawing/2014/main" id="{8DBABEB6-8D83-4B58-9BE8-E1B59B87B245}"/>
              </a:ext>
            </a:extLst>
          </p:cNvPr>
          <p:cNvSpPr/>
          <p:nvPr/>
        </p:nvSpPr>
        <p:spPr>
          <a:xfrm>
            <a:off x="373828"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6" name="Rectangle 97">
            <a:extLst>
              <a:ext uri="{FF2B5EF4-FFF2-40B4-BE49-F238E27FC236}">
                <a16:creationId xmlns:a16="http://schemas.microsoft.com/office/drawing/2014/main" id="{3B1236B4-6D9E-4A91-9A99-6CB31146DA15}"/>
              </a:ext>
            </a:extLst>
          </p:cNvPr>
          <p:cNvSpPr/>
          <p:nvPr/>
        </p:nvSpPr>
        <p:spPr>
          <a:xfrm>
            <a:off x="373828" y="949533"/>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7" name="Rectangle 97">
            <a:extLst>
              <a:ext uri="{FF2B5EF4-FFF2-40B4-BE49-F238E27FC236}">
                <a16:creationId xmlns:a16="http://schemas.microsoft.com/office/drawing/2014/main" id="{1D53B2D3-FBB2-4B2B-B13B-8B63A8428BDD}"/>
              </a:ext>
            </a:extLst>
          </p:cNvPr>
          <p:cNvSpPr/>
          <p:nvPr/>
        </p:nvSpPr>
        <p:spPr>
          <a:xfrm>
            <a:off x="379410"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8" name="TextBox 19">
            <a:extLst>
              <a:ext uri="{FF2B5EF4-FFF2-40B4-BE49-F238E27FC236}">
                <a16:creationId xmlns:a16="http://schemas.microsoft.com/office/drawing/2014/main" id="{1A16207B-21E6-463B-A570-E3203D8A782B}"/>
              </a:ext>
            </a:extLst>
          </p:cNvPr>
          <p:cNvSpPr txBox="1"/>
          <p:nvPr/>
        </p:nvSpPr>
        <p:spPr>
          <a:xfrm>
            <a:off x="327391" y="920873"/>
            <a:ext cx="1415200" cy="461665"/>
          </a:xfrm>
          <a:prstGeom prst="rect">
            <a:avLst/>
          </a:prstGeom>
          <a:noFill/>
        </p:spPr>
        <p:txBody>
          <a:bodyPr wrap="square" rtlCol="0">
            <a:spAutoFit/>
          </a:bodyPr>
          <a:lstStyle/>
          <a:p>
            <a:r>
              <a:rPr lang="en-GB" sz="2400" b="1" dirty="0">
                <a:solidFill>
                  <a:srgbClr val="FF0000"/>
                </a:solidFill>
              </a:rPr>
              <a:t>75 °C</a:t>
            </a:r>
            <a:endParaRPr lang="en-US" sz="2400" b="1" dirty="0">
              <a:solidFill>
                <a:prstClr val="black"/>
              </a:solidFill>
            </a:endParaRPr>
          </a:p>
        </p:txBody>
      </p:sp>
      <p:sp>
        <p:nvSpPr>
          <p:cNvPr id="129" name="TextBox 19">
            <a:extLst>
              <a:ext uri="{FF2B5EF4-FFF2-40B4-BE49-F238E27FC236}">
                <a16:creationId xmlns:a16="http://schemas.microsoft.com/office/drawing/2014/main" id="{26A1F76B-32D0-420F-87F9-6CE8E9F6EAB6}"/>
              </a:ext>
            </a:extLst>
          </p:cNvPr>
          <p:cNvSpPr txBox="1"/>
          <p:nvPr/>
        </p:nvSpPr>
        <p:spPr>
          <a:xfrm>
            <a:off x="3460620" y="1450630"/>
            <a:ext cx="1415200" cy="461665"/>
          </a:xfrm>
          <a:prstGeom prst="rect">
            <a:avLst/>
          </a:prstGeom>
          <a:noFill/>
        </p:spPr>
        <p:txBody>
          <a:bodyPr wrap="square" rtlCol="0">
            <a:spAutoFit/>
          </a:bodyPr>
          <a:lstStyle/>
          <a:p>
            <a:r>
              <a:rPr lang="en-GB" sz="2400" b="1" dirty="0">
                <a:solidFill>
                  <a:srgbClr val="FF0000"/>
                </a:solidFill>
              </a:rPr>
              <a:t>&gt;85 °C</a:t>
            </a:r>
            <a:endParaRPr lang="en-US" sz="2400" b="1" dirty="0">
              <a:solidFill>
                <a:prstClr val="black"/>
              </a:solidFill>
            </a:endParaRPr>
          </a:p>
        </p:txBody>
      </p:sp>
      <p:sp>
        <p:nvSpPr>
          <p:cNvPr id="81" name="文本框 80">
            <a:extLst>
              <a:ext uri="{FF2B5EF4-FFF2-40B4-BE49-F238E27FC236}">
                <a16:creationId xmlns:a16="http://schemas.microsoft.com/office/drawing/2014/main" id="{332B631F-21F2-D143-97D1-03BAF382234F}"/>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10</a:t>
            </a:r>
            <a:endParaRPr kumimoji="1" lang="zh-CN" altLang="en-US" dirty="0"/>
          </a:p>
        </p:txBody>
      </p:sp>
      <p:pic>
        <p:nvPicPr>
          <p:cNvPr id="85" name="図 3">
            <a:extLst>
              <a:ext uri="{FF2B5EF4-FFF2-40B4-BE49-F238E27FC236}">
                <a16:creationId xmlns:a16="http://schemas.microsoft.com/office/drawing/2014/main" id="{8AB1CD5D-447E-4144-BE37-BD810FCFBB4E}"/>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8199" y="4286549"/>
            <a:ext cx="1271367" cy="1248513"/>
          </a:xfrm>
          <a:prstGeom prst="rect">
            <a:avLst/>
          </a:prstGeom>
        </p:spPr>
      </p:pic>
      <p:sp>
        <p:nvSpPr>
          <p:cNvPr id="3" name="文本框 2">
            <a:extLst>
              <a:ext uri="{FF2B5EF4-FFF2-40B4-BE49-F238E27FC236}">
                <a16:creationId xmlns:a16="http://schemas.microsoft.com/office/drawing/2014/main" id="{00E951FA-2655-2346-83E4-6BB4B1A00661}"/>
              </a:ext>
            </a:extLst>
          </p:cNvPr>
          <p:cNvSpPr txBox="1"/>
          <p:nvPr/>
        </p:nvSpPr>
        <p:spPr>
          <a:xfrm>
            <a:off x="6276814" y="1565329"/>
            <a:ext cx="1735810" cy="369332"/>
          </a:xfrm>
          <a:prstGeom prst="rect">
            <a:avLst/>
          </a:prstGeom>
          <a:noFill/>
        </p:spPr>
        <p:txBody>
          <a:bodyPr wrap="square" rtlCol="0">
            <a:spAutoFit/>
          </a:bodyPr>
          <a:lstStyle/>
          <a:p>
            <a:r>
              <a:rPr kumimoji="1" lang="en-US" altLang="zh-CN" dirty="0"/>
              <a:t>Temperature</a:t>
            </a:r>
            <a:endParaRPr kumimoji="1" lang="zh-CN" altLang="en-US" dirty="0"/>
          </a:p>
        </p:txBody>
      </p:sp>
    </p:spTree>
    <p:extLst>
      <p:ext uri="{BB962C8B-B14F-4D97-AF65-F5344CB8AC3E}">
        <p14:creationId xmlns:p14="http://schemas.microsoft.com/office/powerpoint/2010/main" val="153709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04"/>
                                        </p:tgtEl>
                                        <p:attrNameLst>
                                          <p:attrName>style.visibility</p:attrName>
                                        </p:attrNameLst>
                                      </p:cBhvr>
                                      <p:to>
                                        <p:strVal val="visible"/>
                                      </p:to>
                                    </p:set>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15651" fill="hold"/>
                                        <p:tgtEl>
                                          <p:spTgt spid="119"/>
                                        </p:tgtEl>
                                      </p:cBhvr>
                                    </p:cmd>
                                  </p:childTnLst>
                                </p:cTn>
                              </p:par>
                              <p:par>
                                <p:cTn id="13" presetID="1" presetClass="entr" presetSubtype="0" fill="hold" nodeType="withEffect">
                                  <p:stCondLst>
                                    <p:cond delay="50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27"/>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nodeType="withEffect">
                                  <p:stCondLst>
                                    <p:cond delay="160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mediacall" presetSubtype="0" fill="hold" nodeType="withEffect">
                                  <p:stCondLst>
                                    <p:cond delay="2000"/>
                                  </p:stCondLst>
                                  <p:childTnLst>
                                    <p:cmd type="call" cmd="playFrom(0.0)">
                                      <p:cBhvr>
                                        <p:cTn id="22" dur="15651" fill="hold"/>
                                        <p:tgtEl>
                                          <p:spTgt spid="121"/>
                                        </p:tgtEl>
                                      </p:cBhvr>
                                    </p:cmd>
                                  </p:childTnLst>
                                </p:cTn>
                              </p:par>
                              <p:par>
                                <p:cTn id="23" presetID="1" presetClass="entr" presetSubtype="0" fill="hold" nodeType="withEffect">
                                  <p:stCondLst>
                                    <p:cond delay="250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2500"/>
                                  </p:stCondLst>
                                  <p:childTnLst>
                                    <p:set>
                                      <p:cBhvr>
                                        <p:cTn id="26" dur="1" fill="hold">
                                          <p:stCondLst>
                                            <p:cond delay="0"/>
                                          </p:stCondLst>
                                        </p:cTn>
                                        <p:tgtEl>
                                          <p:spTgt spid="126"/>
                                        </p:tgtEl>
                                        <p:attrNameLst>
                                          <p:attrName>style.visibility</p:attrName>
                                        </p:attrNameLst>
                                      </p:cBhvr>
                                      <p:to>
                                        <p:strVal val="visible"/>
                                      </p:to>
                                    </p:set>
                                  </p:childTnLst>
                                </p:cTn>
                              </p:par>
                              <p:par>
                                <p:cTn id="27" presetID="1" presetClass="entr" presetSubtype="0" fill="hold" nodeType="withEffect">
                                  <p:stCondLst>
                                    <p:cond delay="300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mediacall" presetSubtype="0" fill="hold" nodeType="withEffect">
                                  <p:stCondLst>
                                    <p:cond delay="3000"/>
                                  </p:stCondLst>
                                  <p:childTnLst>
                                    <p:cmd type="call" cmd="playFrom(0.0)">
                                      <p:cBhvr>
                                        <p:cTn id="30" dur="15651" fill="hold"/>
                                        <p:tgtEl>
                                          <p:spTgt spid="122"/>
                                        </p:tgtEl>
                                      </p:cBhvr>
                                    </p:cmd>
                                  </p:childTnLst>
                                </p:cTn>
                              </p:par>
                              <p:par>
                                <p:cTn id="31" presetID="1" presetClass="entr" presetSubtype="0" fill="hold" nodeType="withEffect">
                                  <p:stCondLst>
                                    <p:cond delay="350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grpId="0" nodeType="withEffect">
                                  <p:stCondLst>
                                    <p:cond delay="350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nodeType="withEffect">
                                  <p:stCondLst>
                                    <p:cond delay="4000"/>
                                  </p:stCondLst>
                                  <p:childTnLst>
                                    <p:set>
                                      <p:cBhvr>
                                        <p:cTn id="36" dur="1" fill="hold">
                                          <p:stCondLst>
                                            <p:cond delay="0"/>
                                          </p:stCondLst>
                                        </p:cTn>
                                        <p:tgtEl>
                                          <p:spTgt spid="111"/>
                                        </p:tgtEl>
                                        <p:attrNameLst>
                                          <p:attrName>style.visibility</p:attrName>
                                        </p:attrNameLst>
                                      </p:cBhvr>
                                      <p:to>
                                        <p:strVal val="visible"/>
                                      </p:to>
                                    </p:set>
                                  </p:childTnLst>
                                </p:cTn>
                              </p:par>
                              <p:par>
                                <p:cTn id="37" presetID="1" presetClass="entr" presetSubtype="0" fill="hold" nodeType="withEffect">
                                  <p:stCondLst>
                                    <p:cond delay="450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mediacall" presetSubtype="0" fill="hold" nodeType="withEffect">
                                  <p:stCondLst>
                                    <p:cond delay="4500"/>
                                  </p:stCondLst>
                                  <p:childTnLst>
                                    <p:cmd type="call" cmd="playFrom(0.0)">
                                      <p:cBhvr>
                                        <p:cTn id="40" dur="15651" fill="hold"/>
                                        <p:tgtEl>
                                          <p:spTgt spid="123"/>
                                        </p:tgtEl>
                                      </p:cBhvr>
                                    </p:cmd>
                                  </p:childTnLst>
                                </p:cTn>
                              </p:par>
                              <p:par>
                                <p:cTn id="41" presetID="1" presetClass="entr" presetSubtype="0" fill="hold" grpId="0" nodeType="withEffect">
                                  <p:stCondLst>
                                    <p:cond delay="450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grpId="0" nodeType="withEffect">
                                  <p:stCondLst>
                                    <p:cond delay="4500"/>
                                  </p:stCondLst>
                                  <p:childTnLst>
                                    <p:set>
                                      <p:cBhvr>
                                        <p:cTn id="44" dur="1" fill="hold">
                                          <p:stCondLst>
                                            <p:cond delay="0"/>
                                          </p:stCondLst>
                                        </p:cTn>
                                        <p:tgtEl>
                                          <p:spTgt spid="128"/>
                                        </p:tgtEl>
                                        <p:attrNameLst>
                                          <p:attrName>style.visibility</p:attrName>
                                        </p:attrNameLst>
                                      </p:cBhvr>
                                      <p:to>
                                        <p:strVal val="visible"/>
                                      </p:to>
                                    </p:set>
                                  </p:childTnLst>
                                </p:cTn>
                              </p:par>
                              <p:par>
                                <p:cTn id="45" presetID="1" presetClass="entr" presetSubtype="0" fill="hold" grpId="0" nodeType="withEffect">
                                  <p:stCondLst>
                                    <p:cond delay="4500"/>
                                  </p:stCondLst>
                                  <p:childTnLst>
                                    <p:set>
                                      <p:cBhvr>
                                        <p:cTn id="46" dur="1" fill="hold">
                                          <p:stCondLst>
                                            <p:cond delay="0"/>
                                          </p:stCondLst>
                                        </p:cTn>
                                        <p:tgtEl>
                                          <p:spTgt spid="1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81"/>
            </p:par>
            <p:par>
              <p:cTn id="82"/>
            </p:par>
            <p:par>
              <p:cTn id="83"/>
            </p:par>
            <p:seq concurrent="1" nextAc="seek">
              <p:cTn id="84" restart="whenNotActive" fill="hold" evtFilter="cancelBubble" nodeType="interactiveSeq">
                <p:stCondLst>
                  <p:cond evt="onClick" delay="0">
                    <p:tgtEl>
                      <p:spTgt spid="119"/>
                    </p:tgtEl>
                  </p:cond>
                </p:stCondLst>
                <p:endSync evt="end" delay="0">
                  <p:rtn val="all"/>
                </p:endSync>
                <p:childTnLst>
                  <p:par>
                    <p:cTn id="85" fill="hold">
                      <p:stCondLst>
                        <p:cond delay="0"/>
                      </p:stCondLst>
                      <p:childTnLst>
                        <p:par>
                          <p:cTn id="86" fill="hold">
                            <p:stCondLst>
                              <p:cond delay="0"/>
                            </p:stCondLst>
                            <p:childTnLst>
                              <p:par>
                                <p:cTn id="87" presetID="2" presetClass="mediacall" presetSubtype="0" fill="hold" nodeType="clickEffect">
                                  <p:stCondLst>
                                    <p:cond delay="0"/>
                                  </p:stCondLst>
                                  <p:childTnLst>
                                    <p:cmd type="call" cmd="togglePause">
                                      <p:cBhvr>
                                        <p:cTn id="88" dur="1" fill="hold"/>
                                        <p:tgtEl>
                                          <p:spTgt spid="119"/>
                                        </p:tgtEl>
                                      </p:cBhvr>
                                    </p:cmd>
                                  </p:childTnLst>
                                </p:cTn>
                              </p:par>
                            </p:childTnLst>
                          </p:cTn>
                        </p:par>
                      </p:childTnLst>
                    </p:cTn>
                  </p:par>
                </p:childTnLst>
              </p:cTn>
              <p:nextCondLst>
                <p:cond evt="onClick" delay="0">
                  <p:tgtEl>
                    <p:spTgt spid="119"/>
                  </p:tgtEl>
                </p:cond>
              </p:nextCondLst>
            </p:seq>
            <p:seq concurrent="1" nextAc="seek">
              <p:cTn id="89" restart="whenNotActive" fill="hold" evtFilter="cancelBubble" nodeType="interactiveSeq">
                <p:stCondLst>
                  <p:cond evt="onClick" delay="0">
                    <p:tgtEl>
                      <p:spTgt spid="121"/>
                    </p:tgtEl>
                  </p:cond>
                </p:stCondLst>
                <p:endSync evt="end" delay="0">
                  <p:rtn val="all"/>
                </p:endSync>
                <p:childTnLst>
                  <p:par>
                    <p:cTn id="90" fill="hold">
                      <p:stCondLst>
                        <p:cond delay="0"/>
                      </p:stCondLst>
                      <p:childTnLst>
                        <p:par>
                          <p:cTn id="91" fill="hold">
                            <p:stCondLst>
                              <p:cond delay="0"/>
                            </p:stCondLst>
                            <p:childTnLst>
                              <p:par>
                                <p:cTn id="92" presetID="2" presetClass="mediacall" presetSubtype="0" fill="hold" nodeType="clickEffect">
                                  <p:stCondLst>
                                    <p:cond delay="0"/>
                                  </p:stCondLst>
                                  <p:childTnLst>
                                    <p:cmd type="call" cmd="togglePause">
                                      <p:cBhvr>
                                        <p:cTn id="93" dur="1" fill="hold"/>
                                        <p:tgtEl>
                                          <p:spTgt spid="121"/>
                                        </p:tgtEl>
                                      </p:cBhvr>
                                    </p:cmd>
                                  </p:childTnLst>
                                </p:cTn>
                              </p:par>
                            </p:childTnLst>
                          </p:cTn>
                        </p:par>
                      </p:childTnLst>
                    </p:cTn>
                  </p:par>
                </p:childTnLst>
              </p:cTn>
              <p:nextCondLst>
                <p:cond evt="onClick" delay="0">
                  <p:tgtEl>
                    <p:spTgt spid="121"/>
                  </p:tgtEl>
                </p:cond>
              </p:nextCondLst>
            </p:seq>
            <p:seq concurrent="1" nextAc="seek">
              <p:cTn id="94" restart="whenNotActive" fill="hold" evtFilter="cancelBubble" nodeType="interactiveSeq">
                <p:stCondLst>
                  <p:cond evt="onClick" delay="0">
                    <p:tgtEl>
                      <p:spTgt spid="122"/>
                    </p:tgtEl>
                  </p:cond>
                </p:stCondLst>
                <p:endSync evt="end" delay="0">
                  <p:rtn val="all"/>
                </p:endSync>
                <p:childTnLst>
                  <p:par>
                    <p:cTn id="95" fill="hold">
                      <p:stCondLst>
                        <p:cond delay="0"/>
                      </p:stCondLst>
                      <p:childTnLst>
                        <p:par>
                          <p:cTn id="96" fill="hold">
                            <p:stCondLst>
                              <p:cond delay="0"/>
                            </p:stCondLst>
                            <p:childTnLst>
                              <p:par>
                                <p:cTn id="97" presetID="2" presetClass="mediacall" presetSubtype="0" fill="hold" nodeType="clickEffect">
                                  <p:stCondLst>
                                    <p:cond delay="0"/>
                                  </p:stCondLst>
                                  <p:childTnLst>
                                    <p:cmd type="call" cmd="togglePause">
                                      <p:cBhvr>
                                        <p:cTn id="98" dur="1" fill="hold"/>
                                        <p:tgtEl>
                                          <p:spTgt spid="122"/>
                                        </p:tgtEl>
                                      </p:cBhvr>
                                    </p:cmd>
                                  </p:childTnLst>
                                </p:cTn>
                              </p:par>
                            </p:childTnLst>
                          </p:cTn>
                        </p:par>
                      </p:childTnLst>
                    </p:cTn>
                  </p:par>
                </p:childTnLst>
              </p:cTn>
              <p:nextCondLst>
                <p:cond evt="onClick" delay="0">
                  <p:tgtEl>
                    <p:spTgt spid="122"/>
                  </p:tgtEl>
                </p:cond>
              </p:nextCondLst>
            </p:seq>
            <p:seq concurrent="1" nextAc="seek">
              <p:cTn id="99" restart="whenNotActive" fill="hold" evtFilter="cancelBubble" nodeType="interactiveSeq">
                <p:stCondLst>
                  <p:cond evt="onClick" delay="0">
                    <p:tgtEl>
                      <p:spTgt spid="123"/>
                    </p:tgtEl>
                  </p:cond>
                </p:stCondLst>
                <p:endSync evt="end" delay="0">
                  <p:rtn val="all"/>
                </p:endSync>
                <p:childTnLst>
                  <p:par>
                    <p:cTn id="100" fill="hold">
                      <p:stCondLst>
                        <p:cond delay="0"/>
                      </p:stCondLst>
                      <p:childTnLst>
                        <p:par>
                          <p:cTn id="101" fill="hold">
                            <p:stCondLst>
                              <p:cond delay="0"/>
                            </p:stCondLst>
                            <p:childTnLst>
                              <p:par>
                                <p:cTn id="102" presetID="2" presetClass="mediacall" presetSubtype="0" fill="hold" nodeType="clickEffect">
                                  <p:stCondLst>
                                    <p:cond delay="0"/>
                                  </p:stCondLst>
                                  <p:childTnLst>
                                    <p:cmd type="call" cmd="togglePause">
                                      <p:cBhvr>
                                        <p:cTn id="103" dur="1" fill="hold"/>
                                        <p:tgtEl>
                                          <p:spTgt spid="123"/>
                                        </p:tgtEl>
                                      </p:cBhvr>
                                    </p:cmd>
                                  </p:childTnLst>
                                </p:cTn>
                              </p:par>
                            </p:childTnLst>
                          </p:cTn>
                        </p:par>
                      </p:childTnLst>
                    </p:cTn>
                  </p:par>
                </p:childTnLst>
              </p:cTn>
              <p:nextCondLst>
                <p:cond evt="onClick" delay="0">
                  <p:tgtEl>
                    <p:spTgt spid="123"/>
                  </p:tgtEl>
                </p:cond>
              </p:nextCondLst>
            </p:seq>
            <p:video>
              <p:cMediaNode vol="80000">
                <p:cTn id="104" fill="hold" display="0">
                  <p:stCondLst>
                    <p:cond delay="indefinite"/>
                  </p:stCondLst>
                </p:cTn>
                <p:tgtEl>
                  <p:spTgt spid="119"/>
                </p:tgtEl>
              </p:cMediaNode>
            </p:video>
            <p:video>
              <p:cMediaNode vol="80000">
                <p:cTn id="105" fill="hold" display="0">
                  <p:stCondLst>
                    <p:cond delay="indefinite"/>
                  </p:stCondLst>
                </p:cTn>
                <p:tgtEl>
                  <p:spTgt spid="121"/>
                </p:tgtEl>
              </p:cMediaNode>
            </p:video>
            <p:video>
              <p:cMediaNode vol="80000">
                <p:cTn id="106" fill="hold" display="0">
                  <p:stCondLst>
                    <p:cond delay="indefinite"/>
                  </p:stCondLst>
                </p:cTn>
                <p:tgtEl>
                  <p:spTgt spid="122"/>
                </p:tgtEl>
              </p:cMediaNode>
            </p:video>
            <p:video>
              <p:cMediaNode vol="80000">
                <p:cTn id="107" fill="hold" display="0">
                  <p:stCondLst>
                    <p:cond delay="indefinite"/>
                  </p:stCondLst>
                </p:cTn>
                <p:tgtEl>
                  <p:spTgt spid="123"/>
                </p:tgtEl>
              </p:cMediaNode>
            </p:video>
          </p:childTnLst>
        </p:cTn>
      </p:par>
    </p:tnLst>
    <p:bldLst>
      <p:bldP spid="57" grpId="0" animBg="1"/>
      <p:bldP spid="61" grpId="0" animBg="1"/>
      <p:bldP spid="86" grpId="0" animBg="1"/>
      <p:bldP spid="87" grpId="0" animBg="1"/>
      <p:bldP spid="88" grpId="0" animBg="1"/>
      <p:bldP spid="89" grpId="0" animBg="1"/>
      <p:bldP spid="93" grpId="0" animBg="1"/>
      <p:bldP spid="96" grpId="0" animBg="1"/>
      <p:bldP spid="113" grpId="0"/>
      <p:bldP spid="124" grpId="0" animBg="1"/>
      <p:bldP spid="125" grpId="0" animBg="1"/>
      <p:bldP spid="126" grpId="0" animBg="1"/>
      <p:bldP spid="127" grpId="0" animBg="1"/>
      <p:bldP spid="128" grpId="0"/>
      <p:bldP spid="12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317625-4782-46D7-A255-38B6CDF4367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86445" y="1428668"/>
            <a:ext cx="2058549" cy="1543912"/>
          </a:xfrm>
          <a:prstGeom prst="rect">
            <a:avLst/>
          </a:prstGeom>
        </p:spPr>
      </p:pic>
      <p:pic>
        <p:nvPicPr>
          <p:cNvPr id="10" name="Picture 9" descr="A close up of a brick building&#10;&#10;Description automatically generated">
            <a:extLst>
              <a:ext uri="{FF2B5EF4-FFF2-40B4-BE49-F238E27FC236}">
                <a16:creationId xmlns:a16="http://schemas.microsoft.com/office/drawing/2014/main" id="{A73C9381-6E3F-46C1-A7DF-C546FAB52DC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03483" y="1463709"/>
            <a:ext cx="2090405" cy="1567803"/>
          </a:xfrm>
          <a:prstGeom prst="rect">
            <a:avLst/>
          </a:prstGeom>
        </p:spPr>
      </p:pic>
      <p:pic>
        <p:nvPicPr>
          <p:cNvPr id="12" name="Picture 11" descr="A picture containing building&#10;&#10;Description automatically generated">
            <a:extLst>
              <a:ext uri="{FF2B5EF4-FFF2-40B4-BE49-F238E27FC236}">
                <a16:creationId xmlns:a16="http://schemas.microsoft.com/office/drawing/2014/main" id="{56930DAD-CAE3-4F5D-B97B-F9F2A5E947B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06776" y="1417363"/>
            <a:ext cx="2058549" cy="1543912"/>
          </a:xfrm>
          <a:prstGeom prst="rect">
            <a:avLst/>
          </a:prstGeom>
        </p:spPr>
      </p:pic>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DEF EXPANSION RESULT</a:t>
            </a:r>
          </a:p>
        </p:txBody>
      </p:sp>
      <p:sp>
        <p:nvSpPr>
          <p:cNvPr id="34" name="テキスト ボックス 5">
            <a:extLst>
              <a:ext uri="{FF2B5EF4-FFF2-40B4-BE49-F238E27FC236}">
                <a16:creationId xmlns:a16="http://schemas.microsoft.com/office/drawing/2014/main" id="{5C312AF6-CD41-47CD-868D-A7E0DC6F83E6}"/>
              </a:ext>
            </a:extLst>
          </p:cNvPr>
          <p:cNvSpPr txBox="1"/>
          <p:nvPr/>
        </p:nvSpPr>
        <p:spPr>
          <a:xfrm>
            <a:off x="7736050" y="2530998"/>
            <a:ext cx="118971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0.6191%</a:t>
            </a:r>
            <a:endParaRPr sz="2400" dirty="0">
              <a:solidFill>
                <a:schemeClr val="bg1"/>
              </a:solidFill>
            </a:endParaRPr>
          </a:p>
        </p:txBody>
      </p:sp>
      <p:sp>
        <p:nvSpPr>
          <p:cNvPr id="36" name="テキスト ボックス 5">
            <a:extLst>
              <a:ext uri="{FF2B5EF4-FFF2-40B4-BE49-F238E27FC236}">
                <a16:creationId xmlns:a16="http://schemas.microsoft.com/office/drawing/2014/main" id="{05BDCD2F-2A1F-47AC-9556-91DFFB01D087}"/>
              </a:ext>
            </a:extLst>
          </p:cNvPr>
          <p:cNvSpPr txBox="1"/>
          <p:nvPr/>
        </p:nvSpPr>
        <p:spPr>
          <a:xfrm>
            <a:off x="5647836" y="2536663"/>
            <a:ext cx="118971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0.5795%</a:t>
            </a:r>
            <a:endParaRPr sz="2400" dirty="0">
              <a:solidFill>
                <a:schemeClr val="bg1"/>
              </a:solidFill>
            </a:endParaRPr>
          </a:p>
        </p:txBody>
      </p:sp>
      <p:sp>
        <p:nvSpPr>
          <p:cNvPr id="40" name="テキスト ボックス 5">
            <a:extLst>
              <a:ext uri="{FF2B5EF4-FFF2-40B4-BE49-F238E27FC236}">
                <a16:creationId xmlns:a16="http://schemas.microsoft.com/office/drawing/2014/main" id="{0953E3CF-BE9E-429F-80BE-4B6414790C68}"/>
              </a:ext>
            </a:extLst>
          </p:cNvPr>
          <p:cNvSpPr txBox="1"/>
          <p:nvPr/>
        </p:nvSpPr>
        <p:spPr>
          <a:xfrm>
            <a:off x="3151630" y="2529125"/>
            <a:ext cx="1165860"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0.5118%</a:t>
            </a:r>
            <a:endParaRPr sz="2400" dirty="0">
              <a:solidFill>
                <a:schemeClr val="bg1"/>
              </a:solidFill>
            </a:endParaRPr>
          </a:p>
        </p:txBody>
      </p:sp>
      <p:sp>
        <p:nvSpPr>
          <p:cNvPr id="47" name="Rectangle 46">
            <a:extLst>
              <a:ext uri="{FF2B5EF4-FFF2-40B4-BE49-F238E27FC236}">
                <a16:creationId xmlns:a16="http://schemas.microsoft.com/office/drawing/2014/main" id="{FD18F26E-8C3B-47E1-9955-102F8FC9D074}"/>
              </a:ext>
            </a:extLst>
          </p:cNvPr>
          <p:cNvSpPr/>
          <p:nvPr/>
        </p:nvSpPr>
        <p:spPr>
          <a:xfrm>
            <a:off x="2449499" y="871575"/>
            <a:ext cx="1739900" cy="707886"/>
          </a:xfrm>
          <a:prstGeom prst="rect">
            <a:avLst/>
          </a:prstGeom>
        </p:spPr>
        <p:txBody>
          <a:bodyPr wrap="none">
            <a:spAutoFit/>
          </a:bodyPr>
          <a:lstStyle/>
          <a:p>
            <a:r>
              <a:rPr lang="en-US" sz="2000" dirty="0"/>
              <a:t>30% Aggregate</a:t>
            </a:r>
          </a:p>
          <a:p>
            <a:r>
              <a:rPr lang="en-US" sz="2000" dirty="0"/>
              <a:t>50x50x50mm</a:t>
            </a:r>
          </a:p>
        </p:txBody>
      </p:sp>
      <p:grpSp>
        <p:nvGrpSpPr>
          <p:cNvPr id="26" name="グループ化 47">
            <a:extLst>
              <a:ext uri="{FF2B5EF4-FFF2-40B4-BE49-F238E27FC236}">
                <a16:creationId xmlns:a16="http://schemas.microsoft.com/office/drawing/2014/main" id="{1C36013B-F1FF-4161-BE88-5A11CC8A2485}"/>
              </a:ext>
            </a:extLst>
          </p:cNvPr>
          <p:cNvGrpSpPr/>
          <p:nvPr/>
        </p:nvGrpSpPr>
        <p:grpSpPr>
          <a:xfrm>
            <a:off x="4019350" y="1019418"/>
            <a:ext cx="863152" cy="889307"/>
            <a:chOff x="5542961" y="1433938"/>
            <a:chExt cx="1405142" cy="1456529"/>
          </a:xfrm>
        </p:grpSpPr>
        <p:pic>
          <p:nvPicPr>
            <p:cNvPr id="27" name="Picture 2" descr="F:\Simulation\SimVer10Result\ASR\S11M25X0Y-1CD0A0.001\DEP50-STEP(001).BMP">
              <a:extLst>
                <a:ext uri="{FF2B5EF4-FFF2-40B4-BE49-F238E27FC236}">
                  <a16:creationId xmlns:a16="http://schemas.microsoft.com/office/drawing/2014/main" id="{573DC487-AC7A-4FF2-9B6A-A22F6B09B04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465" b="75425" l="26276" r="76749">
                          <a14:foregroundMark x1="26465" y1="26654" x2="26465" y2="26654"/>
                          <a14:foregroundMark x1="76749" y1="55388" x2="76749" y2="55388"/>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a:extLst>
                <a:ext uri="{FF2B5EF4-FFF2-40B4-BE49-F238E27FC236}">
                  <a16:creationId xmlns:a16="http://schemas.microsoft.com/office/drawing/2014/main" id="{1D7A9986-92CB-4723-9356-AB319DEC1118}"/>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29" name="グループ化 47">
            <a:extLst>
              <a:ext uri="{FF2B5EF4-FFF2-40B4-BE49-F238E27FC236}">
                <a16:creationId xmlns:a16="http://schemas.microsoft.com/office/drawing/2014/main" id="{2067D411-CC90-4515-A4D7-AC1EEEA60C3C}"/>
              </a:ext>
            </a:extLst>
          </p:cNvPr>
          <p:cNvGrpSpPr/>
          <p:nvPr/>
        </p:nvGrpSpPr>
        <p:grpSpPr>
          <a:xfrm>
            <a:off x="1599676" y="1053448"/>
            <a:ext cx="863152" cy="889307"/>
            <a:chOff x="5542961" y="1433938"/>
            <a:chExt cx="1405142" cy="1456529"/>
          </a:xfrm>
        </p:grpSpPr>
        <p:pic>
          <p:nvPicPr>
            <p:cNvPr id="30" name="Picture 2" descr="F:\Simulation\SimVer10Result\ASR\S11M25X0Y-1CD0A0.001\DEP50-STEP(001).BMP">
              <a:extLst>
                <a:ext uri="{FF2B5EF4-FFF2-40B4-BE49-F238E27FC236}">
                  <a16:creationId xmlns:a16="http://schemas.microsoft.com/office/drawing/2014/main" id="{FA08EF38-9EE0-41EB-8998-6671645DD6FF}"/>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26276" b="75236" l="26276" r="76371">
                          <a14:foregroundMark x1="41210" y1="26465" x2="41210" y2="26465"/>
                          <a14:foregroundMark x1="26465" y1="32325" x2="26465" y2="32325"/>
                          <a14:foregroundMark x1="76371" y1="36295" x2="76371" y2="36295"/>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a:extLst>
                <a:ext uri="{FF2B5EF4-FFF2-40B4-BE49-F238E27FC236}">
                  <a16:creationId xmlns:a16="http://schemas.microsoft.com/office/drawing/2014/main" id="{15E7DAF0-215B-45F9-9DA1-65D65A409D2F}"/>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32" name="グループ化 47">
            <a:extLst>
              <a:ext uri="{FF2B5EF4-FFF2-40B4-BE49-F238E27FC236}">
                <a16:creationId xmlns:a16="http://schemas.microsoft.com/office/drawing/2014/main" id="{EEC24348-BE6E-4B95-AF31-7AFB0DEE4982}"/>
              </a:ext>
            </a:extLst>
          </p:cNvPr>
          <p:cNvGrpSpPr/>
          <p:nvPr/>
        </p:nvGrpSpPr>
        <p:grpSpPr>
          <a:xfrm>
            <a:off x="6395231" y="987776"/>
            <a:ext cx="863152" cy="889307"/>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52E755E1-6D7D-46DD-974F-6C18341AECC4}"/>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26465" b="75425" l="26465" r="76560">
                          <a14:foregroundMark x1="76560" y1="26654" x2="76560" y2="26654"/>
                          <a14:foregroundMark x1="26465" y1="27599" x2="26465" y2="27599"/>
                          <a14:backgroundMark x1="22495" y1="25331" x2="22495" y2="25331"/>
                          <a14:backgroundMark x1="22684" y1="27032" x2="22684" y2="27032"/>
                          <a14:backgroundMark x1="22684" y1="30435" x2="22684" y2="30435"/>
                          <a14:backgroundMark x1="23251" y1="37996" x2="23251" y2="37996"/>
                          <a14:backgroundMark x1="19282" y1="40454" x2="19282" y2="40454"/>
                          <a14:backgroundMark x1="6616" y1="21739" x2="6616" y2="21739"/>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8AB2451B-EBA3-4997-8AC8-2F55F74D9ECF}"/>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42" name="Rectangle 41">
            <a:extLst>
              <a:ext uri="{FF2B5EF4-FFF2-40B4-BE49-F238E27FC236}">
                <a16:creationId xmlns:a16="http://schemas.microsoft.com/office/drawing/2014/main" id="{20E7423E-2933-43EA-B338-586723503767}"/>
              </a:ext>
            </a:extLst>
          </p:cNvPr>
          <p:cNvSpPr/>
          <p:nvPr/>
        </p:nvSpPr>
        <p:spPr>
          <a:xfrm>
            <a:off x="4774049" y="847321"/>
            <a:ext cx="1739900" cy="707886"/>
          </a:xfrm>
          <a:prstGeom prst="rect">
            <a:avLst/>
          </a:prstGeom>
        </p:spPr>
        <p:txBody>
          <a:bodyPr wrap="none">
            <a:spAutoFit/>
          </a:bodyPr>
          <a:lstStyle/>
          <a:p>
            <a:r>
              <a:rPr lang="en-US" sz="2000" dirty="0"/>
              <a:t>30% Aggregate</a:t>
            </a:r>
          </a:p>
          <a:p>
            <a:r>
              <a:rPr lang="en-US" sz="2000" dirty="0"/>
              <a:t>75x75x75mm</a:t>
            </a:r>
          </a:p>
        </p:txBody>
      </p:sp>
      <p:sp>
        <p:nvSpPr>
          <p:cNvPr id="43" name="Rectangle 42">
            <a:extLst>
              <a:ext uri="{FF2B5EF4-FFF2-40B4-BE49-F238E27FC236}">
                <a16:creationId xmlns:a16="http://schemas.microsoft.com/office/drawing/2014/main" id="{6FBC83C7-F877-4F6E-AA98-347F04D6E230}"/>
              </a:ext>
            </a:extLst>
          </p:cNvPr>
          <p:cNvSpPr/>
          <p:nvPr/>
        </p:nvSpPr>
        <p:spPr>
          <a:xfrm>
            <a:off x="7175671" y="855779"/>
            <a:ext cx="1984839" cy="707886"/>
          </a:xfrm>
          <a:prstGeom prst="rect">
            <a:avLst/>
          </a:prstGeom>
        </p:spPr>
        <p:txBody>
          <a:bodyPr wrap="none">
            <a:spAutoFit/>
          </a:bodyPr>
          <a:lstStyle/>
          <a:p>
            <a:r>
              <a:rPr lang="en-US" sz="2000" dirty="0"/>
              <a:t>30% Aggregate</a:t>
            </a:r>
          </a:p>
          <a:p>
            <a:r>
              <a:rPr lang="en-US" sz="2000" dirty="0"/>
              <a:t>100x100x100mm</a:t>
            </a:r>
          </a:p>
        </p:txBody>
      </p:sp>
      <p:pic>
        <p:nvPicPr>
          <p:cNvPr id="45" name="Picture 6" descr="C:\Users\NagaiLab-Tao\Desktop\YUSHI\Pre\Models\A30.PNG">
            <a:extLst>
              <a:ext uri="{FF2B5EF4-FFF2-40B4-BE49-F238E27FC236}">
                <a16:creationId xmlns:a16="http://schemas.microsoft.com/office/drawing/2014/main" id="{8E1AA504-7EB2-43C3-94BC-EDB7BEE7D79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6788" t="-1" r="7469" b="513"/>
          <a:stretch/>
        </p:blipFill>
        <p:spPr bwMode="auto">
          <a:xfrm>
            <a:off x="169541" y="3824477"/>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46" name="テキスト ボックス 5">
            <a:extLst>
              <a:ext uri="{FF2B5EF4-FFF2-40B4-BE49-F238E27FC236}">
                <a16:creationId xmlns:a16="http://schemas.microsoft.com/office/drawing/2014/main" id="{C35C3BED-F806-475F-9E86-E87AD5980E28}"/>
              </a:ext>
            </a:extLst>
          </p:cNvPr>
          <p:cNvSpPr txBox="1"/>
          <p:nvPr/>
        </p:nvSpPr>
        <p:spPr>
          <a:xfrm>
            <a:off x="474810" y="5057257"/>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35" name="ASR and DEF as Two Main Reason Causing Concrete Cracking…">
            <a:extLst>
              <a:ext uri="{FF2B5EF4-FFF2-40B4-BE49-F238E27FC236}">
                <a16:creationId xmlns:a16="http://schemas.microsoft.com/office/drawing/2014/main" id="{2F1751C4-45C8-F343-8191-2478BC3CB57E}"/>
              </a:ext>
            </a:extLst>
          </p:cNvPr>
          <p:cNvSpPr txBox="1"/>
          <p:nvPr/>
        </p:nvSpPr>
        <p:spPr>
          <a:xfrm>
            <a:off x="0" y="6081556"/>
            <a:ext cx="8566026"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DEF Expansion Under Different Conditions</a:t>
            </a:r>
          </a:p>
          <a:p>
            <a:pPr algn="ctr">
              <a:defRPr b="1"/>
            </a:pPr>
            <a:r>
              <a:rPr lang="en-US" sz="2400" dirty="0"/>
              <a:t>Characteristic Map Cracking Pattern is Well Simulated</a:t>
            </a:r>
          </a:p>
        </p:txBody>
      </p:sp>
      <p:sp>
        <p:nvSpPr>
          <p:cNvPr id="39" name="文本框 38">
            <a:extLst>
              <a:ext uri="{FF2B5EF4-FFF2-40B4-BE49-F238E27FC236}">
                <a16:creationId xmlns:a16="http://schemas.microsoft.com/office/drawing/2014/main" id="{2C9423AB-4716-4C4C-93E7-C10F6489E790}"/>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11</a:t>
            </a:r>
            <a:endParaRPr kumimoji="1" lang="zh-CN" altLang="en-US" dirty="0"/>
          </a:p>
        </p:txBody>
      </p:sp>
      <p:cxnSp>
        <p:nvCxnSpPr>
          <p:cNvPr id="41" name="Straight Arrow Connector 40">
            <a:extLst>
              <a:ext uri="{FF2B5EF4-FFF2-40B4-BE49-F238E27FC236}">
                <a16:creationId xmlns:a16="http://schemas.microsoft.com/office/drawing/2014/main" id="{8966BCCC-B22A-4DA2-B076-77190C6EE6DA}"/>
              </a:ext>
            </a:extLst>
          </p:cNvPr>
          <p:cNvCxnSpPr>
            <a:cxnSpLocks/>
          </p:cNvCxnSpPr>
          <p:nvPr/>
        </p:nvCxnSpPr>
        <p:spPr>
          <a:xfrm>
            <a:off x="3195590" y="1991204"/>
            <a:ext cx="0" cy="3180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F4EFF800-74E3-490E-A8C8-4F168E1BBBC0}"/>
              </a:ext>
            </a:extLst>
          </p:cNvPr>
          <p:cNvSpPr txBox="1"/>
          <p:nvPr/>
        </p:nvSpPr>
        <p:spPr>
          <a:xfrm>
            <a:off x="5732181" y="1891085"/>
            <a:ext cx="1205754" cy="461665"/>
          </a:xfrm>
          <a:prstGeom prst="rect">
            <a:avLst/>
          </a:prstGeom>
          <a:noFill/>
        </p:spPr>
        <p:txBody>
          <a:bodyPr wrap="square" rtlCol="0">
            <a:spAutoFit/>
          </a:bodyPr>
          <a:lstStyle/>
          <a:p>
            <a:r>
              <a:rPr lang="en-US" sz="2400" dirty="0"/>
              <a:t>~25mm</a:t>
            </a:r>
          </a:p>
        </p:txBody>
      </p:sp>
      <p:sp>
        <p:nvSpPr>
          <p:cNvPr id="56" name="TextBox 55">
            <a:extLst>
              <a:ext uri="{FF2B5EF4-FFF2-40B4-BE49-F238E27FC236}">
                <a16:creationId xmlns:a16="http://schemas.microsoft.com/office/drawing/2014/main" id="{8ED75E27-DD48-4EA1-B459-64E4ED795D66}"/>
              </a:ext>
            </a:extLst>
          </p:cNvPr>
          <p:cNvSpPr txBox="1"/>
          <p:nvPr/>
        </p:nvSpPr>
        <p:spPr>
          <a:xfrm>
            <a:off x="6894323" y="3320083"/>
            <a:ext cx="1966801" cy="830997"/>
          </a:xfrm>
          <a:prstGeom prst="rect">
            <a:avLst/>
          </a:prstGeom>
          <a:solidFill>
            <a:schemeClr val="accent4"/>
          </a:solidFill>
        </p:spPr>
        <p:txBody>
          <a:bodyPr wrap="square" rtlCol="0">
            <a:spAutoFit/>
          </a:bodyPr>
          <a:lstStyle/>
          <a:p>
            <a:r>
              <a:rPr lang="en-US" sz="2400" b="1" dirty="0"/>
              <a:t>No Obviously Large Cracks</a:t>
            </a:r>
          </a:p>
        </p:txBody>
      </p:sp>
      <p:pic>
        <p:nvPicPr>
          <p:cNvPr id="7" name="Picture 6">
            <a:extLst>
              <a:ext uri="{FF2B5EF4-FFF2-40B4-BE49-F238E27FC236}">
                <a16:creationId xmlns:a16="http://schemas.microsoft.com/office/drawing/2014/main" id="{CD6D0DA2-2C54-4C78-BA72-8DF4E150EABC}"/>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795320" y="4555195"/>
            <a:ext cx="5118718" cy="1297332"/>
          </a:xfrm>
          <a:prstGeom prst="rect">
            <a:avLst/>
          </a:prstGeom>
        </p:spPr>
      </p:pic>
      <p:sp>
        <p:nvSpPr>
          <p:cNvPr id="59" name="TextBox 58">
            <a:extLst>
              <a:ext uri="{FF2B5EF4-FFF2-40B4-BE49-F238E27FC236}">
                <a16:creationId xmlns:a16="http://schemas.microsoft.com/office/drawing/2014/main" id="{C124B3A9-23BC-4675-B9C9-F2049462DFD1}"/>
              </a:ext>
            </a:extLst>
          </p:cNvPr>
          <p:cNvSpPr txBox="1"/>
          <p:nvPr/>
        </p:nvSpPr>
        <p:spPr>
          <a:xfrm>
            <a:off x="3420967" y="5804298"/>
            <a:ext cx="2177757" cy="369332"/>
          </a:xfrm>
          <a:prstGeom prst="rect">
            <a:avLst/>
          </a:prstGeom>
          <a:noFill/>
        </p:spPr>
        <p:txBody>
          <a:bodyPr wrap="square" rtlCol="0">
            <a:spAutoFit/>
          </a:bodyPr>
          <a:lstStyle/>
          <a:p>
            <a:r>
              <a:rPr lang="en-US" b="1" dirty="0">
                <a:solidFill>
                  <a:schemeClr val="bg2">
                    <a:lumMod val="10000"/>
                  </a:schemeClr>
                </a:solidFill>
              </a:rPr>
              <a:t>100x100x400mm</a:t>
            </a:r>
          </a:p>
        </p:txBody>
      </p:sp>
      <p:sp>
        <p:nvSpPr>
          <p:cNvPr id="64" name="TextBox 63">
            <a:extLst>
              <a:ext uri="{FF2B5EF4-FFF2-40B4-BE49-F238E27FC236}">
                <a16:creationId xmlns:a16="http://schemas.microsoft.com/office/drawing/2014/main" id="{51D2FD6D-CD37-4C16-B84A-FC84E9E1B9FF}"/>
              </a:ext>
            </a:extLst>
          </p:cNvPr>
          <p:cNvSpPr txBox="1"/>
          <p:nvPr/>
        </p:nvSpPr>
        <p:spPr>
          <a:xfrm>
            <a:off x="3221258" y="1984903"/>
            <a:ext cx="1205754" cy="461665"/>
          </a:xfrm>
          <a:prstGeom prst="rect">
            <a:avLst/>
          </a:prstGeom>
          <a:noFill/>
        </p:spPr>
        <p:txBody>
          <a:bodyPr wrap="square" rtlCol="0">
            <a:spAutoFit/>
          </a:bodyPr>
          <a:lstStyle/>
          <a:p>
            <a:r>
              <a:rPr lang="en-US" sz="2400" dirty="0"/>
              <a:t>~25mm</a:t>
            </a:r>
          </a:p>
        </p:txBody>
      </p:sp>
      <p:grpSp>
        <p:nvGrpSpPr>
          <p:cNvPr id="2" name="Group 1">
            <a:extLst>
              <a:ext uri="{FF2B5EF4-FFF2-40B4-BE49-F238E27FC236}">
                <a16:creationId xmlns:a16="http://schemas.microsoft.com/office/drawing/2014/main" id="{14220F07-FC24-4FDC-9BEE-96347033AEE0}"/>
              </a:ext>
            </a:extLst>
          </p:cNvPr>
          <p:cNvGrpSpPr/>
          <p:nvPr/>
        </p:nvGrpSpPr>
        <p:grpSpPr>
          <a:xfrm>
            <a:off x="5328587" y="4736912"/>
            <a:ext cx="1323409" cy="503638"/>
            <a:chOff x="5233386" y="4679345"/>
            <a:chExt cx="1323409" cy="503638"/>
          </a:xfrm>
        </p:grpSpPr>
        <p:cxnSp>
          <p:nvCxnSpPr>
            <p:cNvPr id="60" name="Straight Arrow Connector 59">
              <a:extLst>
                <a:ext uri="{FF2B5EF4-FFF2-40B4-BE49-F238E27FC236}">
                  <a16:creationId xmlns:a16="http://schemas.microsoft.com/office/drawing/2014/main" id="{72954645-E714-48CA-B922-0405FAA82566}"/>
                </a:ext>
              </a:extLst>
            </p:cNvPr>
            <p:cNvCxnSpPr>
              <a:cxnSpLocks/>
            </p:cNvCxnSpPr>
            <p:nvPr/>
          </p:nvCxnSpPr>
          <p:spPr>
            <a:xfrm>
              <a:off x="5316094" y="4679345"/>
              <a:ext cx="0" cy="154662"/>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59CB6ED1-A4FD-4370-A4EF-5E95E5223D52}"/>
                </a:ext>
              </a:extLst>
            </p:cNvPr>
            <p:cNvCxnSpPr>
              <a:cxnSpLocks/>
            </p:cNvCxnSpPr>
            <p:nvPr/>
          </p:nvCxnSpPr>
          <p:spPr>
            <a:xfrm flipV="1">
              <a:off x="5315609" y="4962001"/>
              <a:ext cx="0" cy="163017"/>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8406CBF-4834-4446-9585-A46AC6CE5110}"/>
                </a:ext>
              </a:extLst>
            </p:cNvPr>
            <p:cNvCxnSpPr>
              <a:cxnSpLocks/>
            </p:cNvCxnSpPr>
            <p:nvPr/>
          </p:nvCxnSpPr>
          <p:spPr>
            <a:xfrm flipH="1">
              <a:off x="5233386" y="4834007"/>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8666D9C-65C0-476D-B3D3-66815516322F}"/>
                </a:ext>
              </a:extLst>
            </p:cNvPr>
            <p:cNvCxnSpPr>
              <a:cxnSpLocks/>
            </p:cNvCxnSpPr>
            <p:nvPr/>
          </p:nvCxnSpPr>
          <p:spPr>
            <a:xfrm flipH="1">
              <a:off x="5236463" y="4969629"/>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9919014A-9457-4499-A8CA-AE8F7ABF9FF6}"/>
                </a:ext>
              </a:extLst>
            </p:cNvPr>
            <p:cNvSpPr txBox="1"/>
            <p:nvPr/>
          </p:nvSpPr>
          <p:spPr>
            <a:xfrm>
              <a:off x="5351041" y="4721318"/>
              <a:ext cx="1205754" cy="461665"/>
            </a:xfrm>
            <a:prstGeom prst="rect">
              <a:avLst/>
            </a:prstGeom>
            <a:noFill/>
          </p:spPr>
          <p:txBody>
            <a:bodyPr wrap="square" rtlCol="0">
              <a:spAutoFit/>
            </a:bodyPr>
            <a:lstStyle/>
            <a:p>
              <a:r>
                <a:rPr lang="en-US" sz="2400" dirty="0">
                  <a:solidFill>
                    <a:srgbClr val="C00000"/>
                  </a:solidFill>
                </a:rPr>
                <a:t>~25mm</a:t>
              </a:r>
            </a:p>
          </p:txBody>
        </p:sp>
      </p:grpSp>
      <p:cxnSp>
        <p:nvCxnSpPr>
          <p:cNvPr id="65" name="Straight Arrow Connector 64">
            <a:extLst>
              <a:ext uri="{FF2B5EF4-FFF2-40B4-BE49-F238E27FC236}">
                <a16:creationId xmlns:a16="http://schemas.microsoft.com/office/drawing/2014/main" id="{DFFFB623-0537-43E7-8522-062613721F70}"/>
              </a:ext>
            </a:extLst>
          </p:cNvPr>
          <p:cNvCxnSpPr>
            <a:cxnSpLocks/>
          </p:cNvCxnSpPr>
          <p:nvPr/>
        </p:nvCxnSpPr>
        <p:spPr>
          <a:xfrm>
            <a:off x="5693730" y="1953329"/>
            <a:ext cx="0" cy="3180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683AD151-70D4-4347-A366-ACA7A27E2283}"/>
              </a:ext>
            </a:extLst>
          </p:cNvPr>
          <p:cNvSpPr/>
          <p:nvPr/>
        </p:nvSpPr>
        <p:spPr>
          <a:xfrm>
            <a:off x="6991852" y="4727144"/>
            <a:ext cx="2142745" cy="1200329"/>
          </a:xfrm>
          <a:prstGeom prst="rect">
            <a:avLst/>
          </a:prstGeom>
        </p:spPr>
        <p:txBody>
          <a:bodyPr wrap="square">
            <a:spAutoFit/>
          </a:bodyPr>
          <a:lstStyle/>
          <a:p>
            <a:r>
              <a:rPr lang="en-US" i="1" dirty="0">
                <a:solidFill>
                  <a:schemeClr val="bg2">
                    <a:lumMod val="50000"/>
                  </a:schemeClr>
                </a:solidFill>
              </a:rPr>
              <a:t>Specimens of DEF expanded concretes KAWABATA et al., 2011</a:t>
            </a:r>
          </a:p>
        </p:txBody>
      </p:sp>
      <p:sp>
        <p:nvSpPr>
          <p:cNvPr id="48" name="Rectangle 47">
            <a:extLst>
              <a:ext uri="{FF2B5EF4-FFF2-40B4-BE49-F238E27FC236}">
                <a16:creationId xmlns:a16="http://schemas.microsoft.com/office/drawing/2014/main" id="{BDC3BC39-5000-48F2-AD14-B662810FCA55}"/>
              </a:ext>
            </a:extLst>
          </p:cNvPr>
          <p:cNvSpPr/>
          <p:nvPr/>
        </p:nvSpPr>
        <p:spPr>
          <a:xfrm>
            <a:off x="1829084" y="4067472"/>
            <a:ext cx="4506451" cy="461665"/>
          </a:xfrm>
          <a:prstGeom prst="rect">
            <a:avLst/>
          </a:prstGeom>
        </p:spPr>
        <p:txBody>
          <a:bodyPr wrap="square">
            <a:spAutoFit/>
          </a:bodyPr>
          <a:lstStyle/>
          <a:p>
            <a:r>
              <a:rPr lang="en-US" sz="2400" b="1" dirty="0">
                <a:latin typeface="CMR10"/>
              </a:rPr>
              <a:t>Map Cracking From Experiment</a:t>
            </a:r>
            <a:endParaRPr lang="en-US" sz="2400" b="1" dirty="0"/>
          </a:p>
        </p:txBody>
      </p:sp>
      <p:pic>
        <p:nvPicPr>
          <p:cNvPr id="50" name="図 3">
            <a:extLst>
              <a:ext uri="{FF2B5EF4-FFF2-40B4-BE49-F238E27FC236}">
                <a16:creationId xmlns:a16="http://schemas.microsoft.com/office/drawing/2014/main" id="{57CD4DE7-17B9-45FE-9646-155AA04E05EA}"/>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29950" y="2092459"/>
            <a:ext cx="1271367" cy="1161208"/>
          </a:xfrm>
          <a:prstGeom prst="rect">
            <a:avLst/>
          </a:prstGeom>
        </p:spPr>
      </p:pic>
      <p:sp>
        <p:nvSpPr>
          <p:cNvPr id="51" name="TextBox 50">
            <a:extLst>
              <a:ext uri="{FF2B5EF4-FFF2-40B4-BE49-F238E27FC236}">
                <a16:creationId xmlns:a16="http://schemas.microsoft.com/office/drawing/2014/main" id="{30A5A464-E30C-47E6-B6C1-99BE43B5FC4A}"/>
              </a:ext>
            </a:extLst>
          </p:cNvPr>
          <p:cNvSpPr txBox="1"/>
          <p:nvPr/>
        </p:nvSpPr>
        <p:spPr>
          <a:xfrm>
            <a:off x="-71217" y="3085422"/>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2" name="TextBox 51">
            <a:extLst>
              <a:ext uri="{FF2B5EF4-FFF2-40B4-BE49-F238E27FC236}">
                <a16:creationId xmlns:a16="http://schemas.microsoft.com/office/drawing/2014/main" id="{C962C032-69D0-477C-84C3-712CE50CA7E2}"/>
              </a:ext>
            </a:extLst>
          </p:cNvPr>
          <p:cNvSpPr txBox="1"/>
          <p:nvPr/>
        </p:nvSpPr>
        <p:spPr>
          <a:xfrm>
            <a:off x="941004" y="3167426"/>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3" name="TextBox 52">
            <a:extLst>
              <a:ext uri="{FF2B5EF4-FFF2-40B4-BE49-F238E27FC236}">
                <a16:creationId xmlns:a16="http://schemas.microsoft.com/office/drawing/2014/main" id="{43D651BA-2F70-45C1-A88F-D393B25EC79E}"/>
              </a:ext>
            </a:extLst>
          </p:cNvPr>
          <p:cNvSpPr txBox="1"/>
          <p:nvPr/>
        </p:nvSpPr>
        <p:spPr>
          <a:xfrm>
            <a:off x="986619" y="2390624"/>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4" name="Rectangle 53">
            <a:extLst>
              <a:ext uri="{FF2B5EF4-FFF2-40B4-BE49-F238E27FC236}">
                <a16:creationId xmlns:a16="http://schemas.microsoft.com/office/drawing/2014/main" id="{D9F4218B-B94E-49E9-BE07-AD7A8E71E36B}"/>
              </a:ext>
            </a:extLst>
          </p:cNvPr>
          <p:cNvSpPr/>
          <p:nvPr/>
        </p:nvSpPr>
        <p:spPr>
          <a:xfrm>
            <a:off x="2325853" y="2974377"/>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55" name="Rectangle 54">
            <a:extLst>
              <a:ext uri="{FF2B5EF4-FFF2-40B4-BE49-F238E27FC236}">
                <a16:creationId xmlns:a16="http://schemas.microsoft.com/office/drawing/2014/main" id="{590AEF5A-E0F8-400F-80EB-3386E1767F3A}"/>
              </a:ext>
            </a:extLst>
          </p:cNvPr>
          <p:cNvSpPr/>
          <p:nvPr/>
        </p:nvSpPr>
        <p:spPr>
          <a:xfrm>
            <a:off x="4462858" y="2958495"/>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57" name="Rectangle 56">
            <a:extLst>
              <a:ext uri="{FF2B5EF4-FFF2-40B4-BE49-F238E27FC236}">
                <a16:creationId xmlns:a16="http://schemas.microsoft.com/office/drawing/2014/main" id="{8B37A137-0C68-4807-A876-0F44EDA1F1EC}"/>
              </a:ext>
            </a:extLst>
          </p:cNvPr>
          <p:cNvSpPr/>
          <p:nvPr/>
        </p:nvSpPr>
        <p:spPr>
          <a:xfrm>
            <a:off x="6826807" y="2966691"/>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cxnSp>
        <p:nvCxnSpPr>
          <p:cNvPr id="58" name="Straight Arrow Connector 57">
            <a:extLst>
              <a:ext uri="{FF2B5EF4-FFF2-40B4-BE49-F238E27FC236}">
                <a16:creationId xmlns:a16="http://schemas.microsoft.com/office/drawing/2014/main" id="{651AC2EA-759E-4C36-B686-73CC55EEDE24}"/>
              </a:ext>
            </a:extLst>
          </p:cNvPr>
          <p:cNvCxnSpPr>
            <a:cxnSpLocks/>
          </p:cNvCxnSpPr>
          <p:nvPr/>
        </p:nvCxnSpPr>
        <p:spPr>
          <a:xfrm flipV="1">
            <a:off x="7635098" y="2860042"/>
            <a:ext cx="0" cy="51498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FF4C35-D5A2-40E9-819C-2A6DBFA0C5BA}"/>
              </a:ext>
            </a:extLst>
          </p:cNvPr>
          <p:cNvSpPr txBox="1"/>
          <p:nvPr/>
        </p:nvSpPr>
        <p:spPr>
          <a:xfrm>
            <a:off x="3317818" y="3314934"/>
            <a:ext cx="1966800" cy="830997"/>
          </a:xfrm>
          <a:prstGeom prst="rect">
            <a:avLst/>
          </a:prstGeom>
          <a:solidFill>
            <a:schemeClr val="accent4"/>
          </a:solidFill>
        </p:spPr>
        <p:txBody>
          <a:bodyPr wrap="square" rtlCol="0">
            <a:spAutoFit/>
          </a:bodyPr>
          <a:lstStyle/>
          <a:p>
            <a:r>
              <a:rPr lang="en-US" sz="2400" b="1" dirty="0"/>
              <a:t>Characteristic Map Cracking</a:t>
            </a:r>
          </a:p>
        </p:txBody>
      </p:sp>
      <p:cxnSp>
        <p:nvCxnSpPr>
          <p:cNvPr id="67" name="Straight Arrow Connector 66">
            <a:extLst>
              <a:ext uri="{FF2B5EF4-FFF2-40B4-BE49-F238E27FC236}">
                <a16:creationId xmlns:a16="http://schemas.microsoft.com/office/drawing/2014/main" id="{1A565CB6-4E0B-4B4C-8C5E-089DD9152124}"/>
              </a:ext>
            </a:extLst>
          </p:cNvPr>
          <p:cNvCxnSpPr>
            <a:cxnSpLocks/>
          </p:cNvCxnSpPr>
          <p:nvPr/>
        </p:nvCxnSpPr>
        <p:spPr>
          <a:xfrm flipH="1" flipV="1">
            <a:off x="2948042" y="2695280"/>
            <a:ext cx="616317" cy="66401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BA471E-68D6-4859-84A9-CF5C0F07A4ED}"/>
              </a:ext>
            </a:extLst>
          </p:cNvPr>
          <p:cNvCxnSpPr>
            <a:cxnSpLocks/>
          </p:cNvCxnSpPr>
          <p:nvPr/>
        </p:nvCxnSpPr>
        <p:spPr>
          <a:xfrm flipV="1">
            <a:off x="4818424" y="2717895"/>
            <a:ext cx="137725" cy="6571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9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6" grpId="0" animBg="1"/>
      <p:bldP spid="59" grpId="0"/>
      <p:bldP spid="64" grpId="0"/>
      <p:bldP spid="19" grpId="0"/>
      <p:bldP spid="48" grpId="0"/>
      <p:bldP spid="6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ASR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92441"/>
            <a:ext cx="8590208"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Compressive Strength Gradually Reduced when Expansion Increase</a:t>
            </a:r>
          </a:p>
          <a:p>
            <a:pPr algn="ctr">
              <a:defRPr b="1"/>
            </a:pPr>
            <a:r>
              <a:rPr lang="en-US" sz="2400" dirty="0"/>
              <a:t>Simulation Result Close to Experimental Result </a:t>
            </a:r>
          </a:p>
        </p:txBody>
      </p:sp>
      <p:sp>
        <p:nvSpPr>
          <p:cNvPr id="22" name="Rectangle 21">
            <a:extLst>
              <a:ext uri="{FF2B5EF4-FFF2-40B4-BE49-F238E27FC236}">
                <a16:creationId xmlns:a16="http://schemas.microsoft.com/office/drawing/2014/main" id="{B44DC964-FDEA-49CE-8A75-B40C24EEC13B}"/>
              </a:ext>
            </a:extLst>
          </p:cNvPr>
          <p:cNvSpPr/>
          <p:nvPr/>
        </p:nvSpPr>
        <p:spPr>
          <a:xfrm>
            <a:off x="166266" y="884992"/>
            <a:ext cx="2394823" cy="830997"/>
          </a:xfrm>
          <a:prstGeom prst="rect">
            <a:avLst/>
          </a:prstGeom>
        </p:spPr>
        <p:txBody>
          <a:bodyPr wrap="none">
            <a:spAutoFit/>
          </a:bodyPr>
          <a:lstStyle/>
          <a:p>
            <a:r>
              <a:rPr lang="en-US" sz="2400" dirty="0"/>
              <a:t>30% Aggregate</a:t>
            </a:r>
          </a:p>
          <a:p>
            <a:r>
              <a:rPr lang="en-US" sz="2400" dirty="0"/>
              <a:t>75% ASR Reactive</a:t>
            </a:r>
          </a:p>
        </p:txBody>
      </p:sp>
      <p:pic>
        <p:nvPicPr>
          <p:cNvPr id="3" name="Picture 2" descr="A screenshot of a cell phone&#10;&#10;Description automatically generated">
            <a:extLst>
              <a:ext uri="{FF2B5EF4-FFF2-40B4-BE49-F238E27FC236}">
                <a16:creationId xmlns:a16="http://schemas.microsoft.com/office/drawing/2014/main" id="{040039CD-51CE-464E-A14A-AD2C222F9E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2835" y="1094025"/>
            <a:ext cx="4998416" cy="4998416"/>
          </a:xfrm>
          <a:prstGeom prst="rect">
            <a:avLst/>
          </a:prstGeom>
        </p:spPr>
      </p:pic>
      <p:pic>
        <p:nvPicPr>
          <p:cNvPr id="20" name="Picture 19">
            <a:extLst>
              <a:ext uri="{FF2B5EF4-FFF2-40B4-BE49-F238E27FC236}">
                <a16:creationId xmlns:a16="http://schemas.microsoft.com/office/drawing/2014/main" id="{F11C66B4-884C-47A7-BAB1-4A464DB111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70154" y="1701565"/>
            <a:ext cx="1817501" cy="1363128"/>
          </a:xfrm>
          <a:prstGeom prst="rect">
            <a:avLst/>
          </a:prstGeom>
        </p:spPr>
      </p:pic>
      <p:pic>
        <p:nvPicPr>
          <p:cNvPr id="6" name="Picture 5" descr="A picture containing building material, building&#10;&#10;Description automatically generated">
            <a:extLst>
              <a:ext uri="{FF2B5EF4-FFF2-40B4-BE49-F238E27FC236}">
                <a16:creationId xmlns:a16="http://schemas.microsoft.com/office/drawing/2014/main" id="{574383BE-8F13-46E8-A04E-B4BFE8FB80F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a:ext>
            </a:extLst>
          </a:blip>
          <a:stretch>
            <a:fillRect/>
          </a:stretch>
        </p:blipFill>
        <p:spPr>
          <a:xfrm>
            <a:off x="2536308" y="4504140"/>
            <a:ext cx="1612231" cy="1209173"/>
          </a:xfrm>
          <a:prstGeom prst="rect">
            <a:avLst/>
          </a:prstGeom>
        </p:spPr>
      </p:pic>
      <p:pic>
        <p:nvPicPr>
          <p:cNvPr id="10" name="Picture 9" descr="A close up of a piece of paper&#10;&#10;Description automatically generated">
            <a:extLst>
              <a:ext uri="{FF2B5EF4-FFF2-40B4-BE49-F238E27FC236}">
                <a16:creationId xmlns:a16="http://schemas.microsoft.com/office/drawing/2014/main" id="{1D5A465D-F1E6-466B-A8A1-8916D33691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a:ext>
            </a:extLst>
          </a:blip>
          <a:stretch>
            <a:fillRect/>
          </a:stretch>
        </p:blipFill>
        <p:spPr>
          <a:xfrm>
            <a:off x="2625972" y="3216122"/>
            <a:ext cx="1509112" cy="1131834"/>
          </a:xfrm>
          <a:prstGeom prst="rect">
            <a:avLst/>
          </a:prstGeom>
        </p:spPr>
      </p:pic>
      <p:pic>
        <p:nvPicPr>
          <p:cNvPr id="24" name="Picture 23" descr="A picture containing building&#10;&#10;Description automatically generated">
            <a:extLst>
              <a:ext uri="{FF2B5EF4-FFF2-40B4-BE49-F238E27FC236}">
                <a16:creationId xmlns:a16="http://schemas.microsoft.com/office/drawing/2014/main" id="{4DC873CB-F7EE-4461-A456-8C2FD7F562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a:ext>
            </a:extLst>
          </a:blip>
          <a:stretch>
            <a:fillRect/>
          </a:stretch>
        </p:blipFill>
        <p:spPr>
          <a:xfrm>
            <a:off x="-59643" y="4542810"/>
            <a:ext cx="1509112" cy="1131834"/>
          </a:xfrm>
          <a:prstGeom prst="rect">
            <a:avLst/>
          </a:prstGeom>
        </p:spPr>
      </p:pic>
      <p:pic>
        <p:nvPicPr>
          <p:cNvPr id="30" name="Picture 29" descr="A picture containing building, building material&#10;&#10;Description automatically generated">
            <a:extLst>
              <a:ext uri="{FF2B5EF4-FFF2-40B4-BE49-F238E27FC236}">
                <a16:creationId xmlns:a16="http://schemas.microsoft.com/office/drawing/2014/main" id="{9DD30551-10F5-4039-BCF1-83210ECF46F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a:ext>
            </a:extLst>
          </a:blip>
          <a:stretch>
            <a:fillRect/>
          </a:stretch>
        </p:blipFill>
        <p:spPr>
          <a:xfrm>
            <a:off x="1289892" y="4551932"/>
            <a:ext cx="1509112" cy="1131834"/>
          </a:xfrm>
          <a:prstGeom prst="rect">
            <a:avLst/>
          </a:prstGeom>
        </p:spPr>
      </p:pic>
      <p:pic>
        <p:nvPicPr>
          <p:cNvPr id="8" name="Picture 7">
            <a:extLst>
              <a:ext uri="{FF2B5EF4-FFF2-40B4-BE49-F238E27FC236}">
                <a16:creationId xmlns:a16="http://schemas.microsoft.com/office/drawing/2014/main" id="{26C1D8C5-876E-44C2-8BA3-118E4476F2E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1283868" y="3197201"/>
            <a:ext cx="1509112" cy="1131834"/>
          </a:xfrm>
          <a:prstGeom prst="rect">
            <a:avLst/>
          </a:prstGeom>
        </p:spPr>
      </p:pic>
      <p:pic>
        <p:nvPicPr>
          <p:cNvPr id="31" name="Picture 30">
            <a:extLst>
              <a:ext uri="{FF2B5EF4-FFF2-40B4-BE49-F238E27FC236}">
                <a16:creationId xmlns:a16="http://schemas.microsoft.com/office/drawing/2014/main" id="{2989DD4D-E794-4B6E-A1DA-89EBE9DD3BF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65686" y="3167654"/>
            <a:ext cx="1509112" cy="1131834"/>
          </a:xfrm>
          <a:prstGeom prst="rect">
            <a:avLst/>
          </a:prstGeom>
        </p:spPr>
      </p:pic>
      <p:sp>
        <p:nvSpPr>
          <p:cNvPr id="32" name="テキスト ボックス 5">
            <a:extLst>
              <a:ext uri="{FF2B5EF4-FFF2-40B4-BE49-F238E27FC236}">
                <a16:creationId xmlns:a16="http://schemas.microsoft.com/office/drawing/2014/main" id="{62F67E02-1543-43FF-9F65-314644C8F077}"/>
              </a:ext>
            </a:extLst>
          </p:cNvPr>
          <p:cNvSpPr txBox="1"/>
          <p:nvPr/>
        </p:nvSpPr>
        <p:spPr>
          <a:xfrm>
            <a:off x="613490" y="3999351"/>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a:t>
            </a:r>
            <a:endParaRPr sz="2400" dirty="0">
              <a:solidFill>
                <a:schemeClr val="bg1"/>
              </a:solidFill>
            </a:endParaRPr>
          </a:p>
        </p:txBody>
      </p:sp>
      <p:sp>
        <p:nvSpPr>
          <p:cNvPr id="33" name="テキスト ボックス 5">
            <a:extLst>
              <a:ext uri="{FF2B5EF4-FFF2-40B4-BE49-F238E27FC236}">
                <a16:creationId xmlns:a16="http://schemas.microsoft.com/office/drawing/2014/main" id="{69364FCB-89E5-4119-9617-9992CC0CF489}"/>
              </a:ext>
            </a:extLst>
          </p:cNvPr>
          <p:cNvSpPr txBox="1"/>
          <p:nvPr/>
        </p:nvSpPr>
        <p:spPr>
          <a:xfrm>
            <a:off x="1817915" y="3999351"/>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0.14%</a:t>
            </a:r>
            <a:endParaRPr sz="2400" dirty="0">
              <a:solidFill>
                <a:schemeClr val="bg1"/>
              </a:solidFill>
            </a:endParaRPr>
          </a:p>
        </p:txBody>
      </p:sp>
      <p:sp>
        <p:nvSpPr>
          <p:cNvPr id="34" name="テキスト ボックス 5">
            <a:extLst>
              <a:ext uri="{FF2B5EF4-FFF2-40B4-BE49-F238E27FC236}">
                <a16:creationId xmlns:a16="http://schemas.microsoft.com/office/drawing/2014/main" id="{0C7BD0D0-CA67-4F91-A2D1-FD0FDDA9D55E}"/>
              </a:ext>
            </a:extLst>
          </p:cNvPr>
          <p:cNvSpPr txBox="1"/>
          <p:nvPr/>
        </p:nvSpPr>
        <p:spPr>
          <a:xfrm>
            <a:off x="3144778" y="3999350"/>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0.29%</a:t>
            </a:r>
            <a:endParaRPr sz="2400" dirty="0">
              <a:solidFill>
                <a:schemeClr val="bg1"/>
              </a:solidFill>
            </a:endParaRPr>
          </a:p>
        </p:txBody>
      </p:sp>
      <p:sp>
        <p:nvSpPr>
          <p:cNvPr id="35" name="テキスト ボックス 5">
            <a:extLst>
              <a:ext uri="{FF2B5EF4-FFF2-40B4-BE49-F238E27FC236}">
                <a16:creationId xmlns:a16="http://schemas.microsoft.com/office/drawing/2014/main" id="{A7587394-D45B-4093-A5CB-AE994F349518}"/>
              </a:ext>
            </a:extLst>
          </p:cNvPr>
          <p:cNvSpPr txBox="1"/>
          <p:nvPr/>
        </p:nvSpPr>
        <p:spPr>
          <a:xfrm>
            <a:off x="434944" y="5368309"/>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0.58%</a:t>
            </a:r>
            <a:endParaRPr sz="2400" dirty="0">
              <a:solidFill>
                <a:schemeClr val="bg1"/>
              </a:solidFill>
            </a:endParaRPr>
          </a:p>
        </p:txBody>
      </p:sp>
      <p:sp>
        <p:nvSpPr>
          <p:cNvPr id="36" name="テキスト ボックス 5">
            <a:extLst>
              <a:ext uri="{FF2B5EF4-FFF2-40B4-BE49-F238E27FC236}">
                <a16:creationId xmlns:a16="http://schemas.microsoft.com/office/drawing/2014/main" id="{D44A165D-03A5-43DB-A778-4EEB93BEC00C}"/>
              </a:ext>
            </a:extLst>
          </p:cNvPr>
          <p:cNvSpPr txBox="1"/>
          <p:nvPr/>
        </p:nvSpPr>
        <p:spPr>
          <a:xfrm>
            <a:off x="1817501" y="5393206"/>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0.89%</a:t>
            </a:r>
            <a:endParaRPr sz="2400" dirty="0">
              <a:solidFill>
                <a:schemeClr val="bg1"/>
              </a:solidFill>
            </a:endParaRPr>
          </a:p>
        </p:txBody>
      </p:sp>
      <p:sp>
        <p:nvSpPr>
          <p:cNvPr id="37" name="テキスト ボックス 5">
            <a:extLst>
              <a:ext uri="{FF2B5EF4-FFF2-40B4-BE49-F238E27FC236}">
                <a16:creationId xmlns:a16="http://schemas.microsoft.com/office/drawing/2014/main" id="{44B09720-CA28-492C-BECC-BC25B0B5EF76}"/>
              </a:ext>
            </a:extLst>
          </p:cNvPr>
          <p:cNvSpPr txBox="1"/>
          <p:nvPr/>
        </p:nvSpPr>
        <p:spPr>
          <a:xfrm>
            <a:off x="3167036" y="5390863"/>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1.32%</a:t>
            </a:r>
            <a:endParaRPr sz="2400" dirty="0">
              <a:solidFill>
                <a:schemeClr val="bg1"/>
              </a:solidFill>
            </a:endParaRPr>
          </a:p>
        </p:txBody>
      </p:sp>
      <p:grpSp>
        <p:nvGrpSpPr>
          <p:cNvPr id="38" name="グループ化 20">
            <a:extLst>
              <a:ext uri="{FF2B5EF4-FFF2-40B4-BE49-F238E27FC236}">
                <a16:creationId xmlns:a16="http://schemas.microsoft.com/office/drawing/2014/main" id="{729EE18D-F95E-4EB7-BD8F-D7AD1F502ECC}"/>
              </a:ext>
            </a:extLst>
          </p:cNvPr>
          <p:cNvGrpSpPr/>
          <p:nvPr/>
        </p:nvGrpSpPr>
        <p:grpSpPr>
          <a:xfrm>
            <a:off x="2343976" y="1777271"/>
            <a:ext cx="1494130" cy="1355010"/>
            <a:chOff x="3512003" y="1317446"/>
            <a:chExt cx="1140140" cy="1041351"/>
          </a:xfrm>
        </p:grpSpPr>
        <p:pic>
          <p:nvPicPr>
            <p:cNvPr id="39" name="図 3">
              <a:extLst>
                <a:ext uri="{FF2B5EF4-FFF2-40B4-BE49-F238E27FC236}">
                  <a16:creationId xmlns:a16="http://schemas.microsoft.com/office/drawing/2014/main" id="{CEE3D406-CA64-471D-8A82-8173600DD353}"/>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3512003" y="1317446"/>
              <a:ext cx="1140140" cy="1041351"/>
            </a:xfrm>
            <a:prstGeom prst="rect">
              <a:avLst/>
            </a:prstGeom>
          </p:spPr>
        </p:pic>
        <p:cxnSp>
          <p:nvCxnSpPr>
            <p:cNvPr id="40" name="直線コネクタ 22">
              <a:extLst>
                <a:ext uri="{FF2B5EF4-FFF2-40B4-BE49-F238E27FC236}">
                  <a16:creationId xmlns:a16="http://schemas.microsoft.com/office/drawing/2014/main" id="{5A590C59-4F3F-4C81-B69E-066F6C10D55F}"/>
                </a:ext>
              </a:extLst>
            </p:cNvPr>
            <p:cNvCxnSpPr/>
            <p:nvPr/>
          </p:nvCxnSpPr>
          <p:spPr>
            <a:xfrm>
              <a:off x="3516069" y="2216334"/>
              <a:ext cx="561242" cy="13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26">
              <a:extLst>
                <a:ext uri="{FF2B5EF4-FFF2-40B4-BE49-F238E27FC236}">
                  <a16:creationId xmlns:a16="http://schemas.microsoft.com/office/drawing/2014/main" id="{FC720639-CCDF-4CFE-B991-3DAF9B01250B}"/>
                </a:ext>
              </a:extLst>
            </p:cNvPr>
            <p:cNvCxnSpPr/>
            <p:nvPr/>
          </p:nvCxnSpPr>
          <p:spPr>
            <a:xfrm flipV="1">
              <a:off x="4077311" y="2216335"/>
              <a:ext cx="570070" cy="135319"/>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フリーフォーム 27">
              <a:extLst>
                <a:ext uri="{FF2B5EF4-FFF2-40B4-BE49-F238E27FC236}">
                  <a16:creationId xmlns:a16="http://schemas.microsoft.com/office/drawing/2014/main" id="{30885119-5235-44A3-89E3-1CC239096A96}"/>
                </a:ext>
              </a:extLst>
            </p:cNvPr>
            <p:cNvSpPr/>
            <p:nvPr/>
          </p:nvSpPr>
          <p:spPr>
            <a:xfrm>
              <a:off x="3520831" y="1324708"/>
              <a:ext cx="1105877" cy="261815"/>
            </a:xfrm>
            <a:custGeom>
              <a:avLst/>
              <a:gdLst>
                <a:gd name="connsiteX0" fmla="*/ 574431 w 1105877"/>
                <a:gd name="connsiteY0" fmla="*/ 0 h 261815"/>
                <a:gd name="connsiteX1" fmla="*/ 0 w 1105877"/>
                <a:gd name="connsiteY1" fmla="*/ 136769 h 261815"/>
                <a:gd name="connsiteX2" fmla="*/ 531446 w 1105877"/>
                <a:gd name="connsiteY2" fmla="*/ 261815 h 261815"/>
                <a:gd name="connsiteX3" fmla="*/ 1105877 w 1105877"/>
                <a:gd name="connsiteY3" fmla="*/ 136769 h 261815"/>
                <a:gd name="connsiteX4" fmla="*/ 574431 w 1105877"/>
                <a:gd name="connsiteY4" fmla="*/ 0 h 26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877" h="261815">
                  <a:moveTo>
                    <a:pt x="574431" y="0"/>
                  </a:moveTo>
                  <a:lnTo>
                    <a:pt x="0" y="136769"/>
                  </a:lnTo>
                  <a:lnTo>
                    <a:pt x="531446" y="261815"/>
                  </a:lnTo>
                  <a:lnTo>
                    <a:pt x="1105877" y="136769"/>
                  </a:lnTo>
                  <a:lnTo>
                    <a:pt x="574431"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Arrow: Down 162">
            <a:extLst>
              <a:ext uri="{FF2B5EF4-FFF2-40B4-BE49-F238E27FC236}">
                <a16:creationId xmlns:a16="http://schemas.microsoft.com/office/drawing/2014/main" id="{6164919F-DA57-4923-8D86-EBEB54A1C223}"/>
              </a:ext>
            </a:extLst>
          </p:cNvPr>
          <p:cNvSpPr/>
          <p:nvPr/>
        </p:nvSpPr>
        <p:spPr>
          <a:xfrm>
            <a:off x="2803612" y="1515592"/>
            <a:ext cx="565534" cy="2109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5" name="Picture 44" descr="A picture containing building material, building&#10;&#10;Description automatically generated">
            <a:extLst>
              <a:ext uri="{FF2B5EF4-FFF2-40B4-BE49-F238E27FC236}">
                <a16:creationId xmlns:a16="http://schemas.microsoft.com/office/drawing/2014/main" id="{2EE63683-36CE-4141-BB8C-3BF71EF905D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a:ext>
            </a:extLst>
          </a:blip>
          <a:stretch>
            <a:fillRect/>
          </a:stretch>
        </p:blipFill>
        <p:spPr>
          <a:xfrm>
            <a:off x="7790769" y="3536159"/>
            <a:ext cx="1091039" cy="818279"/>
          </a:xfrm>
          <a:prstGeom prst="rect">
            <a:avLst/>
          </a:prstGeom>
        </p:spPr>
      </p:pic>
      <p:pic>
        <p:nvPicPr>
          <p:cNvPr id="46" name="Picture 45" descr="A close up of a piece of paper&#10;&#10;Description automatically generated">
            <a:extLst>
              <a:ext uri="{FF2B5EF4-FFF2-40B4-BE49-F238E27FC236}">
                <a16:creationId xmlns:a16="http://schemas.microsoft.com/office/drawing/2014/main" id="{E9ACEF53-2529-4B83-BF1A-FA6DF85BAE1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a:ext>
            </a:extLst>
          </a:blip>
          <a:stretch>
            <a:fillRect/>
          </a:stretch>
        </p:blipFill>
        <p:spPr>
          <a:xfrm>
            <a:off x="4882605" y="2540572"/>
            <a:ext cx="1021256" cy="765942"/>
          </a:xfrm>
          <a:prstGeom prst="rect">
            <a:avLst/>
          </a:prstGeom>
        </p:spPr>
      </p:pic>
      <p:pic>
        <p:nvPicPr>
          <p:cNvPr id="47" name="Picture 46" descr="A picture containing building&#10;&#10;Description automatically generated">
            <a:extLst>
              <a:ext uri="{FF2B5EF4-FFF2-40B4-BE49-F238E27FC236}">
                <a16:creationId xmlns:a16="http://schemas.microsoft.com/office/drawing/2014/main" id="{B2279030-E9DC-458F-B816-E8CB47CC6E5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a:ext>
            </a:extLst>
          </a:blip>
          <a:stretch>
            <a:fillRect/>
          </a:stretch>
        </p:blipFill>
        <p:spPr>
          <a:xfrm>
            <a:off x="5718798" y="2837808"/>
            <a:ext cx="1021256" cy="765942"/>
          </a:xfrm>
          <a:prstGeom prst="rect">
            <a:avLst/>
          </a:prstGeom>
        </p:spPr>
      </p:pic>
      <p:pic>
        <p:nvPicPr>
          <p:cNvPr id="48" name="Picture 47" descr="A picture containing building, building material&#10;&#10;Description automatically generated">
            <a:extLst>
              <a:ext uri="{FF2B5EF4-FFF2-40B4-BE49-F238E27FC236}">
                <a16:creationId xmlns:a16="http://schemas.microsoft.com/office/drawing/2014/main" id="{C113A7D1-26D3-4A01-B728-0AC2D612334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a:ext>
            </a:extLst>
          </a:blip>
          <a:stretch>
            <a:fillRect/>
          </a:stretch>
        </p:blipFill>
        <p:spPr>
          <a:xfrm>
            <a:off x="6728630" y="3285931"/>
            <a:ext cx="1021256" cy="765942"/>
          </a:xfrm>
          <a:prstGeom prst="rect">
            <a:avLst/>
          </a:prstGeom>
        </p:spPr>
      </p:pic>
      <p:pic>
        <p:nvPicPr>
          <p:cNvPr id="49" name="Picture 48">
            <a:extLst>
              <a:ext uri="{FF2B5EF4-FFF2-40B4-BE49-F238E27FC236}">
                <a16:creationId xmlns:a16="http://schemas.microsoft.com/office/drawing/2014/main" id="{8B5C2C97-678B-42D0-A16B-0E4A1CE33D3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4145439" y="1997093"/>
            <a:ext cx="1021256" cy="765942"/>
          </a:xfrm>
          <a:prstGeom prst="rect">
            <a:avLst/>
          </a:prstGeom>
        </p:spPr>
      </p:pic>
      <p:pic>
        <p:nvPicPr>
          <p:cNvPr id="50" name="Picture 49">
            <a:extLst>
              <a:ext uri="{FF2B5EF4-FFF2-40B4-BE49-F238E27FC236}">
                <a16:creationId xmlns:a16="http://schemas.microsoft.com/office/drawing/2014/main" id="{E590548E-1948-44B0-AD9C-F84EBED55E5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3952835" y="1258840"/>
            <a:ext cx="1021256" cy="765942"/>
          </a:xfrm>
          <a:prstGeom prst="rect">
            <a:avLst/>
          </a:prstGeom>
        </p:spPr>
      </p:pic>
      <p:sp>
        <p:nvSpPr>
          <p:cNvPr id="51" name="文本框 50">
            <a:extLst>
              <a:ext uri="{FF2B5EF4-FFF2-40B4-BE49-F238E27FC236}">
                <a16:creationId xmlns:a16="http://schemas.microsoft.com/office/drawing/2014/main" id="{E2DA1941-FFFC-F14C-9050-A38204356FED}"/>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12</a:t>
            </a:r>
            <a:endParaRPr kumimoji="1" lang="zh-CN" altLang="en-US" dirty="0"/>
          </a:p>
        </p:txBody>
      </p:sp>
      <p:sp>
        <p:nvSpPr>
          <p:cNvPr id="44" name="Rectangle 43">
            <a:extLst>
              <a:ext uri="{FF2B5EF4-FFF2-40B4-BE49-F238E27FC236}">
                <a16:creationId xmlns:a16="http://schemas.microsoft.com/office/drawing/2014/main" id="{150EC330-55EB-4D37-97AF-E92F380DA3BE}"/>
              </a:ext>
            </a:extLst>
          </p:cNvPr>
          <p:cNvSpPr/>
          <p:nvPr/>
        </p:nvSpPr>
        <p:spPr>
          <a:xfrm>
            <a:off x="1962646" y="5862322"/>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31531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8" dur="3000" fill="hold"/>
                                        <p:tgtEl>
                                          <p:spTgt spid="43"/>
                                        </p:tgtEl>
                                        <p:attrNameLst>
                                          <p:attrName>ppt_x</p:attrName>
                                          <p:attrName>ppt_y</p:attrName>
                                        </p:attrNameLst>
                                      </p:cBhvr>
                                      <p:rCtr x="0" y="131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ASR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150806"/>
            <a:ext cx="847725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Residual Ratio of Compressive Strength Decrease when</a:t>
            </a:r>
          </a:p>
          <a:p>
            <a:pPr algn="ctr">
              <a:defRPr b="1"/>
            </a:pPr>
            <a:r>
              <a:rPr lang="en-US" sz="2400" dirty="0"/>
              <a:t>Decrease the Ratio of Reactive Aggregate</a:t>
            </a:r>
          </a:p>
        </p:txBody>
      </p:sp>
      <p:sp>
        <p:nvSpPr>
          <p:cNvPr id="22" name="Rectangle 21">
            <a:extLst>
              <a:ext uri="{FF2B5EF4-FFF2-40B4-BE49-F238E27FC236}">
                <a16:creationId xmlns:a16="http://schemas.microsoft.com/office/drawing/2014/main" id="{B44DC964-FDEA-49CE-8A75-B40C24EEC13B}"/>
              </a:ext>
            </a:extLst>
          </p:cNvPr>
          <p:cNvSpPr/>
          <p:nvPr/>
        </p:nvSpPr>
        <p:spPr>
          <a:xfrm>
            <a:off x="86456" y="1832101"/>
            <a:ext cx="2394823" cy="830997"/>
          </a:xfrm>
          <a:prstGeom prst="rect">
            <a:avLst/>
          </a:prstGeom>
        </p:spPr>
        <p:txBody>
          <a:bodyPr wrap="none">
            <a:spAutoFit/>
          </a:bodyPr>
          <a:lstStyle/>
          <a:p>
            <a:r>
              <a:rPr lang="en-US" sz="2400" dirty="0"/>
              <a:t>30% Aggregate</a:t>
            </a:r>
          </a:p>
          <a:p>
            <a:r>
              <a:rPr lang="en-US" sz="2400" dirty="0"/>
              <a:t>75% ASR Reactive</a:t>
            </a:r>
          </a:p>
        </p:txBody>
      </p:sp>
      <p:pic>
        <p:nvPicPr>
          <p:cNvPr id="20" name="Picture 19">
            <a:extLst>
              <a:ext uri="{FF2B5EF4-FFF2-40B4-BE49-F238E27FC236}">
                <a16:creationId xmlns:a16="http://schemas.microsoft.com/office/drawing/2014/main" id="{F11C66B4-884C-47A7-BAB1-4A464DB111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70154" y="2580773"/>
            <a:ext cx="1817501" cy="1363128"/>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89ED099D-7A61-43DC-A84B-8FAA803406B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13647" y="916994"/>
            <a:ext cx="5235338" cy="5235338"/>
          </a:xfrm>
          <a:prstGeom prst="rect">
            <a:avLst/>
          </a:prstGeom>
        </p:spPr>
      </p:pic>
      <p:pic>
        <p:nvPicPr>
          <p:cNvPr id="58" name="Picture 57" descr="A picture containing building material, building&#10;&#10;Description automatically generated">
            <a:extLst>
              <a:ext uri="{FF2B5EF4-FFF2-40B4-BE49-F238E27FC236}">
                <a16:creationId xmlns:a16="http://schemas.microsoft.com/office/drawing/2014/main" id="{ED9D5B61-E66E-44EF-A10B-5551BF2988C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a:ext>
            </a:extLst>
          </a:blip>
          <a:stretch>
            <a:fillRect/>
          </a:stretch>
        </p:blipFill>
        <p:spPr>
          <a:xfrm>
            <a:off x="8222777" y="2394229"/>
            <a:ext cx="1091039" cy="818279"/>
          </a:xfrm>
          <a:prstGeom prst="rect">
            <a:avLst/>
          </a:prstGeom>
        </p:spPr>
      </p:pic>
      <p:pic>
        <p:nvPicPr>
          <p:cNvPr id="59" name="Picture 58" descr="A close up of a piece of paper&#10;&#10;Description automatically generated">
            <a:extLst>
              <a:ext uri="{FF2B5EF4-FFF2-40B4-BE49-F238E27FC236}">
                <a16:creationId xmlns:a16="http://schemas.microsoft.com/office/drawing/2014/main" id="{7FD9F52D-FF80-43FE-92AA-CFCCB64FFFD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a:ext>
            </a:extLst>
          </a:blip>
          <a:stretch>
            <a:fillRect/>
          </a:stretch>
        </p:blipFill>
        <p:spPr>
          <a:xfrm>
            <a:off x="5200208" y="1250811"/>
            <a:ext cx="1021256" cy="765942"/>
          </a:xfrm>
          <a:prstGeom prst="rect">
            <a:avLst/>
          </a:prstGeom>
        </p:spPr>
      </p:pic>
      <p:pic>
        <p:nvPicPr>
          <p:cNvPr id="60" name="Picture 59" descr="A picture containing building&#10;&#10;Description automatically generated">
            <a:extLst>
              <a:ext uri="{FF2B5EF4-FFF2-40B4-BE49-F238E27FC236}">
                <a16:creationId xmlns:a16="http://schemas.microsoft.com/office/drawing/2014/main" id="{8AA12968-749B-4D55-B95F-317CF874986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a:ext>
            </a:extLst>
          </a:blip>
          <a:stretch>
            <a:fillRect/>
          </a:stretch>
        </p:blipFill>
        <p:spPr>
          <a:xfrm>
            <a:off x="6175259" y="1817227"/>
            <a:ext cx="1021256" cy="765942"/>
          </a:xfrm>
          <a:prstGeom prst="rect">
            <a:avLst/>
          </a:prstGeom>
        </p:spPr>
      </p:pic>
      <p:pic>
        <p:nvPicPr>
          <p:cNvPr id="61" name="Picture 60" descr="A picture containing building, building material&#10;&#10;Description automatically generated">
            <a:extLst>
              <a:ext uri="{FF2B5EF4-FFF2-40B4-BE49-F238E27FC236}">
                <a16:creationId xmlns:a16="http://schemas.microsoft.com/office/drawing/2014/main" id="{6A873C21-923B-473C-A008-DA5BD8F462C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a:ext>
            </a:extLst>
          </a:blip>
          <a:stretch>
            <a:fillRect/>
          </a:stretch>
        </p:blipFill>
        <p:spPr>
          <a:xfrm>
            <a:off x="7285935" y="2118798"/>
            <a:ext cx="1021256" cy="765942"/>
          </a:xfrm>
          <a:prstGeom prst="rect">
            <a:avLst/>
          </a:prstGeom>
        </p:spPr>
      </p:pic>
      <p:pic>
        <p:nvPicPr>
          <p:cNvPr id="26" name="Picture 25">
            <a:extLst>
              <a:ext uri="{FF2B5EF4-FFF2-40B4-BE49-F238E27FC236}">
                <a16:creationId xmlns:a16="http://schemas.microsoft.com/office/drawing/2014/main" id="{6F2E3B75-73DE-4743-A29A-AC01DFCDEF3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a:ext>
            </a:extLst>
          </a:blip>
          <a:stretch>
            <a:fillRect/>
          </a:stretch>
        </p:blipFill>
        <p:spPr>
          <a:xfrm>
            <a:off x="270154" y="4829706"/>
            <a:ext cx="1747992" cy="1310996"/>
          </a:xfrm>
          <a:prstGeom prst="rect">
            <a:avLst/>
          </a:prstGeom>
        </p:spPr>
      </p:pic>
      <p:pic>
        <p:nvPicPr>
          <p:cNvPr id="18" name="Picture 17" descr="A picture containing building, building material&#10;&#10;Description automatically generated">
            <a:extLst>
              <a:ext uri="{FF2B5EF4-FFF2-40B4-BE49-F238E27FC236}">
                <a16:creationId xmlns:a16="http://schemas.microsoft.com/office/drawing/2014/main" id="{F4A087F5-5305-4DEE-AF1C-522D01173C5E}"/>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922203" y="2576705"/>
            <a:ext cx="2090760" cy="1568070"/>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2A444E14-9C6A-4715-A10B-9FBA887FF36A}"/>
              </a:ext>
            </a:extLst>
          </p:cNvPr>
          <p:cNvPicPr>
            <a:picLocks noChangeAspect="1"/>
          </p:cNvPicPr>
          <p:nvPr/>
        </p:nvPicPr>
        <p:blipFill rotWithShape="1">
          <a:blip r:embed="rId17">
            <a:extLst>
              <a:ext uri="{28A0092B-C50C-407E-A947-70E740481C1C}">
                <a14:useLocalDpi xmlns:a14="http://schemas.microsoft.com/office/drawing/2010/main"/>
              </a:ext>
            </a:extLst>
          </a:blip>
          <a:srcRect b="2398"/>
          <a:stretch/>
        </p:blipFill>
        <p:spPr>
          <a:xfrm>
            <a:off x="1942549" y="4784448"/>
            <a:ext cx="1927716" cy="1411121"/>
          </a:xfrm>
          <a:prstGeom prst="rect">
            <a:avLst/>
          </a:prstGeom>
        </p:spPr>
      </p:pic>
      <p:sp>
        <p:nvSpPr>
          <p:cNvPr id="21" name="テキスト ボックス 5">
            <a:extLst>
              <a:ext uri="{FF2B5EF4-FFF2-40B4-BE49-F238E27FC236}">
                <a16:creationId xmlns:a16="http://schemas.microsoft.com/office/drawing/2014/main" id="{4D86A83A-F917-497E-A1F8-D01BB652618A}"/>
              </a:ext>
            </a:extLst>
          </p:cNvPr>
          <p:cNvSpPr txBox="1"/>
          <p:nvPr/>
        </p:nvSpPr>
        <p:spPr>
          <a:xfrm>
            <a:off x="0" y="910275"/>
            <a:ext cx="4065104" cy="830995"/>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ASR Reactive </a:t>
            </a:r>
          </a:p>
          <a:p>
            <a:pPr algn="ctr"/>
            <a:r>
              <a:rPr sz="2400" dirty="0"/>
              <a:t>A</a:t>
            </a:r>
            <a:r>
              <a:rPr lang="en-US" sz="2400" dirty="0"/>
              <a:t>ggregate Percentage</a:t>
            </a:r>
            <a:endParaRPr sz="2400" dirty="0"/>
          </a:p>
        </p:txBody>
      </p:sp>
      <p:sp>
        <p:nvSpPr>
          <p:cNvPr id="24" name="テキスト ボックス 5">
            <a:extLst>
              <a:ext uri="{FF2B5EF4-FFF2-40B4-BE49-F238E27FC236}">
                <a16:creationId xmlns:a16="http://schemas.microsoft.com/office/drawing/2014/main" id="{183A3604-C36E-4F22-B2B7-387C127935EB}"/>
              </a:ext>
            </a:extLst>
          </p:cNvPr>
          <p:cNvSpPr txBox="1"/>
          <p:nvPr/>
        </p:nvSpPr>
        <p:spPr>
          <a:xfrm>
            <a:off x="2994668" y="3579784"/>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0.89%</a:t>
            </a:r>
            <a:endParaRPr sz="2400" dirty="0">
              <a:solidFill>
                <a:schemeClr val="bg1"/>
              </a:solidFill>
            </a:endParaRPr>
          </a:p>
        </p:txBody>
      </p:sp>
      <p:sp>
        <p:nvSpPr>
          <p:cNvPr id="25" name="テキスト ボックス 5">
            <a:extLst>
              <a:ext uri="{FF2B5EF4-FFF2-40B4-BE49-F238E27FC236}">
                <a16:creationId xmlns:a16="http://schemas.microsoft.com/office/drawing/2014/main" id="{B78D2E85-75F8-4072-89EA-77643E33D05D}"/>
              </a:ext>
            </a:extLst>
          </p:cNvPr>
          <p:cNvSpPr txBox="1"/>
          <p:nvPr/>
        </p:nvSpPr>
        <p:spPr>
          <a:xfrm>
            <a:off x="2997346" y="5697201"/>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0.70%</a:t>
            </a:r>
            <a:endParaRPr sz="2400" dirty="0">
              <a:solidFill>
                <a:schemeClr val="bg1"/>
              </a:solidFill>
            </a:endParaRPr>
          </a:p>
        </p:txBody>
      </p:sp>
      <p:sp>
        <p:nvSpPr>
          <p:cNvPr id="30" name="テキスト ボックス 5">
            <a:extLst>
              <a:ext uri="{FF2B5EF4-FFF2-40B4-BE49-F238E27FC236}">
                <a16:creationId xmlns:a16="http://schemas.microsoft.com/office/drawing/2014/main" id="{009DFB5E-FC9E-4548-8DDD-48BCC579C7BF}"/>
              </a:ext>
            </a:extLst>
          </p:cNvPr>
          <p:cNvSpPr txBox="1"/>
          <p:nvPr/>
        </p:nvSpPr>
        <p:spPr>
          <a:xfrm>
            <a:off x="3914601" y="4800824"/>
            <a:ext cx="2017073" cy="120032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20% LESS</a:t>
            </a:r>
          </a:p>
          <a:p>
            <a:pPr algn="ctr"/>
            <a:r>
              <a:rPr lang="en-US" sz="2400" dirty="0"/>
              <a:t>CPMPRESSIVE STRENGTH</a:t>
            </a:r>
            <a:endParaRPr sz="2400" dirty="0"/>
          </a:p>
        </p:txBody>
      </p:sp>
      <p:sp>
        <p:nvSpPr>
          <p:cNvPr id="51" name="Rectangle 50">
            <a:extLst>
              <a:ext uri="{FF2B5EF4-FFF2-40B4-BE49-F238E27FC236}">
                <a16:creationId xmlns:a16="http://schemas.microsoft.com/office/drawing/2014/main" id="{370637D4-A676-426C-A2AE-07053DF83997}"/>
              </a:ext>
            </a:extLst>
          </p:cNvPr>
          <p:cNvSpPr/>
          <p:nvPr/>
        </p:nvSpPr>
        <p:spPr>
          <a:xfrm>
            <a:off x="86455" y="3901492"/>
            <a:ext cx="2394823" cy="830997"/>
          </a:xfrm>
          <a:prstGeom prst="rect">
            <a:avLst/>
          </a:prstGeom>
        </p:spPr>
        <p:txBody>
          <a:bodyPr wrap="none">
            <a:spAutoFit/>
          </a:bodyPr>
          <a:lstStyle/>
          <a:p>
            <a:r>
              <a:rPr lang="en-US" sz="2400" dirty="0"/>
              <a:t>30% Aggregate</a:t>
            </a:r>
          </a:p>
          <a:p>
            <a:r>
              <a:rPr lang="en-US" sz="2400" dirty="0"/>
              <a:t>25% ASR Reactive</a:t>
            </a:r>
          </a:p>
        </p:txBody>
      </p:sp>
      <p:pic>
        <p:nvPicPr>
          <p:cNvPr id="7" name="Picture 6">
            <a:extLst>
              <a:ext uri="{FF2B5EF4-FFF2-40B4-BE49-F238E27FC236}">
                <a16:creationId xmlns:a16="http://schemas.microsoft.com/office/drawing/2014/main" id="{2A48228A-6F25-4BA9-A266-E49F18F2E5E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4222" b="93333" l="10000" r="90000">
                        <a14:foregroundMark x1="55000" y1="6222" x2="55000" y2="6222"/>
                        <a14:foregroundMark x1="65500" y1="4889" x2="65500" y2="4889"/>
                        <a14:foregroundMark x1="31167" y1="92889" x2="31167" y2="92889"/>
                        <a14:foregroundMark x1="54000" y1="4444" x2="54000" y2="4444"/>
                        <a14:foregroundMark x1="22333" y1="93333" x2="22333" y2="93333"/>
                      </a14:backgroundRemoval>
                    </a14:imgEffect>
                  </a14:imgLayer>
                </a14:imgProps>
              </a:ext>
              <a:ext uri="{28A0092B-C50C-407E-A947-70E740481C1C}">
                <a14:useLocalDpi xmlns:a14="http://schemas.microsoft.com/office/drawing/2010/main"/>
              </a:ext>
            </a:extLst>
          </a:blip>
          <a:stretch>
            <a:fillRect/>
          </a:stretch>
        </p:blipFill>
        <p:spPr>
          <a:xfrm>
            <a:off x="7529218" y="3760033"/>
            <a:ext cx="1132946" cy="849709"/>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F319D81A-FC14-456A-AD76-4EB3EB4C250B}"/>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6667" b="90000" l="10000" r="90000">
                        <a14:foregroundMark x1="33000" y1="7333" x2="33000" y2="7333"/>
                        <a14:foregroundMark x1="29333" y1="7111" x2="29333" y2="7111"/>
                        <a14:foregroundMark x1="25500" y1="7111" x2="25500" y2="7111"/>
                        <a14:foregroundMark x1="21667" y1="7111" x2="21667" y2="7111"/>
                        <a14:foregroundMark x1="52667" y1="6667" x2="52667" y2="6667"/>
                        <a14:foregroundMark x1="75667" y1="90000" x2="75667" y2="90000"/>
                      </a14:backgroundRemoval>
                    </a14:imgEffect>
                  </a14:imgLayer>
                </a14:imgProps>
              </a:ext>
              <a:ext uri="{28A0092B-C50C-407E-A947-70E740481C1C}">
                <a14:useLocalDpi xmlns:a14="http://schemas.microsoft.com/office/drawing/2010/main"/>
              </a:ext>
            </a:extLst>
          </a:blip>
          <a:stretch>
            <a:fillRect/>
          </a:stretch>
        </p:blipFill>
        <p:spPr>
          <a:xfrm>
            <a:off x="4610885" y="2589780"/>
            <a:ext cx="937418" cy="703063"/>
          </a:xfrm>
          <a:prstGeom prst="rect">
            <a:avLst/>
          </a:prstGeom>
        </p:spPr>
      </p:pic>
      <p:pic>
        <p:nvPicPr>
          <p:cNvPr id="11" name="Picture 10">
            <a:extLst>
              <a:ext uri="{FF2B5EF4-FFF2-40B4-BE49-F238E27FC236}">
                <a16:creationId xmlns:a16="http://schemas.microsoft.com/office/drawing/2014/main" id="{11AAEF2E-D9CE-4F09-9979-471553533677}"/>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6222" b="90000" l="10000" r="90000">
                        <a14:foregroundMark x1="37333" y1="7778" x2="37333" y2="7778"/>
                        <a14:foregroundMark x1="66000" y1="6889" x2="66000" y2="6889"/>
                        <a14:foregroundMark x1="42000" y1="6222" x2="42000" y2="6222"/>
                        <a14:foregroundMark x1="32500" y1="89111" x2="32500" y2="89111"/>
                      </a14:backgroundRemoval>
                    </a14:imgEffect>
                  </a14:imgLayer>
                </a14:imgProps>
              </a:ext>
              <a:ext uri="{28A0092B-C50C-407E-A947-70E740481C1C}">
                <a14:useLocalDpi xmlns:a14="http://schemas.microsoft.com/office/drawing/2010/main"/>
              </a:ext>
            </a:extLst>
          </a:blip>
          <a:stretch>
            <a:fillRect/>
          </a:stretch>
        </p:blipFill>
        <p:spPr>
          <a:xfrm>
            <a:off x="5332281" y="3196075"/>
            <a:ext cx="937418" cy="703063"/>
          </a:xfrm>
          <a:prstGeom prst="rect">
            <a:avLst/>
          </a:prstGeom>
        </p:spPr>
      </p:pic>
      <p:pic>
        <p:nvPicPr>
          <p:cNvPr id="15" name="Picture 14" descr="A picture containing building, building material&#10;&#10;Description automatically generated">
            <a:extLst>
              <a:ext uri="{FF2B5EF4-FFF2-40B4-BE49-F238E27FC236}">
                <a16:creationId xmlns:a16="http://schemas.microsoft.com/office/drawing/2014/main" id="{673D1711-7D90-4B35-B846-95DF472C1FD0}"/>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110175" y="3507613"/>
            <a:ext cx="1272675" cy="954506"/>
          </a:xfrm>
          <a:prstGeom prst="rect">
            <a:avLst/>
          </a:prstGeom>
        </p:spPr>
      </p:pic>
      <p:sp>
        <p:nvSpPr>
          <p:cNvPr id="23" name="文本框 22">
            <a:extLst>
              <a:ext uri="{FF2B5EF4-FFF2-40B4-BE49-F238E27FC236}">
                <a16:creationId xmlns:a16="http://schemas.microsoft.com/office/drawing/2014/main" id="{1BA48D2A-2150-DC42-9328-CABD0E3BA5A8}"/>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13</a:t>
            </a:r>
            <a:endParaRPr kumimoji="1" lang="zh-CN" altLang="en-US" dirty="0"/>
          </a:p>
        </p:txBody>
      </p:sp>
    </p:spTree>
    <p:extLst>
      <p:ext uri="{BB962C8B-B14F-4D97-AF65-F5344CB8AC3E}">
        <p14:creationId xmlns:p14="http://schemas.microsoft.com/office/powerpoint/2010/main" val="44132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a:t>
            </a:r>
            <a:r>
              <a:rPr lang="en-US" altLang="ja-JP" dirty="0"/>
              <a:t>LOADING RESULT</a:t>
            </a:r>
            <a:endParaRPr lang="en-US" dirty="0"/>
          </a:p>
        </p:txBody>
      </p:sp>
      <p:pic>
        <p:nvPicPr>
          <p:cNvPr id="28" name="Picture 6" descr="C:\Users\NagaiLab-Tao\Desktop\YUSHI\Pre\Models\A30.PNG">
            <a:extLst>
              <a:ext uri="{FF2B5EF4-FFF2-40B4-BE49-F238E27FC236}">
                <a16:creationId xmlns:a16="http://schemas.microsoft.com/office/drawing/2014/main" id="{4A6583DF-2B05-452A-BB7F-99E8AD3D654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788" t="-1" r="7469" b="513"/>
          <a:stretch/>
        </p:blipFill>
        <p:spPr bwMode="auto">
          <a:xfrm>
            <a:off x="282591" y="1376929"/>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5">
            <a:extLst>
              <a:ext uri="{FF2B5EF4-FFF2-40B4-BE49-F238E27FC236}">
                <a16:creationId xmlns:a16="http://schemas.microsoft.com/office/drawing/2014/main" id="{F35BEA68-09D9-4443-B5DD-20D7B975CA8F}"/>
              </a:ext>
            </a:extLst>
          </p:cNvPr>
          <p:cNvSpPr txBox="1"/>
          <p:nvPr/>
        </p:nvSpPr>
        <p:spPr>
          <a:xfrm>
            <a:off x="541943" y="2737675"/>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grpSp>
        <p:nvGrpSpPr>
          <p:cNvPr id="37" name="グループ化 47">
            <a:extLst>
              <a:ext uri="{FF2B5EF4-FFF2-40B4-BE49-F238E27FC236}">
                <a16:creationId xmlns:a16="http://schemas.microsoft.com/office/drawing/2014/main" id="{84BEC88F-70F6-464C-868A-05EC69DD0CE2}"/>
              </a:ext>
            </a:extLst>
          </p:cNvPr>
          <p:cNvGrpSpPr/>
          <p:nvPr/>
        </p:nvGrpSpPr>
        <p:grpSpPr>
          <a:xfrm>
            <a:off x="1865194" y="1546882"/>
            <a:ext cx="998472" cy="1065247"/>
            <a:chOff x="5542961" y="1433938"/>
            <a:chExt cx="1405142" cy="1456529"/>
          </a:xfrm>
        </p:grpSpPr>
        <p:pic>
          <p:nvPicPr>
            <p:cNvPr id="38" name="Picture 2" descr="F:\Simulation\SimVer10Result\ASR\S11M25X0Y-1CD0A0.001\DEP50-STEP(001).BMP">
              <a:extLst>
                <a:ext uri="{FF2B5EF4-FFF2-40B4-BE49-F238E27FC236}">
                  <a16:creationId xmlns:a16="http://schemas.microsoft.com/office/drawing/2014/main" id="{0E0C99FA-5316-4D98-9797-B47C412AB890}"/>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a:extLst>
                <a:ext uri="{FF2B5EF4-FFF2-40B4-BE49-F238E27FC236}">
                  <a16:creationId xmlns:a16="http://schemas.microsoft.com/office/drawing/2014/main" id="{336E8318-6F56-46E9-B0E7-F2A6033CC336}"/>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40" name="テキスト ボックス 5">
            <a:extLst>
              <a:ext uri="{FF2B5EF4-FFF2-40B4-BE49-F238E27FC236}">
                <a16:creationId xmlns:a16="http://schemas.microsoft.com/office/drawing/2014/main" id="{F0A28F6D-0DF6-4D5D-8714-37753D635A77}"/>
              </a:ext>
            </a:extLst>
          </p:cNvPr>
          <p:cNvSpPr txBox="1"/>
          <p:nvPr/>
        </p:nvSpPr>
        <p:spPr>
          <a:xfrm>
            <a:off x="1865194" y="2612128"/>
            <a:ext cx="99847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50mm</a:t>
            </a:r>
            <a:endParaRPr sz="2400" dirty="0">
              <a:solidFill>
                <a:schemeClr val="tx1">
                  <a:lumMod val="50000"/>
                </a:schemeClr>
              </a:solidFill>
            </a:endParaRPr>
          </a:p>
        </p:txBody>
      </p:sp>
      <p:pic>
        <p:nvPicPr>
          <p:cNvPr id="3" name="Picture 2" descr="A picture containing building&#10;&#10;Description automatically generated">
            <a:extLst>
              <a:ext uri="{FF2B5EF4-FFF2-40B4-BE49-F238E27FC236}">
                <a16:creationId xmlns:a16="http://schemas.microsoft.com/office/drawing/2014/main" id="{796334EB-8681-4E2E-B698-1693B74A1BF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6655" y="3663303"/>
            <a:ext cx="1389560" cy="1042170"/>
          </a:xfrm>
          <a:prstGeom prst="rect">
            <a:avLst/>
          </a:prstGeom>
        </p:spPr>
      </p:pic>
      <p:pic>
        <p:nvPicPr>
          <p:cNvPr id="64" name="Picture 63" descr="A close up of a logo&#10;&#10;Description automatically generated">
            <a:extLst>
              <a:ext uri="{FF2B5EF4-FFF2-40B4-BE49-F238E27FC236}">
                <a16:creationId xmlns:a16="http://schemas.microsoft.com/office/drawing/2014/main" id="{B3CE3982-A978-47B8-A0E5-96E4671D991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56853" y="1314970"/>
            <a:ext cx="4844219" cy="4844219"/>
          </a:xfrm>
          <a:prstGeom prst="rect">
            <a:avLst/>
          </a:prstGeom>
        </p:spPr>
      </p:pic>
      <p:pic>
        <p:nvPicPr>
          <p:cNvPr id="6" name="Picture 5" descr="A close up of a logo&#10;&#10;Description automatically generated">
            <a:extLst>
              <a:ext uri="{FF2B5EF4-FFF2-40B4-BE49-F238E27FC236}">
                <a16:creationId xmlns:a16="http://schemas.microsoft.com/office/drawing/2014/main" id="{67C6398E-7C95-4826-888A-CDFD58752AF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695159" y="3670397"/>
            <a:ext cx="1389560" cy="1042170"/>
          </a:xfrm>
          <a:prstGeom prst="rect">
            <a:avLst/>
          </a:prstGeom>
        </p:spPr>
      </p:pic>
      <p:pic>
        <p:nvPicPr>
          <p:cNvPr id="8" name="Picture 7" descr="A picture containing nature&#10;&#10;Description automatically generated">
            <a:extLst>
              <a:ext uri="{FF2B5EF4-FFF2-40B4-BE49-F238E27FC236}">
                <a16:creationId xmlns:a16="http://schemas.microsoft.com/office/drawing/2014/main" id="{3749D542-E65B-4598-97CA-BD09F3F1D8F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111" b="92222" l="10000" r="90000">
                        <a14:foregroundMark x1="70333" y1="7333" x2="70333" y2="7333"/>
                        <a14:foregroundMark x1="28833" y1="92222" x2="28833" y2="92222"/>
                      </a14:backgroundRemoval>
                    </a14:imgEffect>
                  </a14:imgLayer>
                </a14:imgProps>
              </a:ext>
              <a:ext uri="{28A0092B-C50C-407E-A947-70E740481C1C}">
                <a14:useLocalDpi xmlns:a14="http://schemas.microsoft.com/office/drawing/2010/main"/>
              </a:ext>
            </a:extLst>
          </a:blip>
          <a:stretch>
            <a:fillRect/>
          </a:stretch>
        </p:blipFill>
        <p:spPr>
          <a:xfrm>
            <a:off x="3134220" y="3675566"/>
            <a:ext cx="1389560" cy="1042170"/>
          </a:xfrm>
          <a:prstGeom prst="rect">
            <a:avLst/>
          </a:prstGeom>
        </p:spPr>
      </p:pic>
      <p:pic>
        <p:nvPicPr>
          <p:cNvPr id="10" name="Picture 9">
            <a:extLst>
              <a:ext uri="{FF2B5EF4-FFF2-40B4-BE49-F238E27FC236}">
                <a16:creationId xmlns:a16="http://schemas.microsoft.com/office/drawing/2014/main" id="{19D1F302-AD0B-4E1D-8C47-199B6FC8099F}"/>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97134" y="3663303"/>
            <a:ext cx="1389560" cy="1042170"/>
          </a:xfrm>
          <a:prstGeom prst="rect">
            <a:avLst/>
          </a:prstGeom>
        </p:spPr>
      </p:pic>
      <p:pic>
        <p:nvPicPr>
          <p:cNvPr id="41" name="Picture 40">
            <a:extLst>
              <a:ext uri="{FF2B5EF4-FFF2-40B4-BE49-F238E27FC236}">
                <a16:creationId xmlns:a16="http://schemas.microsoft.com/office/drawing/2014/main" id="{CE937FAB-9F11-452B-8F9E-2513C7AA1C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214331" y="3658663"/>
            <a:ext cx="1443701" cy="1082776"/>
          </a:xfrm>
          <a:prstGeom prst="rect">
            <a:avLst/>
          </a:prstGeom>
        </p:spPr>
      </p:pic>
      <p:sp>
        <p:nvSpPr>
          <p:cNvPr id="42" name="テキスト ボックス 5">
            <a:extLst>
              <a:ext uri="{FF2B5EF4-FFF2-40B4-BE49-F238E27FC236}">
                <a16:creationId xmlns:a16="http://schemas.microsoft.com/office/drawing/2014/main" id="{251EE111-89B1-47C6-8F37-7FC009695A65}"/>
              </a:ext>
            </a:extLst>
          </p:cNvPr>
          <p:cNvSpPr txBox="1"/>
          <p:nvPr/>
        </p:nvSpPr>
        <p:spPr>
          <a:xfrm>
            <a:off x="682248" y="4276178"/>
            <a:ext cx="769158"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a:t>
            </a:r>
            <a:endParaRPr sz="2400" dirty="0">
              <a:solidFill>
                <a:schemeClr val="bg1"/>
              </a:solidFill>
            </a:endParaRPr>
          </a:p>
        </p:txBody>
      </p:sp>
      <p:sp>
        <p:nvSpPr>
          <p:cNvPr id="43" name="テキスト ボックス 5">
            <a:extLst>
              <a:ext uri="{FF2B5EF4-FFF2-40B4-BE49-F238E27FC236}">
                <a16:creationId xmlns:a16="http://schemas.microsoft.com/office/drawing/2014/main" id="{842ED80F-6B96-467C-AC9C-79B38AE97D6D}"/>
              </a:ext>
            </a:extLst>
          </p:cNvPr>
          <p:cNvSpPr txBox="1"/>
          <p:nvPr/>
        </p:nvSpPr>
        <p:spPr>
          <a:xfrm>
            <a:off x="1993273" y="4276178"/>
            <a:ext cx="87229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0.14%</a:t>
            </a:r>
            <a:endParaRPr sz="2400" dirty="0">
              <a:solidFill>
                <a:schemeClr val="bg1"/>
              </a:solidFill>
            </a:endParaRPr>
          </a:p>
        </p:txBody>
      </p:sp>
      <p:sp>
        <p:nvSpPr>
          <p:cNvPr id="44" name="テキスト ボックス 5">
            <a:extLst>
              <a:ext uri="{FF2B5EF4-FFF2-40B4-BE49-F238E27FC236}">
                <a16:creationId xmlns:a16="http://schemas.microsoft.com/office/drawing/2014/main" id="{9A02E39E-4898-473B-B678-802C08D143ED}"/>
              </a:ext>
            </a:extLst>
          </p:cNvPr>
          <p:cNvSpPr txBox="1"/>
          <p:nvPr/>
        </p:nvSpPr>
        <p:spPr>
          <a:xfrm>
            <a:off x="3554364" y="4276177"/>
            <a:ext cx="87229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0.29%</a:t>
            </a:r>
            <a:endParaRPr sz="2400" dirty="0">
              <a:solidFill>
                <a:schemeClr val="bg1"/>
              </a:solidFill>
            </a:endParaRPr>
          </a:p>
        </p:txBody>
      </p:sp>
      <p:sp>
        <p:nvSpPr>
          <p:cNvPr id="45" name="テキスト ボックス 5">
            <a:extLst>
              <a:ext uri="{FF2B5EF4-FFF2-40B4-BE49-F238E27FC236}">
                <a16:creationId xmlns:a16="http://schemas.microsoft.com/office/drawing/2014/main" id="{E3477403-0632-4166-B89F-A75DC9367883}"/>
              </a:ext>
            </a:extLst>
          </p:cNvPr>
          <p:cNvSpPr txBox="1"/>
          <p:nvPr/>
        </p:nvSpPr>
        <p:spPr>
          <a:xfrm>
            <a:off x="5057104" y="4372036"/>
            <a:ext cx="87229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0.58%</a:t>
            </a:r>
            <a:endParaRPr sz="2400" dirty="0">
              <a:solidFill>
                <a:schemeClr val="bg1"/>
              </a:solidFill>
            </a:endParaRPr>
          </a:p>
        </p:txBody>
      </p:sp>
      <p:sp>
        <p:nvSpPr>
          <p:cNvPr id="46" name="テキスト ボックス 5">
            <a:extLst>
              <a:ext uri="{FF2B5EF4-FFF2-40B4-BE49-F238E27FC236}">
                <a16:creationId xmlns:a16="http://schemas.microsoft.com/office/drawing/2014/main" id="{C486D6E8-B3DE-4108-93E6-9D2EB0F23431}"/>
              </a:ext>
            </a:extLst>
          </p:cNvPr>
          <p:cNvSpPr txBox="1"/>
          <p:nvPr/>
        </p:nvSpPr>
        <p:spPr>
          <a:xfrm>
            <a:off x="6732400" y="4372036"/>
            <a:ext cx="872295"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0.88%</a:t>
            </a:r>
            <a:endParaRPr sz="2400" dirty="0">
              <a:solidFill>
                <a:schemeClr val="bg1"/>
              </a:solidFill>
            </a:endParaRPr>
          </a:p>
        </p:txBody>
      </p:sp>
      <p:grpSp>
        <p:nvGrpSpPr>
          <p:cNvPr id="47" name="グループ化 20">
            <a:extLst>
              <a:ext uri="{FF2B5EF4-FFF2-40B4-BE49-F238E27FC236}">
                <a16:creationId xmlns:a16="http://schemas.microsoft.com/office/drawing/2014/main" id="{438FB2A0-579F-43F5-9C92-C6F5D7D6678A}"/>
              </a:ext>
            </a:extLst>
          </p:cNvPr>
          <p:cNvGrpSpPr/>
          <p:nvPr/>
        </p:nvGrpSpPr>
        <p:grpSpPr>
          <a:xfrm>
            <a:off x="3305260" y="1528157"/>
            <a:ext cx="1154339" cy="1117843"/>
            <a:chOff x="3512003" y="1317446"/>
            <a:chExt cx="1140140" cy="1041351"/>
          </a:xfrm>
        </p:grpSpPr>
        <p:pic>
          <p:nvPicPr>
            <p:cNvPr id="48" name="図 3">
              <a:extLst>
                <a:ext uri="{FF2B5EF4-FFF2-40B4-BE49-F238E27FC236}">
                  <a16:creationId xmlns:a16="http://schemas.microsoft.com/office/drawing/2014/main" id="{8B3E752E-DAF2-4DEF-B3E5-AFE3E9651D6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3512003" y="1317446"/>
              <a:ext cx="1140140" cy="1041351"/>
            </a:xfrm>
            <a:prstGeom prst="rect">
              <a:avLst/>
            </a:prstGeom>
          </p:spPr>
        </p:pic>
        <p:cxnSp>
          <p:nvCxnSpPr>
            <p:cNvPr id="49" name="直線コネクタ 22">
              <a:extLst>
                <a:ext uri="{FF2B5EF4-FFF2-40B4-BE49-F238E27FC236}">
                  <a16:creationId xmlns:a16="http://schemas.microsoft.com/office/drawing/2014/main" id="{429284C9-D0DF-4C7D-82F3-7A3CFD92D4EA}"/>
                </a:ext>
              </a:extLst>
            </p:cNvPr>
            <p:cNvCxnSpPr/>
            <p:nvPr/>
          </p:nvCxnSpPr>
          <p:spPr>
            <a:xfrm>
              <a:off x="3516069" y="2216334"/>
              <a:ext cx="561242" cy="13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26">
              <a:extLst>
                <a:ext uri="{FF2B5EF4-FFF2-40B4-BE49-F238E27FC236}">
                  <a16:creationId xmlns:a16="http://schemas.microsoft.com/office/drawing/2014/main" id="{CDCE108C-8AD3-4BAA-8E46-BAD4E609ECD6}"/>
                </a:ext>
              </a:extLst>
            </p:cNvPr>
            <p:cNvCxnSpPr/>
            <p:nvPr/>
          </p:nvCxnSpPr>
          <p:spPr>
            <a:xfrm flipV="1">
              <a:off x="4077311" y="2216335"/>
              <a:ext cx="570070" cy="135319"/>
            </a:xfrm>
            <a:prstGeom prst="line">
              <a:avLst/>
            </a:prstGeom>
          </p:spPr>
          <p:style>
            <a:lnRef idx="1">
              <a:schemeClr val="accent1"/>
            </a:lnRef>
            <a:fillRef idx="0">
              <a:schemeClr val="accent1"/>
            </a:fillRef>
            <a:effectRef idx="0">
              <a:schemeClr val="accent1"/>
            </a:effectRef>
            <a:fontRef idx="minor">
              <a:schemeClr val="tx1"/>
            </a:fontRef>
          </p:style>
        </p:cxnSp>
        <p:sp>
          <p:nvSpPr>
            <p:cNvPr id="51" name="フリーフォーム 27">
              <a:extLst>
                <a:ext uri="{FF2B5EF4-FFF2-40B4-BE49-F238E27FC236}">
                  <a16:creationId xmlns:a16="http://schemas.microsoft.com/office/drawing/2014/main" id="{58FB80A8-F4AC-41F6-9BE6-E727BDAF236A}"/>
                </a:ext>
              </a:extLst>
            </p:cNvPr>
            <p:cNvSpPr/>
            <p:nvPr/>
          </p:nvSpPr>
          <p:spPr>
            <a:xfrm>
              <a:off x="3520831" y="1324708"/>
              <a:ext cx="1105877" cy="261815"/>
            </a:xfrm>
            <a:custGeom>
              <a:avLst/>
              <a:gdLst>
                <a:gd name="connsiteX0" fmla="*/ 574431 w 1105877"/>
                <a:gd name="connsiteY0" fmla="*/ 0 h 261815"/>
                <a:gd name="connsiteX1" fmla="*/ 0 w 1105877"/>
                <a:gd name="connsiteY1" fmla="*/ 136769 h 261815"/>
                <a:gd name="connsiteX2" fmla="*/ 531446 w 1105877"/>
                <a:gd name="connsiteY2" fmla="*/ 261815 h 261815"/>
                <a:gd name="connsiteX3" fmla="*/ 1105877 w 1105877"/>
                <a:gd name="connsiteY3" fmla="*/ 136769 h 261815"/>
                <a:gd name="connsiteX4" fmla="*/ 574431 w 1105877"/>
                <a:gd name="connsiteY4" fmla="*/ 0 h 26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877" h="261815">
                  <a:moveTo>
                    <a:pt x="574431" y="0"/>
                  </a:moveTo>
                  <a:lnTo>
                    <a:pt x="0" y="136769"/>
                  </a:lnTo>
                  <a:lnTo>
                    <a:pt x="531446" y="261815"/>
                  </a:lnTo>
                  <a:lnTo>
                    <a:pt x="1105877" y="136769"/>
                  </a:lnTo>
                  <a:lnTo>
                    <a:pt x="574431"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Arrow: Down 162">
            <a:extLst>
              <a:ext uri="{FF2B5EF4-FFF2-40B4-BE49-F238E27FC236}">
                <a16:creationId xmlns:a16="http://schemas.microsoft.com/office/drawing/2014/main" id="{67200A73-DF53-4F9F-BF34-735575B2A82B}"/>
              </a:ext>
            </a:extLst>
          </p:cNvPr>
          <p:cNvSpPr/>
          <p:nvPr/>
        </p:nvSpPr>
        <p:spPr>
          <a:xfrm>
            <a:off x="3655561" y="1314970"/>
            <a:ext cx="436922" cy="17406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ASR and DEF as Two Main Reason Causing Concrete Cracking…">
            <a:extLst>
              <a:ext uri="{FF2B5EF4-FFF2-40B4-BE49-F238E27FC236}">
                <a16:creationId xmlns:a16="http://schemas.microsoft.com/office/drawing/2014/main" id="{B31F9038-3D57-0449-97C6-1B97FBDD5278}"/>
              </a:ext>
            </a:extLst>
          </p:cNvPr>
          <p:cNvSpPr txBox="1"/>
          <p:nvPr/>
        </p:nvSpPr>
        <p:spPr>
          <a:xfrm>
            <a:off x="0" y="6092441"/>
            <a:ext cx="8582025"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Compressive Strength Gradually Reduced when Expansion Increase</a:t>
            </a:r>
          </a:p>
          <a:p>
            <a:pPr algn="ctr">
              <a:defRPr b="1"/>
            </a:pPr>
            <a:r>
              <a:rPr lang="en-US" sz="2400" dirty="0"/>
              <a:t>Simulation Result Close to Experimental Result </a:t>
            </a:r>
          </a:p>
        </p:txBody>
      </p:sp>
      <p:sp>
        <p:nvSpPr>
          <p:cNvPr id="33" name="文本框 32">
            <a:extLst>
              <a:ext uri="{FF2B5EF4-FFF2-40B4-BE49-F238E27FC236}">
                <a16:creationId xmlns:a16="http://schemas.microsoft.com/office/drawing/2014/main" id="{98048127-2D94-AB47-8D8F-C5A04AD868A8}"/>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14</a:t>
            </a:r>
            <a:endParaRPr kumimoji="1" lang="zh-CN" altLang="en-US" dirty="0"/>
          </a:p>
        </p:txBody>
      </p:sp>
      <p:sp>
        <p:nvSpPr>
          <p:cNvPr id="34" name="Rectangle 33">
            <a:extLst>
              <a:ext uri="{FF2B5EF4-FFF2-40B4-BE49-F238E27FC236}">
                <a16:creationId xmlns:a16="http://schemas.microsoft.com/office/drawing/2014/main" id="{2EF7FF87-49CC-4D47-A6B1-6EB3FA42A16F}"/>
              </a:ext>
            </a:extLst>
          </p:cNvPr>
          <p:cNvSpPr/>
          <p:nvPr/>
        </p:nvSpPr>
        <p:spPr>
          <a:xfrm>
            <a:off x="2254235" y="3087639"/>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400511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8" dur="3000" fill="hold"/>
                                        <p:tgtEl>
                                          <p:spTgt spid="52"/>
                                        </p:tgtEl>
                                        <p:attrNameLst>
                                          <p:attrName>ppt_x</p:attrName>
                                          <p:attrName>ppt_y</p:attrName>
                                        </p:attrNameLst>
                                      </p:cBhvr>
                                      <p:rCtr x="0" y="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90F9E9DA-14E4-4445-B08F-ED456D2976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1100" y="984575"/>
            <a:ext cx="5128235" cy="5128235"/>
          </a:xfrm>
          <a:prstGeom prst="rect">
            <a:avLst/>
          </a:prstGeom>
        </p:spPr>
      </p:pic>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92441"/>
            <a:ext cx="851535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Residual Ratio of Compressive Strength Does not Change Much</a:t>
            </a:r>
          </a:p>
          <a:p>
            <a:pPr algn="ctr">
              <a:defRPr b="1"/>
            </a:pPr>
            <a:r>
              <a:rPr lang="en-US" sz="2400" dirty="0"/>
              <a:t>When Changing DEF Intensified Expanding Zone</a:t>
            </a:r>
          </a:p>
        </p:txBody>
      </p:sp>
      <p:sp>
        <p:nvSpPr>
          <p:cNvPr id="30" name="テキスト ボックス 5">
            <a:extLst>
              <a:ext uri="{FF2B5EF4-FFF2-40B4-BE49-F238E27FC236}">
                <a16:creationId xmlns:a16="http://schemas.microsoft.com/office/drawing/2014/main" id="{1028AAE1-0CCC-491D-B239-CC4A91E5827E}"/>
              </a:ext>
            </a:extLst>
          </p:cNvPr>
          <p:cNvSpPr txBox="1"/>
          <p:nvPr/>
        </p:nvSpPr>
        <p:spPr>
          <a:xfrm>
            <a:off x="0" y="984575"/>
            <a:ext cx="4211056"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Expansion Intensified Zone</a:t>
            </a:r>
            <a:endParaRPr sz="2400" dirty="0"/>
          </a:p>
        </p:txBody>
      </p:sp>
      <p:grpSp>
        <p:nvGrpSpPr>
          <p:cNvPr id="36" name="グループ化 47">
            <a:extLst>
              <a:ext uri="{FF2B5EF4-FFF2-40B4-BE49-F238E27FC236}">
                <a16:creationId xmlns:a16="http://schemas.microsoft.com/office/drawing/2014/main" id="{B2218D8E-2B7A-47CE-BE28-1D4B3E6B99F3}"/>
              </a:ext>
            </a:extLst>
          </p:cNvPr>
          <p:cNvGrpSpPr/>
          <p:nvPr/>
        </p:nvGrpSpPr>
        <p:grpSpPr>
          <a:xfrm>
            <a:off x="1544848" y="4745676"/>
            <a:ext cx="998472" cy="1065247"/>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EB997A4A-E14B-42EB-94F9-1FD4BF45393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2B7AC76F-1B7D-4794-A0A9-BCA9514AD7CD}"/>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39" name="テキスト ボックス 5">
            <a:extLst>
              <a:ext uri="{FF2B5EF4-FFF2-40B4-BE49-F238E27FC236}">
                <a16:creationId xmlns:a16="http://schemas.microsoft.com/office/drawing/2014/main" id="{387B43FB-C42A-4D12-934D-B29FE9692007}"/>
              </a:ext>
            </a:extLst>
          </p:cNvPr>
          <p:cNvSpPr txBox="1"/>
          <p:nvPr/>
        </p:nvSpPr>
        <p:spPr>
          <a:xfrm>
            <a:off x="1544848" y="5662490"/>
            <a:ext cx="99847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50mm</a:t>
            </a:r>
            <a:endParaRPr sz="2400" dirty="0">
              <a:solidFill>
                <a:schemeClr val="tx1">
                  <a:lumMod val="50000"/>
                </a:schemeClr>
              </a:solidFill>
            </a:endParaRPr>
          </a:p>
        </p:txBody>
      </p:sp>
      <p:sp>
        <p:nvSpPr>
          <p:cNvPr id="43" name="テキスト ボックス 5">
            <a:extLst>
              <a:ext uri="{FF2B5EF4-FFF2-40B4-BE49-F238E27FC236}">
                <a16:creationId xmlns:a16="http://schemas.microsoft.com/office/drawing/2014/main" id="{76602264-55A1-46CC-9A24-DD7A2556886A}"/>
              </a:ext>
            </a:extLst>
          </p:cNvPr>
          <p:cNvSpPr txBox="1"/>
          <p:nvPr/>
        </p:nvSpPr>
        <p:spPr>
          <a:xfrm>
            <a:off x="1445331" y="2710302"/>
            <a:ext cx="1137265"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100mm</a:t>
            </a:r>
            <a:endParaRPr sz="2400" dirty="0">
              <a:solidFill>
                <a:schemeClr val="tx1">
                  <a:lumMod val="50000"/>
                </a:schemeClr>
              </a:solidFill>
            </a:endParaRPr>
          </a:p>
        </p:txBody>
      </p:sp>
      <p:pic>
        <p:nvPicPr>
          <p:cNvPr id="46" name="Picture 6" descr="C:\Users\NagaiLab-Tao\Desktop\YUSHI\Pre\Models\A30.PNG">
            <a:extLst>
              <a:ext uri="{FF2B5EF4-FFF2-40B4-BE49-F238E27FC236}">
                <a16:creationId xmlns:a16="http://schemas.microsoft.com/office/drawing/2014/main" id="{E935A697-99EE-41E6-B127-17EA5600CFC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6788" t="-1" r="7469" b="513"/>
          <a:stretch/>
        </p:blipFill>
        <p:spPr bwMode="auto">
          <a:xfrm>
            <a:off x="-4715835" y="5257106"/>
            <a:ext cx="1312555" cy="1330174"/>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5">
            <a:extLst>
              <a:ext uri="{FF2B5EF4-FFF2-40B4-BE49-F238E27FC236}">
                <a16:creationId xmlns:a16="http://schemas.microsoft.com/office/drawing/2014/main" id="{3BFAFCD5-4B47-470A-9654-B1982A3E45AD}"/>
              </a:ext>
            </a:extLst>
          </p:cNvPr>
          <p:cNvSpPr txBox="1"/>
          <p:nvPr/>
        </p:nvSpPr>
        <p:spPr>
          <a:xfrm>
            <a:off x="-4450791" y="5973444"/>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64" name="テキスト ボックス 5">
            <a:extLst>
              <a:ext uri="{FF2B5EF4-FFF2-40B4-BE49-F238E27FC236}">
                <a16:creationId xmlns:a16="http://schemas.microsoft.com/office/drawing/2014/main" id="{FFF09BBC-8AAC-487E-BD7B-232B3CC77A7C}"/>
              </a:ext>
            </a:extLst>
          </p:cNvPr>
          <p:cNvSpPr txBox="1"/>
          <p:nvPr/>
        </p:nvSpPr>
        <p:spPr>
          <a:xfrm>
            <a:off x="7019735" y="1401457"/>
            <a:ext cx="2017073" cy="120032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VERY CLOSE</a:t>
            </a:r>
          </a:p>
          <a:p>
            <a:pPr algn="ctr"/>
            <a:r>
              <a:rPr lang="en-US" sz="2400" dirty="0"/>
              <a:t>CPMPRESSIVE STRENGTH</a:t>
            </a:r>
            <a:endParaRPr sz="2400" dirty="0"/>
          </a:p>
        </p:txBody>
      </p:sp>
      <p:pic>
        <p:nvPicPr>
          <p:cNvPr id="33" name="Picture 6" descr="C:\Users\NagaiLab-Tao\Desktop\YUSHI\Pre\Models\A30.PNG">
            <a:extLst>
              <a:ext uri="{FF2B5EF4-FFF2-40B4-BE49-F238E27FC236}">
                <a16:creationId xmlns:a16="http://schemas.microsoft.com/office/drawing/2014/main" id="{4B1AD2F8-1408-48FF-A1E6-52490C07044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6788" t="-1" r="7469" b="513"/>
          <a:stretch/>
        </p:blipFill>
        <p:spPr bwMode="auto">
          <a:xfrm>
            <a:off x="-5143863" y="3219939"/>
            <a:ext cx="1312555" cy="1330174"/>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5">
            <a:extLst>
              <a:ext uri="{FF2B5EF4-FFF2-40B4-BE49-F238E27FC236}">
                <a16:creationId xmlns:a16="http://schemas.microsoft.com/office/drawing/2014/main" id="{4220DCA5-3C03-44D6-B933-D8F61F91303F}"/>
              </a:ext>
            </a:extLst>
          </p:cNvPr>
          <p:cNvSpPr txBox="1"/>
          <p:nvPr/>
        </p:nvSpPr>
        <p:spPr>
          <a:xfrm>
            <a:off x="-4878819" y="3936277"/>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pic>
        <p:nvPicPr>
          <p:cNvPr id="35" name="Picture 6" descr="C:\Users\NagaiLab-Tao\Desktop\YUSHI\Pre\Models\A30.PNG">
            <a:extLst>
              <a:ext uri="{FF2B5EF4-FFF2-40B4-BE49-F238E27FC236}">
                <a16:creationId xmlns:a16="http://schemas.microsoft.com/office/drawing/2014/main" id="{7A1625AB-5085-4DED-AF1D-A4E2255261E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6788" t="-1" r="7469" b="513"/>
          <a:stretch/>
        </p:blipFill>
        <p:spPr bwMode="auto">
          <a:xfrm>
            <a:off x="-5154745" y="1683334"/>
            <a:ext cx="1312555" cy="1330174"/>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5">
            <a:extLst>
              <a:ext uri="{FF2B5EF4-FFF2-40B4-BE49-F238E27FC236}">
                <a16:creationId xmlns:a16="http://schemas.microsoft.com/office/drawing/2014/main" id="{E57EF097-01BA-4A6B-9DA5-D48D71447B83}"/>
              </a:ext>
            </a:extLst>
          </p:cNvPr>
          <p:cNvSpPr txBox="1"/>
          <p:nvPr/>
        </p:nvSpPr>
        <p:spPr>
          <a:xfrm>
            <a:off x="-4932831" y="2391046"/>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grpSp>
        <p:nvGrpSpPr>
          <p:cNvPr id="55" name="グループ化 47">
            <a:extLst>
              <a:ext uri="{FF2B5EF4-FFF2-40B4-BE49-F238E27FC236}">
                <a16:creationId xmlns:a16="http://schemas.microsoft.com/office/drawing/2014/main" id="{3C8EB27C-B628-4B02-B37D-1D16F3E15F61}"/>
              </a:ext>
            </a:extLst>
          </p:cNvPr>
          <p:cNvGrpSpPr/>
          <p:nvPr/>
        </p:nvGrpSpPr>
        <p:grpSpPr>
          <a:xfrm>
            <a:off x="1535293" y="3364883"/>
            <a:ext cx="998472" cy="1028725"/>
            <a:chOff x="5542961" y="1433938"/>
            <a:chExt cx="1405142" cy="1456529"/>
          </a:xfrm>
        </p:grpSpPr>
        <p:pic>
          <p:nvPicPr>
            <p:cNvPr id="57" name="Picture 2" descr="F:\Simulation\SimVer10Result\ASR\S11M25X0Y-1CD0A0.001\DEP50-STEP(001).BMP">
              <a:extLst>
                <a:ext uri="{FF2B5EF4-FFF2-40B4-BE49-F238E27FC236}">
                  <a16:creationId xmlns:a16="http://schemas.microsoft.com/office/drawing/2014/main" id="{3D8ED7CB-98B8-4F98-992A-BB85BBBF7C3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a:extLst>
                <a:ext uri="{FF2B5EF4-FFF2-40B4-BE49-F238E27FC236}">
                  <a16:creationId xmlns:a16="http://schemas.microsoft.com/office/drawing/2014/main" id="{6AF3A9E3-B638-475E-BFAB-77EA52199F96}"/>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59" name="グループ化 47">
            <a:extLst>
              <a:ext uri="{FF2B5EF4-FFF2-40B4-BE49-F238E27FC236}">
                <a16:creationId xmlns:a16="http://schemas.microsoft.com/office/drawing/2014/main" id="{0F0D717F-D0A7-426F-AC43-7AB70D93A413}"/>
              </a:ext>
            </a:extLst>
          </p:cNvPr>
          <p:cNvGrpSpPr/>
          <p:nvPr/>
        </p:nvGrpSpPr>
        <p:grpSpPr>
          <a:xfrm>
            <a:off x="1531138" y="1818666"/>
            <a:ext cx="998472" cy="1028725"/>
            <a:chOff x="5542961" y="1433938"/>
            <a:chExt cx="1405142" cy="1456529"/>
          </a:xfrm>
        </p:grpSpPr>
        <p:pic>
          <p:nvPicPr>
            <p:cNvPr id="60" name="Picture 2" descr="F:\Simulation\SimVer10Result\ASR\S11M25X0Y-1CD0A0.001\DEP50-STEP(001).BMP">
              <a:extLst>
                <a:ext uri="{FF2B5EF4-FFF2-40B4-BE49-F238E27FC236}">
                  <a16:creationId xmlns:a16="http://schemas.microsoft.com/office/drawing/2014/main" id="{C0B87DC5-A95F-4F41-B63F-F3A094C1466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a:extLst>
                <a:ext uri="{FF2B5EF4-FFF2-40B4-BE49-F238E27FC236}">
                  <a16:creationId xmlns:a16="http://schemas.microsoft.com/office/drawing/2014/main" id="{9A5E5E71-A4BF-4CFF-B57F-3EF8E7B34FB4}"/>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65" name="テキスト ボックス 5">
            <a:extLst>
              <a:ext uri="{FF2B5EF4-FFF2-40B4-BE49-F238E27FC236}">
                <a16:creationId xmlns:a16="http://schemas.microsoft.com/office/drawing/2014/main" id="{67CB381A-BAF2-469A-9906-3330150456B4}"/>
              </a:ext>
            </a:extLst>
          </p:cNvPr>
          <p:cNvSpPr txBox="1"/>
          <p:nvPr/>
        </p:nvSpPr>
        <p:spPr>
          <a:xfrm>
            <a:off x="1478165" y="4234291"/>
            <a:ext cx="1137265"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75mm</a:t>
            </a:r>
            <a:endParaRPr sz="2400" dirty="0">
              <a:solidFill>
                <a:schemeClr val="tx1">
                  <a:lumMod val="50000"/>
                </a:schemeClr>
              </a:solidFill>
            </a:endParaRPr>
          </a:p>
        </p:txBody>
      </p:sp>
      <p:pic>
        <p:nvPicPr>
          <p:cNvPr id="8" name="Picture 7" descr="A picture containing building material, building, brick&#10;&#10;Description automatically generated">
            <a:extLst>
              <a:ext uri="{FF2B5EF4-FFF2-40B4-BE49-F238E27FC236}">
                <a16:creationId xmlns:a16="http://schemas.microsoft.com/office/drawing/2014/main" id="{ADCC82A3-94D3-4D6C-A253-E207C32D076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12481" y="4560484"/>
            <a:ext cx="1822736" cy="1367052"/>
          </a:xfrm>
          <a:prstGeom prst="rect">
            <a:avLst/>
          </a:prstGeom>
        </p:spPr>
      </p:pic>
      <p:pic>
        <p:nvPicPr>
          <p:cNvPr id="11" name="Picture 10" descr="A picture containing building material, building&#10;&#10;Description automatically generated">
            <a:extLst>
              <a:ext uri="{FF2B5EF4-FFF2-40B4-BE49-F238E27FC236}">
                <a16:creationId xmlns:a16="http://schemas.microsoft.com/office/drawing/2014/main" id="{E147400D-8FBC-4771-9C17-EF47303F2AF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3333" l="10000" r="90000">
                        <a14:foregroundMark x1="50000" y1="5556" x2="50000" y2="5556"/>
                        <a14:foregroundMark x1="54167" y1="93333" x2="54167" y2="93333"/>
                      </a14:backgroundRemoval>
                    </a14:imgEffect>
                  </a14:imgLayer>
                </a14:imgProps>
              </a:ext>
              <a:ext uri="{28A0092B-C50C-407E-A947-70E740481C1C}">
                <a14:useLocalDpi xmlns:a14="http://schemas.microsoft.com/office/drawing/2010/main"/>
              </a:ext>
            </a:extLst>
          </a:blip>
          <a:stretch>
            <a:fillRect/>
          </a:stretch>
        </p:blipFill>
        <p:spPr>
          <a:xfrm>
            <a:off x="-2897313" y="3171965"/>
            <a:ext cx="1822736" cy="1367052"/>
          </a:xfrm>
          <a:prstGeom prst="rect">
            <a:avLst/>
          </a:prstGeom>
        </p:spPr>
      </p:pic>
      <p:pic>
        <p:nvPicPr>
          <p:cNvPr id="13" name="Picture 12" descr="A picture containing building material, building&#10;&#10;Description automatically generated">
            <a:extLst>
              <a:ext uri="{FF2B5EF4-FFF2-40B4-BE49-F238E27FC236}">
                <a16:creationId xmlns:a16="http://schemas.microsoft.com/office/drawing/2014/main" id="{76F4D51C-3A78-45C1-A785-F2EE1C75893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889" b="96889" l="10000" r="90000">
                        <a14:foregroundMark x1="49833" y1="2889" x2="49833" y2="2889"/>
                        <a14:foregroundMark x1="49833" y1="96889" x2="49833" y2="96889"/>
                      </a14:backgroundRemoval>
                    </a14:imgEffect>
                  </a14:imgLayer>
                </a14:imgProps>
              </a:ext>
              <a:ext uri="{28A0092B-C50C-407E-A947-70E740481C1C}">
                <a14:useLocalDpi xmlns:a14="http://schemas.microsoft.com/office/drawing/2010/main"/>
              </a:ext>
            </a:extLst>
          </a:blip>
          <a:stretch>
            <a:fillRect/>
          </a:stretch>
        </p:blipFill>
        <p:spPr>
          <a:xfrm>
            <a:off x="-2846032" y="1656228"/>
            <a:ext cx="1700131" cy="1275098"/>
          </a:xfrm>
          <a:prstGeom prst="rect">
            <a:avLst/>
          </a:prstGeom>
        </p:spPr>
      </p:pic>
      <p:sp>
        <p:nvSpPr>
          <p:cNvPr id="62" name="テキスト ボックス 5">
            <a:extLst>
              <a:ext uri="{FF2B5EF4-FFF2-40B4-BE49-F238E27FC236}">
                <a16:creationId xmlns:a16="http://schemas.microsoft.com/office/drawing/2014/main" id="{7CC67A95-3D9B-4EFD-8FC0-265946BFD1C8}"/>
              </a:ext>
            </a:extLst>
          </p:cNvPr>
          <p:cNvSpPr txBox="1"/>
          <p:nvPr/>
        </p:nvSpPr>
        <p:spPr>
          <a:xfrm>
            <a:off x="-2173283" y="3955390"/>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0.57%</a:t>
            </a:r>
            <a:endParaRPr sz="2400" dirty="0">
              <a:solidFill>
                <a:schemeClr val="bg1"/>
              </a:solidFill>
            </a:endParaRPr>
          </a:p>
        </p:txBody>
      </p:sp>
      <p:sp>
        <p:nvSpPr>
          <p:cNvPr id="66" name="テキスト ボックス 5">
            <a:extLst>
              <a:ext uri="{FF2B5EF4-FFF2-40B4-BE49-F238E27FC236}">
                <a16:creationId xmlns:a16="http://schemas.microsoft.com/office/drawing/2014/main" id="{2CAB7019-B68C-4C7D-A11B-57A1EDC67F0F}"/>
              </a:ext>
            </a:extLst>
          </p:cNvPr>
          <p:cNvSpPr txBox="1"/>
          <p:nvPr/>
        </p:nvSpPr>
        <p:spPr>
          <a:xfrm>
            <a:off x="-2163355" y="2461045"/>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0.51%</a:t>
            </a:r>
            <a:endParaRPr sz="2400" dirty="0">
              <a:solidFill>
                <a:schemeClr val="bg1"/>
              </a:solidFill>
            </a:endParaRPr>
          </a:p>
        </p:txBody>
      </p:sp>
      <p:sp>
        <p:nvSpPr>
          <p:cNvPr id="67" name="テキスト ボックス 5">
            <a:extLst>
              <a:ext uri="{FF2B5EF4-FFF2-40B4-BE49-F238E27FC236}">
                <a16:creationId xmlns:a16="http://schemas.microsoft.com/office/drawing/2014/main" id="{4A260877-0684-46F2-9123-CF13607AD7A2}"/>
              </a:ext>
            </a:extLst>
          </p:cNvPr>
          <p:cNvSpPr txBox="1"/>
          <p:nvPr/>
        </p:nvSpPr>
        <p:spPr>
          <a:xfrm>
            <a:off x="-2163355" y="939794"/>
            <a:ext cx="928734"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1"/>
                </a:solidFill>
              </a:rPr>
              <a:t>0.62%</a:t>
            </a:r>
            <a:endParaRPr sz="2400" dirty="0">
              <a:solidFill>
                <a:schemeClr val="bg1"/>
              </a:solidFill>
            </a:endParaRPr>
          </a:p>
        </p:txBody>
      </p:sp>
      <p:sp>
        <p:nvSpPr>
          <p:cNvPr id="31" name="文本框 30">
            <a:extLst>
              <a:ext uri="{FF2B5EF4-FFF2-40B4-BE49-F238E27FC236}">
                <a16:creationId xmlns:a16="http://schemas.microsoft.com/office/drawing/2014/main" id="{374FFB33-F551-B748-B80A-973F1F6381BF}"/>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15</a:t>
            </a:r>
            <a:endParaRPr kumimoji="1" lang="zh-CN" altLang="en-US" dirty="0"/>
          </a:p>
        </p:txBody>
      </p:sp>
    </p:spTree>
    <p:extLst>
      <p:ext uri="{BB962C8B-B14F-4D97-AF65-F5344CB8AC3E}">
        <p14:creationId xmlns:p14="http://schemas.microsoft.com/office/powerpoint/2010/main" val="9577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p:txBody>
          <a:bodyPr>
            <a:normAutofit fontScale="90000"/>
          </a:bodyPr>
          <a:lstStyle/>
          <a:p>
            <a:r>
              <a:rPr lang="en-US" dirty="0"/>
              <a:t>CONTENTS</a:t>
            </a:r>
          </a:p>
        </p:txBody>
      </p:sp>
      <p:graphicFrame>
        <p:nvGraphicFramePr>
          <p:cNvPr id="4" name="Diagram 3">
            <a:extLst>
              <a:ext uri="{FF2B5EF4-FFF2-40B4-BE49-F238E27FC236}">
                <a16:creationId xmlns:a16="http://schemas.microsoft.com/office/drawing/2014/main" id="{B57F52D7-5CA4-4145-8771-F577F9773CEE}"/>
              </a:ext>
            </a:extLst>
          </p:cNvPr>
          <p:cNvGraphicFramePr/>
          <p:nvPr>
            <p:extLst>
              <p:ext uri="{D42A27DB-BD31-4B8C-83A1-F6EECF244321}">
                <p14:modId xmlns:p14="http://schemas.microsoft.com/office/powerpoint/2010/main" val="2580961420"/>
              </p:ext>
            </p:extLst>
          </p:nvPr>
        </p:nvGraphicFramePr>
        <p:xfrm>
          <a:off x="881674" y="901853"/>
          <a:ext cx="7395775" cy="5148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8DD5C0E6-5C7D-2149-B60B-A2432CF68144}"/>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1</a:t>
            </a:r>
            <a:endParaRPr kumimoji="1" lang="zh-CN" altLang="en-US" dirty="0"/>
          </a:p>
        </p:txBody>
      </p:sp>
    </p:spTree>
    <p:extLst>
      <p:ext uri="{BB962C8B-B14F-4D97-AF65-F5344CB8AC3E}">
        <p14:creationId xmlns:p14="http://schemas.microsoft.com/office/powerpoint/2010/main" val="2588981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33074" y="12546"/>
            <a:ext cx="9493063" cy="889307"/>
          </a:xfrm>
        </p:spPr>
        <p:txBody>
          <a:bodyPr>
            <a:normAutofit fontScale="90000"/>
          </a:bodyPr>
          <a:lstStyle/>
          <a:p>
            <a:r>
              <a:rPr lang="en-US" dirty="0"/>
              <a:t>COMPARE BETWEEN ASR AND DEF</a:t>
            </a:r>
          </a:p>
        </p:txBody>
      </p:sp>
      <p:pic>
        <p:nvPicPr>
          <p:cNvPr id="4098" name="Picture 2" descr="F:\Simulation\SimVer10Result\DEF\SXM25X0Y1CD0.0003A0\DEP50-STEP(020).BMP"/>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3042752" y="1530747"/>
            <a:ext cx="1158868" cy="118342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5">
            <a:extLst>
              <a:ext uri="{FF2B5EF4-FFF2-40B4-BE49-F238E27FC236}">
                <a16:creationId xmlns:a16="http://schemas.microsoft.com/office/drawing/2014/main" id="{8B647247-A098-48CC-A1F8-A29AD47A968B}"/>
              </a:ext>
            </a:extLst>
          </p:cNvPr>
          <p:cNvSpPr txBox="1"/>
          <p:nvPr/>
        </p:nvSpPr>
        <p:spPr>
          <a:xfrm>
            <a:off x="2286771" y="1717532"/>
            <a:ext cx="676871"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sp>
        <p:nvSpPr>
          <p:cNvPr id="50" name="テキスト ボックス 5">
            <a:extLst>
              <a:ext uri="{FF2B5EF4-FFF2-40B4-BE49-F238E27FC236}">
                <a16:creationId xmlns:a16="http://schemas.microsoft.com/office/drawing/2014/main" id="{1C865F1B-E4CA-4EA1-97EC-616961C6ECDA}"/>
              </a:ext>
            </a:extLst>
          </p:cNvPr>
          <p:cNvSpPr txBox="1"/>
          <p:nvPr/>
        </p:nvSpPr>
        <p:spPr>
          <a:xfrm>
            <a:off x="0" y="992900"/>
            <a:ext cx="4681890"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Different in Stress Distribution </a:t>
            </a:r>
            <a:endParaRPr sz="2400" dirty="0"/>
          </a:p>
        </p:txBody>
      </p:sp>
      <p:pic>
        <p:nvPicPr>
          <p:cNvPr id="4099" name="Picture 3" descr="F:\Simulation\SimVer10Result\ASR\SXM25X0Y-1CD0A0.001\DEP50-STEP(020).BMP"/>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973703" y="1530746"/>
            <a:ext cx="1200666" cy="119240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5">
            <a:extLst>
              <a:ext uri="{FF2B5EF4-FFF2-40B4-BE49-F238E27FC236}">
                <a16:creationId xmlns:a16="http://schemas.microsoft.com/office/drawing/2014/main" id="{99BA5BD6-2AC7-401D-B3AD-B6706ABE0A56}"/>
              </a:ext>
            </a:extLst>
          </p:cNvPr>
          <p:cNvSpPr txBox="1"/>
          <p:nvPr/>
        </p:nvSpPr>
        <p:spPr>
          <a:xfrm>
            <a:off x="235106" y="1687428"/>
            <a:ext cx="688263"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t>A</a:t>
            </a:r>
            <a:r>
              <a:rPr lang="en-US" sz="2400" dirty="0"/>
              <a:t>SR</a:t>
            </a:r>
            <a:endParaRPr sz="2400" dirty="0"/>
          </a:p>
        </p:txBody>
      </p:sp>
      <p:sp>
        <p:nvSpPr>
          <p:cNvPr id="20"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143900"/>
            <a:ext cx="8414994"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Residual Compressive Strength Ratio is close related to</a:t>
            </a:r>
          </a:p>
          <a:p>
            <a:pPr algn="ctr">
              <a:defRPr b="1"/>
            </a:pPr>
            <a:r>
              <a:rPr lang="en-US" sz="2400" dirty="0"/>
              <a:t>Number of Large Width cracked interfaces</a:t>
            </a:r>
          </a:p>
        </p:txBody>
      </p:sp>
      <p:pic>
        <p:nvPicPr>
          <p:cNvPr id="3" name="Picture 2" descr="A close up of a map&#10;&#10;Description automatically generated">
            <a:extLst>
              <a:ext uri="{FF2B5EF4-FFF2-40B4-BE49-F238E27FC236}">
                <a16:creationId xmlns:a16="http://schemas.microsoft.com/office/drawing/2014/main" id="{1171A0E9-934A-4F39-9F88-5DD3AC01BF38}"/>
              </a:ext>
            </a:extLst>
          </p:cNvPr>
          <p:cNvPicPr>
            <a:picLocks noChangeAspect="1"/>
          </p:cNvPicPr>
          <p:nvPr/>
        </p:nvPicPr>
        <p:blipFill rotWithShape="1">
          <a:blip r:embed="rId5">
            <a:extLst>
              <a:ext uri="{28A0092B-C50C-407E-A947-70E740481C1C}">
                <a14:useLocalDpi xmlns:a14="http://schemas.microsoft.com/office/drawing/2010/main"/>
              </a:ext>
            </a:extLst>
          </a:blip>
          <a:srcRect b="1462"/>
          <a:stretch/>
        </p:blipFill>
        <p:spPr>
          <a:xfrm>
            <a:off x="265622" y="3275859"/>
            <a:ext cx="4416267" cy="2901126"/>
          </a:xfrm>
          <a:prstGeom prst="rect">
            <a:avLst/>
          </a:prstGeom>
        </p:spPr>
      </p:pic>
      <p:sp>
        <p:nvSpPr>
          <p:cNvPr id="23" name="テキスト ボックス 5">
            <a:extLst>
              <a:ext uri="{FF2B5EF4-FFF2-40B4-BE49-F238E27FC236}">
                <a16:creationId xmlns:a16="http://schemas.microsoft.com/office/drawing/2014/main" id="{AB0D63F9-2A99-4A9F-9C09-D7A6FE779600}"/>
              </a:ext>
            </a:extLst>
          </p:cNvPr>
          <p:cNvSpPr txBox="1"/>
          <p:nvPr/>
        </p:nvSpPr>
        <p:spPr>
          <a:xfrm>
            <a:off x="4724540" y="992900"/>
            <a:ext cx="4463974"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Different in Crack Distribution </a:t>
            </a:r>
            <a:endParaRPr sz="2400" dirty="0"/>
          </a:p>
        </p:txBody>
      </p:sp>
      <p:pic>
        <p:nvPicPr>
          <p:cNvPr id="6" name="Picture 5" descr="A fabric surface&#10;&#10;Description automatically generated">
            <a:extLst>
              <a:ext uri="{FF2B5EF4-FFF2-40B4-BE49-F238E27FC236}">
                <a16:creationId xmlns:a16="http://schemas.microsoft.com/office/drawing/2014/main" id="{B5C85081-3F67-4720-88B3-4D75EA4BEDB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561669" y="1511807"/>
            <a:ext cx="1756210" cy="1317157"/>
          </a:xfrm>
          <a:prstGeom prst="rect">
            <a:avLst/>
          </a:prstGeom>
        </p:spPr>
      </p:pic>
      <p:pic>
        <p:nvPicPr>
          <p:cNvPr id="8" name="Picture 7">
            <a:extLst>
              <a:ext uri="{FF2B5EF4-FFF2-40B4-BE49-F238E27FC236}">
                <a16:creationId xmlns:a16="http://schemas.microsoft.com/office/drawing/2014/main" id="{B6A3B4C3-2E0A-418E-9DE7-7F57E66781F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54605" y="1540222"/>
            <a:ext cx="1718322" cy="1288742"/>
          </a:xfrm>
          <a:prstGeom prst="rect">
            <a:avLst/>
          </a:prstGeom>
        </p:spPr>
      </p:pic>
      <p:sp>
        <p:nvSpPr>
          <p:cNvPr id="26" name="テキスト ボックス 5">
            <a:extLst>
              <a:ext uri="{FF2B5EF4-FFF2-40B4-BE49-F238E27FC236}">
                <a16:creationId xmlns:a16="http://schemas.microsoft.com/office/drawing/2014/main" id="{FA82C686-9702-46DB-95D3-44BCC6945D29}"/>
              </a:ext>
            </a:extLst>
          </p:cNvPr>
          <p:cNvSpPr txBox="1"/>
          <p:nvPr/>
        </p:nvSpPr>
        <p:spPr>
          <a:xfrm>
            <a:off x="7014122" y="1719313"/>
            <a:ext cx="676871"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sp>
        <p:nvSpPr>
          <p:cNvPr id="27" name="テキスト ボックス 5">
            <a:extLst>
              <a:ext uri="{FF2B5EF4-FFF2-40B4-BE49-F238E27FC236}">
                <a16:creationId xmlns:a16="http://schemas.microsoft.com/office/drawing/2014/main" id="{C4FEC989-374B-4506-89C6-A4FC8123643D}"/>
              </a:ext>
            </a:extLst>
          </p:cNvPr>
          <p:cNvSpPr txBox="1"/>
          <p:nvPr/>
        </p:nvSpPr>
        <p:spPr>
          <a:xfrm>
            <a:off x="4780221" y="1740486"/>
            <a:ext cx="688263"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t>A</a:t>
            </a:r>
            <a:r>
              <a:rPr lang="en-US" sz="2400" dirty="0"/>
              <a:t>SR</a:t>
            </a:r>
            <a:endParaRPr sz="2400" dirty="0"/>
          </a:p>
        </p:txBody>
      </p:sp>
      <p:pic>
        <p:nvPicPr>
          <p:cNvPr id="10" name="Picture 9" descr="A close up of a map&#10;&#10;Description automatically generated">
            <a:extLst>
              <a:ext uri="{FF2B5EF4-FFF2-40B4-BE49-F238E27FC236}">
                <a16:creationId xmlns:a16="http://schemas.microsoft.com/office/drawing/2014/main" id="{B3BF43F6-D19D-4DED-92BE-69B758206F7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11746" y="3298383"/>
            <a:ext cx="4351688" cy="2901125"/>
          </a:xfrm>
          <a:prstGeom prst="rect">
            <a:avLst/>
          </a:prstGeom>
        </p:spPr>
      </p:pic>
      <p:sp>
        <p:nvSpPr>
          <p:cNvPr id="32" name="テキスト ボックス 5">
            <a:extLst>
              <a:ext uri="{FF2B5EF4-FFF2-40B4-BE49-F238E27FC236}">
                <a16:creationId xmlns:a16="http://schemas.microsoft.com/office/drawing/2014/main" id="{18D54A51-3092-43E7-A0F3-52EB4D847277}"/>
              </a:ext>
            </a:extLst>
          </p:cNvPr>
          <p:cNvSpPr txBox="1"/>
          <p:nvPr/>
        </p:nvSpPr>
        <p:spPr>
          <a:xfrm>
            <a:off x="1" y="2814195"/>
            <a:ext cx="4572000"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Residual Property vs Expansion</a:t>
            </a:r>
            <a:endParaRPr sz="2400" dirty="0"/>
          </a:p>
        </p:txBody>
      </p:sp>
      <p:sp>
        <p:nvSpPr>
          <p:cNvPr id="33" name="テキスト ボックス 5">
            <a:extLst>
              <a:ext uri="{FF2B5EF4-FFF2-40B4-BE49-F238E27FC236}">
                <a16:creationId xmlns:a16="http://schemas.microsoft.com/office/drawing/2014/main" id="{F8B41326-988E-4E92-B28D-4CD40ABDA2DB}"/>
              </a:ext>
            </a:extLst>
          </p:cNvPr>
          <p:cNvSpPr txBox="1"/>
          <p:nvPr/>
        </p:nvSpPr>
        <p:spPr>
          <a:xfrm>
            <a:off x="4622897" y="2814195"/>
            <a:ext cx="4540537" cy="461663"/>
          </a:xfrm>
          <a:prstGeom prst="rect">
            <a:avLst/>
          </a:prstGeom>
          <a:solidFill>
            <a:srgbClr val="C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Residual Property vs Crack Number</a:t>
            </a:r>
            <a:endParaRPr sz="2400" dirty="0">
              <a:solidFill>
                <a:schemeClr val="bg1"/>
              </a:solidFill>
            </a:endParaRPr>
          </a:p>
        </p:txBody>
      </p:sp>
      <p:sp>
        <p:nvSpPr>
          <p:cNvPr id="18" name="テキスト ボックス 5">
            <a:extLst>
              <a:ext uri="{FF2B5EF4-FFF2-40B4-BE49-F238E27FC236}">
                <a16:creationId xmlns:a16="http://schemas.microsoft.com/office/drawing/2014/main" id="{38FA53A3-EC50-6A40-B4FD-2A78C6A65750}"/>
              </a:ext>
            </a:extLst>
          </p:cNvPr>
          <p:cNvSpPr txBox="1"/>
          <p:nvPr/>
        </p:nvSpPr>
        <p:spPr>
          <a:xfrm>
            <a:off x="-2904969" y="3939338"/>
            <a:ext cx="2588651"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zh-CN" sz="2400" b="0" dirty="0"/>
              <a:t> Inconsistent i</a:t>
            </a:r>
            <a:r>
              <a:rPr lang="en-US" sz="2400" b="0" dirty="0"/>
              <a:t>n</a:t>
            </a:r>
          </a:p>
          <a:p>
            <a:pPr algn="ctr"/>
            <a:r>
              <a:rPr lang="en-US" sz="2400" b="0" dirty="0"/>
              <a:t>ASR and DEF cases</a:t>
            </a:r>
          </a:p>
        </p:txBody>
      </p:sp>
      <p:sp>
        <p:nvSpPr>
          <p:cNvPr id="2" name="文本框 1">
            <a:extLst>
              <a:ext uri="{FF2B5EF4-FFF2-40B4-BE49-F238E27FC236}">
                <a16:creationId xmlns:a16="http://schemas.microsoft.com/office/drawing/2014/main" id="{DFED7A90-E99A-C54B-8266-DBD1308DB66D}"/>
              </a:ext>
            </a:extLst>
          </p:cNvPr>
          <p:cNvSpPr txBox="1"/>
          <p:nvPr/>
        </p:nvSpPr>
        <p:spPr>
          <a:xfrm>
            <a:off x="3761715" y="5758372"/>
            <a:ext cx="810285" cy="461665"/>
          </a:xfrm>
          <a:prstGeom prst="rect">
            <a:avLst/>
          </a:prstGeom>
          <a:noFill/>
        </p:spPr>
        <p:txBody>
          <a:bodyPr wrap="square" rtlCol="0">
            <a:spAutoFit/>
          </a:bodyPr>
          <a:lstStyle/>
          <a:p>
            <a:r>
              <a:rPr kumimoji="1" lang="en-US" altLang="zh-CN" sz="2400" dirty="0">
                <a:solidFill>
                  <a:srgbClr val="C00000"/>
                </a:solidFill>
              </a:rPr>
              <a:t>ASR</a:t>
            </a:r>
            <a:endParaRPr kumimoji="1" lang="zh-CN" altLang="en-US" sz="2400" dirty="0">
              <a:solidFill>
                <a:srgbClr val="C00000"/>
              </a:solidFill>
            </a:endParaRPr>
          </a:p>
        </p:txBody>
      </p:sp>
      <p:sp>
        <p:nvSpPr>
          <p:cNvPr id="21" name="文本框 20">
            <a:extLst>
              <a:ext uri="{FF2B5EF4-FFF2-40B4-BE49-F238E27FC236}">
                <a16:creationId xmlns:a16="http://schemas.microsoft.com/office/drawing/2014/main" id="{9CF1AA20-6DDF-FE44-B12C-41737580BF66}"/>
              </a:ext>
            </a:extLst>
          </p:cNvPr>
          <p:cNvSpPr txBox="1"/>
          <p:nvPr/>
        </p:nvSpPr>
        <p:spPr>
          <a:xfrm>
            <a:off x="3455310" y="4770333"/>
            <a:ext cx="810285" cy="461665"/>
          </a:xfrm>
          <a:prstGeom prst="rect">
            <a:avLst/>
          </a:prstGeom>
          <a:noFill/>
        </p:spPr>
        <p:txBody>
          <a:bodyPr wrap="square" rtlCol="0">
            <a:spAutoFit/>
          </a:bodyPr>
          <a:lstStyle/>
          <a:p>
            <a:r>
              <a:rPr kumimoji="1" lang="en-US" altLang="zh-CN" sz="2400" dirty="0">
                <a:solidFill>
                  <a:schemeClr val="tx1">
                    <a:lumMod val="75000"/>
                  </a:schemeClr>
                </a:solidFill>
              </a:rPr>
              <a:t>DEF</a:t>
            </a:r>
            <a:endParaRPr kumimoji="1" lang="zh-CN" altLang="en-US" sz="2400" dirty="0">
              <a:solidFill>
                <a:schemeClr val="tx1">
                  <a:lumMod val="75000"/>
                </a:schemeClr>
              </a:solidFill>
            </a:endParaRPr>
          </a:p>
        </p:txBody>
      </p:sp>
      <p:cxnSp>
        <p:nvCxnSpPr>
          <p:cNvPr id="7" name="直线箭头连接符 6">
            <a:extLst>
              <a:ext uri="{FF2B5EF4-FFF2-40B4-BE49-F238E27FC236}">
                <a16:creationId xmlns:a16="http://schemas.microsoft.com/office/drawing/2014/main" id="{1F0D8B34-BF28-8841-BC2E-2A3D752A95A5}"/>
              </a:ext>
            </a:extLst>
          </p:cNvPr>
          <p:cNvCxnSpPr>
            <a:cxnSpLocks/>
          </p:cNvCxnSpPr>
          <p:nvPr/>
        </p:nvCxnSpPr>
        <p:spPr>
          <a:xfrm flipH="1" flipV="1">
            <a:off x="3455310" y="5789656"/>
            <a:ext cx="485809" cy="719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894A60EA-0237-D24F-902B-2813085471A0}"/>
              </a:ext>
            </a:extLst>
          </p:cNvPr>
          <p:cNvCxnSpPr>
            <a:cxnSpLocks/>
          </p:cNvCxnSpPr>
          <p:nvPr/>
        </p:nvCxnSpPr>
        <p:spPr>
          <a:xfrm flipV="1">
            <a:off x="3941119" y="5525474"/>
            <a:ext cx="104774" cy="3361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801AD334-7F6D-0B4C-BAF8-EA380292A4BC}"/>
              </a:ext>
            </a:extLst>
          </p:cNvPr>
          <p:cNvCxnSpPr>
            <a:cxnSpLocks/>
          </p:cNvCxnSpPr>
          <p:nvPr/>
        </p:nvCxnSpPr>
        <p:spPr>
          <a:xfrm flipH="1" flipV="1">
            <a:off x="3019332" y="4875292"/>
            <a:ext cx="435978" cy="12587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B0392EE2-3DDE-3D4F-95B6-749854CF6A29}"/>
              </a:ext>
            </a:extLst>
          </p:cNvPr>
          <p:cNvCxnSpPr>
            <a:cxnSpLocks/>
            <a:stCxn id="21" idx="1"/>
          </p:cNvCxnSpPr>
          <p:nvPr/>
        </p:nvCxnSpPr>
        <p:spPr>
          <a:xfrm flipH="1" flipV="1">
            <a:off x="3100812" y="4802863"/>
            <a:ext cx="354498" cy="19830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198000E1-2101-8B4C-A006-988C834757AC}"/>
              </a:ext>
            </a:extLst>
          </p:cNvPr>
          <p:cNvCxnSpPr>
            <a:cxnSpLocks/>
            <a:stCxn id="21" idx="1"/>
          </p:cNvCxnSpPr>
          <p:nvPr/>
        </p:nvCxnSpPr>
        <p:spPr>
          <a:xfrm flipH="1" flipV="1">
            <a:off x="3425884" y="4819128"/>
            <a:ext cx="29426" cy="18203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5">
            <a:extLst>
              <a:ext uri="{FF2B5EF4-FFF2-40B4-BE49-F238E27FC236}">
                <a16:creationId xmlns:a16="http://schemas.microsoft.com/office/drawing/2014/main" id="{2A476911-7C89-1244-9B95-DAC84DD66CFE}"/>
              </a:ext>
            </a:extLst>
          </p:cNvPr>
          <p:cNvSpPr txBox="1"/>
          <p:nvPr/>
        </p:nvSpPr>
        <p:spPr>
          <a:xfrm>
            <a:off x="4811746" y="4979068"/>
            <a:ext cx="1712333"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zh-CN" sz="2400" b="0" dirty="0"/>
              <a:t>Consistent</a:t>
            </a:r>
            <a:r>
              <a:rPr lang="en-US" altLang="zh-CN" sz="2400" dirty="0"/>
              <a:t> </a:t>
            </a:r>
            <a:r>
              <a:rPr lang="en-US" altLang="zh-CN" sz="2400" b="0" dirty="0"/>
              <a:t>in All Cases</a:t>
            </a:r>
          </a:p>
        </p:txBody>
      </p:sp>
      <p:sp>
        <p:nvSpPr>
          <p:cNvPr id="28" name="文本框 27">
            <a:extLst>
              <a:ext uri="{FF2B5EF4-FFF2-40B4-BE49-F238E27FC236}">
                <a16:creationId xmlns:a16="http://schemas.microsoft.com/office/drawing/2014/main" id="{ED767BCC-5D23-9D4A-BD66-97DB3BA2A216}"/>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16</a:t>
            </a:r>
            <a:endParaRPr kumimoji="1" lang="zh-CN" altLang="en-US" dirty="0"/>
          </a:p>
        </p:txBody>
      </p:sp>
      <p:sp>
        <p:nvSpPr>
          <p:cNvPr id="9" name="矩形 8">
            <a:extLst>
              <a:ext uri="{FF2B5EF4-FFF2-40B4-BE49-F238E27FC236}">
                <a16:creationId xmlns:a16="http://schemas.microsoft.com/office/drawing/2014/main" id="{D73E06F3-AA83-0942-8392-132B1D87248C}"/>
              </a:ext>
            </a:extLst>
          </p:cNvPr>
          <p:cNvSpPr/>
          <p:nvPr/>
        </p:nvSpPr>
        <p:spPr>
          <a:xfrm>
            <a:off x="6763825" y="6012354"/>
            <a:ext cx="588732" cy="153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92E05F06-D65E-504E-8FCE-3C17D0C78D85}"/>
              </a:ext>
            </a:extLst>
          </p:cNvPr>
          <p:cNvSpPr txBox="1"/>
          <p:nvPr/>
        </p:nvSpPr>
        <p:spPr>
          <a:xfrm>
            <a:off x="5719675" y="5943038"/>
            <a:ext cx="2677032" cy="276999"/>
          </a:xfrm>
          <a:prstGeom prst="rect">
            <a:avLst/>
          </a:prstGeom>
          <a:noFill/>
        </p:spPr>
        <p:txBody>
          <a:bodyPr wrap="square" rtlCol="0">
            <a:spAutoFit/>
          </a:bodyPr>
          <a:lstStyle/>
          <a:p>
            <a:r>
              <a:rPr kumimoji="1" lang="en-US" altLang="zh-CN" sz="1200" b="1" dirty="0">
                <a:solidFill>
                  <a:schemeClr val="tx2"/>
                </a:solidFill>
              </a:rPr>
              <a:t>Number of cracked interfaces 0.01mm+</a:t>
            </a:r>
            <a:endParaRPr kumimoji="1" lang="zh-CN" altLang="en-US" sz="1200" b="1" dirty="0">
              <a:solidFill>
                <a:schemeClr val="tx2"/>
              </a:solidFill>
            </a:endParaRPr>
          </a:p>
        </p:txBody>
      </p:sp>
    </p:spTree>
    <p:extLst>
      <p:ext uri="{BB962C8B-B14F-4D97-AF65-F5344CB8AC3E}">
        <p14:creationId xmlns:p14="http://schemas.microsoft.com/office/powerpoint/2010/main" val="27201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21"/>
            </p:par>
            <p:par>
              <p:cTn id="22"/>
            </p:par>
            <p:par>
              <p:cTn id="23"/>
            </p:par>
          </p:childTnLst>
        </p:cTn>
      </p:par>
    </p:tnLst>
    <p:bldLst>
      <p:bldP spid="33" grpId="0" animBg="1"/>
      <p:bldP spid="18" grpId="0" animBg="1"/>
      <p:bldP spid="39" grpId="0" animBg="1"/>
      <p:bldP spid="9" grpId="0" animBg="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5">
            <a:extLst>
              <a:ext uri="{FF2B5EF4-FFF2-40B4-BE49-F238E27FC236}">
                <a16:creationId xmlns:a16="http://schemas.microsoft.com/office/drawing/2014/main" id="{DFD7255A-A008-4F77-B76D-C3CDB1F14414}"/>
              </a:ext>
            </a:extLst>
          </p:cNvPr>
          <p:cNvSpPr txBox="1"/>
          <p:nvPr/>
        </p:nvSpPr>
        <p:spPr>
          <a:xfrm>
            <a:off x="4320058" y="1389557"/>
            <a:ext cx="4823942" cy="4893647"/>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spAutoFit/>
          </a:bodyPr>
          <a:lstStyle>
            <a:defPPr>
              <a:defRPr lang="en-US"/>
            </a:defPPr>
            <a:lvl1pPr>
              <a:defRPr kumimoji="1" sz="2400"/>
            </a:lvl1pPr>
          </a:lstStyle>
          <a:p>
            <a:pPr marL="342900" indent="-342900">
              <a:buFont typeface="Arial" panose="020B0604020202020204" pitchFamily="34" charset="0"/>
              <a:buChar char="•"/>
            </a:pPr>
            <a:r>
              <a:rPr lang="en-US" dirty="0"/>
              <a:t>Our Simulation can roughly simulated the Damage caused by expansion in Residual Compressive Strength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Expansion Caused by Different Mechanism have Significant different Residual Mechanical Properties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Loss in Residual Property is closely related to Number cracks, especially larger cracks</a:t>
            </a:r>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CONCLUSION</a:t>
            </a:r>
          </a:p>
        </p:txBody>
      </p:sp>
      <p:pic>
        <p:nvPicPr>
          <p:cNvPr id="18" name="1.PNG" descr="1.PNG"/>
          <p:cNvPicPr>
            <a:picLocks noChangeAspect="1"/>
          </p:cNvPicPr>
          <p:nvPr/>
        </p:nvPicPr>
        <p:blipFill>
          <a:blip r:embed="rId3">
            <a:extLst/>
          </a:blip>
          <a:stretch>
            <a:fillRect/>
          </a:stretch>
        </p:blipFill>
        <p:spPr>
          <a:xfrm>
            <a:off x="-2062232" y="3502466"/>
            <a:ext cx="1905631" cy="1859264"/>
          </a:xfrm>
          <a:prstGeom prst="rect">
            <a:avLst/>
          </a:prstGeom>
          <a:ln w="12700" cap="flat">
            <a:noFill/>
            <a:miter lim="400000"/>
          </a:ln>
          <a:effectLst/>
        </p:spPr>
      </p:pic>
      <p:pic>
        <p:nvPicPr>
          <p:cNvPr id="19" name="1.PNG" descr="1.PNG"/>
          <p:cNvPicPr>
            <a:picLocks noChangeAspect="1"/>
          </p:cNvPicPr>
          <p:nvPr/>
        </p:nvPicPr>
        <p:blipFill rotWithShape="1">
          <a:blip r:embed="rId4">
            <a:extLst>
              <a:ext uri="{28A0092B-C50C-407E-A947-70E740481C1C}">
                <a14:useLocalDpi xmlns:a14="http://schemas.microsoft.com/office/drawing/2010/main"/>
              </a:ext>
            </a:extLst>
          </a:blip>
          <a:srcRect l="-6340" r="6340"/>
          <a:stretch/>
        </p:blipFill>
        <p:spPr>
          <a:xfrm>
            <a:off x="-4229439" y="3544677"/>
            <a:ext cx="2062888" cy="1817053"/>
          </a:xfrm>
          <a:prstGeom prst="rect">
            <a:avLst/>
          </a:prstGeom>
          <a:ln w="12700" cap="flat">
            <a:noFill/>
            <a:miter lim="400000"/>
          </a:ln>
          <a:effectLst/>
        </p:spPr>
      </p:pic>
      <p:sp>
        <p:nvSpPr>
          <p:cNvPr id="64" name="テキスト ボックス 5">
            <a:extLst>
              <a:ext uri="{FF2B5EF4-FFF2-40B4-BE49-F238E27FC236}">
                <a16:creationId xmlns:a16="http://schemas.microsoft.com/office/drawing/2014/main" id="{10610EDB-8BF3-46E1-B33F-4B0F52F058A6}"/>
              </a:ext>
            </a:extLst>
          </p:cNvPr>
          <p:cNvSpPr txBox="1"/>
          <p:nvPr/>
        </p:nvSpPr>
        <p:spPr>
          <a:xfrm>
            <a:off x="-2140759" y="3480459"/>
            <a:ext cx="676871"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sp>
        <p:nvSpPr>
          <p:cNvPr id="63" name="テキスト ボックス 5">
            <a:extLst>
              <a:ext uri="{FF2B5EF4-FFF2-40B4-BE49-F238E27FC236}">
                <a16:creationId xmlns:a16="http://schemas.microsoft.com/office/drawing/2014/main" id="{2EC5D8BA-F290-4D09-9534-B446B2482298}"/>
              </a:ext>
            </a:extLst>
          </p:cNvPr>
          <p:cNvSpPr txBox="1"/>
          <p:nvPr/>
        </p:nvSpPr>
        <p:spPr>
          <a:xfrm>
            <a:off x="-4136309" y="3501430"/>
            <a:ext cx="688263"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t>A</a:t>
            </a:r>
            <a:r>
              <a:rPr lang="en-US" sz="2400" dirty="0"/>
              <a:t>SR</a:t>
            </a:r>
            <a:endParaRPr sz="2400" dirty="0"/>
          </a:p>
        </p:txBody>
      </p:sp>
      <p:sp>
        <p:nvSpPr>
          <p:cNvPr id="21" name="テキスト ボックス 5">
            <a:extLst>
              <a:ext uri="{FF2B5EF4-FFF2-40B4-BE49-F238E27FC236}">
                <a16:creationId xmlns:a16="http://schemas.microsoft.com/office/drawing/2014/main" id="{DFD7255A-A008-4F77-B76D-C3CDB1F14414}"/>
              </a:ext>
            </a:extLst>
          </p:cNvPr>
          <p:cNvSpPr txBox="1"/>
          <p:nvPr/>
        </p:nvSpPr>
        <p:spPr>
          <a:xfrm>
            <a:off x="-11192" y="971686"/>
            <a:ext cx="4583191"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Expansion Behavior</a:t>
            </a:r>
            <a:endParaRPr sz="2400" dirty="0"/>
          </a:p>
        </p:txBody>
      </p:sp>
      <p:sp>
        <p:nvSpPr>
          <p:cNvPr id="2" name="テキスト ボックス 1"/>
          <p:cNvSpPr txBox="1"/>
          <p:nvPr/>
        </p:nvSpPr>
        <p:spPr>
          <a:xfrm>
            <a:off x="166510" y="3273165"/>
            <a:ext cx="4484645"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ASR Expansion Map Cracking Pattern Simulation</a:t>
            </a:r>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DEF Expansion Map Cracking Pattern Simulation</a:t>
            </a:r>
          </a:p>
        </p:txBody>
      </p:sp>
      <p:sp>
        <p:nvSpPr>
          <p:cNvPr id="15" name="テキスト ボックス 5">
            <a:extLst>
              <a:ext uri="{FF2B5EF4-FFF2-40B4-BE49-F238E27FC236}">
                <a16:creationId xmlns:a16="http://schemas.microsoft.com/office/drawing/2014/main" id="{79AAF5D2-B570-4B73-92A3-5063F44B0DA4}"/>
              </a:ext>
            </a:extLst>
          </p:cNvPr>
          <p:cNvSpPr txBox="1"/>
          <p:nvPr/>
        </p:nvSpPr>
        <p:spPr>
          <a:xfrm>
            <a:off x="4571999" y="972496"/>
            <a:ext cx="4583190"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Mechanical Properties</a:t>
            </a:r>
            <a:endParaRPr sz="2400" dirty="0"/>
          </a:p>
        </p:txBody>
      </p:sp>
      <p:sp>
        <p:nvSpPr>
          <p:cNvPr id="12" name="ASR and DEF as Two Main Reason Causing Concrete Cracking…">
            <a:extLst>
              <a:ext uri="{FF2B5EF4-FFF2-40B4-BE49-F238E27FC236}">
                <a16:creationId xmlns:a16="http://schemas.microsoft.com/office/drawing/2014/main" id="{EDC45F8F-F58E-B848-BAD8-E6313219998F}"/>
              </a:ext>
            </a:extLst>
          </p:cNvPr>
          <p:cNvSpPr txBox="1"/>
          <p:nvPr/>
        </p:nvSpPr>
        <p:spPr>
          <a:xfrm>
            <a:off x="142901" y="6849363"/>
            <a:ext cx="8525814"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Further Simulation on Quantitively Analysis of Expansion Behavior </a:t>
            </a:r>
          </a:p>
          <a:p>
            <a:pPr algn="ctr">
              <a:defRPr b="1"/>
            </a:pPr>
            <a:r>
              <a:rPr lang="en-US" sz="2400" dirty="0"/>
              <a:t>Help Nondestructive Evaluation for Expanded structure in Future</a:t>
            </a:r>
          </a:p>
        </p:txBody>
      </p:sp>
      <p:sp>
        <p:nvSpPr>
          <p:cNvPr id="13" name="文本框 12">
            <a:extLst>
              <a:ext uri="{FF2B5EF4-FFF2-40B4-BE49-F238E27FC236}">
                <a16:creationId xmlns:a16="http://schemas.microsoft.com/office/drawing/2014/main" id="{99CD8B1C-06CE-7D4E-8D68-522B14B5AFA9}"/>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17</a:t>
            </a:r>
            <a:endParaRPr kumimoji="1" lang="zh-CN" altLang="en-US" dirty="0"/>
          </a:p>
        </p:txBody>
      </p:sp>
      <p:sp>
        <p:nvSpPr>
          <p:cNvPr id="14" name="Rectangle 13">
            <a:extLst>
              <a:ext uri="{FF2B5EF4-FFF2-40B4-BE49-F238E27FC236}">
                <a16:creationId xmlns:a16="http://schemas.microsoft.com/office/drawing/2014/main" id="{B36BA5C9-447E-4333-B66A-A58142067839}"/>
              </a:ext>
            </a:extLst>
          </p:cNvPr>
          <p:cNvSpPr/>
          <p:nvPr/>
        </p:nvSpPr>
        <p:spPr>
          <a:xfrm>
            <a:off x="-2042663" y="5415956"/>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16" name="TextBox 15">
            <a:extLst>
              <a:ext uri="{FF2B5EF4-FFF2-40B4-BE49-F238E27FC236}">
                <a16:creationId xmlns:a16="http://schemas.microsoft.com/office/drawing/2014/main" id="{B4218EE2-E1F8-4AD5-818F-A30EA0633508}"/>
              </a:ext>
            </a:extLst>
          </p:cNvPr>
          <p:cNvSpPr txBox="1"/>
          <p:nvPr/>
        </p:nvSpPr>
        <p:spPr>
          <a:xfrm>
            <a:off x="-4002564" y="5268086"/>
            <a:ext cx="1966800" cy="830997"/>
          </a:xfrm>
          <a:prstGeom prst="rect">
            <a:avLst/>
          </a:prstGeom>
          <a:solidFill>
            <a:schemeClr val="accent4"/>
          </a:solidFill>
        </p:spPr>
        <p:txBody>
          <a:bodyPr wrap="square" rtlCol="0">
            <a:spAutoFit/>
          </a:bodyPr>
          <a:lstStyle/>
          <a:p>
            <a:r>
              <a:rPr lang="en-US" sz="2400" b="1" dirty="0"/>
              <a:t>Characteristic Map Cracking</a:t>
            </a:r>
          </a:p>
        </p:txBody>
      </p:sp>
      <p:cxnSp>
        <p:nvCxnSpPr>
          <p:cNvPr id="17" name="Straight Arrow Connector 16">
            <a:extLst>
              <a:ext uri="{FF2B5EF4-FFF2-40B4-BE49-F238E27FC236}">
                <a16:creationId xmlns:a16="http://schemas.microsoft.com/office/drawing/2014/main" id="{AE6DFED6-5CF4-4E3F-9C03-A14603F70DCB}"/>
              </a:ext>
            </a:extLst>
          </p:cNvPr>
          <p:cNvCxnSpPr>
            <a:cxnSpLocks/>
          </p:cNvCxnSpPr>
          <p:nvPr/>
        </p:nvCxnSpPr>
        <p:spPr>
          <a:xfrm flipH="1" flipV="1">
            <a:off x="-3679453" y="4721648"/>
            <a:ext cx="159462" cy="66128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599E08-8004-4953-B2C3-CE20107F26EC}"/>
              </a:ext>
            </a:extLst>
          </p:cNvPr>
          <p:cNvCxnSpPr>
            <a:cxnSpLocks/>
          </p:cNvCxnSpPr>
          <p:nvPr/>
        </p:nvCxnSpPr>
        <p:spPr>
          <a:xfrm flipV="1">
            <a:off x="-2148069" y="4848109"/>
            <a:ext cx="460084" cy="54100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AAC1898-6295-4740-9F31-ECBC19CD5D93}"/>
              </a:ext>
            </a:extLst>
          </p:cNvPr>
          <p:cNvSpPr txBox="1"/>
          <p:nvPr/>
        </p:nvSpPr>
        <p:spPr>
          <a:xfrm>
            <a:off x="2683379" y="249537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6499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9"/>
            </p:par>
            <p:par>
              <p:cTn id="10"/>
            </p:par>
            <p:par>
              <p:cTn id="11"/>
            </p:par>
          </p:childTnLst>
        </p:cTn>
      </p:par>
    </p:tnLst>
    <p:bldLst>
      <p:bldP spid="25" grpId="0"/>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379096" y="3219856"/>
            <a:ext cx="7764904" cy="923330"/>
          </a:xfrm>
          <a:prstGeom prst="rect">
            <a:avLst/>
          </a:prstGeom>
          <a:noFill/>
        </p:spPr>
        <p:txBody>
          <a:bodyPr wrap="square" rtlCol="0">
            <a:spAutoFit/>
          </a:bodyPr>
          <a:lstStyle/>
          <a:p>
            <a:r>
              <a:rPr kumimoji="1" lang="en-US" altLang="ja-JP" sz="5400" dirty="0"/>
              <a:t>Thank you for listening </a:t>
            </a:r>
            <a:endParaRPr kumimoji="1" lang="ja-JP" altLang="en-US" sz="5400" dirty="0"/>
          </a:p>
        </p:txBody>
      </p:sp>
      <p:sp>
        <p:nvSpPr>
          <p:cNvPr id="3" name="文本框 12">
            <a:extLst>
              <a:ext uri="{FF2B5EF4-FFF2-40B4-BE49-F238E27FC236}">
                <a16:creationId xmlns:a16="http://schemas.microsoft.com/office/drawing/2014/main" id="{EB21DD83-99CD-4088-965A-60C37360D865}"/>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18</a:t>
            </a:r>
            <a:endParaRPr kumimoji="1" lang="zh-CN" altLang="en-US" dirty="0"/>
          </a:p>
        </p:txBody>
      </p:sp>
    </p:spTree>
    <p:extLst>
      <p:ext uri="{BB962C8B-B14F-4D97-AF65-F5344CB8AC3E}">
        <p14:creationId xmlns:p14="http://schemas.microsoft.com/office/powerpoint/2010/main" val="2461099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F5379-91EF-684A-8335-7303EB06DB3A}"/>
              </a:ext>
            </a:extLst>
          </p:cNvPr>
          <p:cNvSpPr>
            <a:spLocks noGrp="1"/>
          </p:cNvSpPr>
          <p:nvPr>
            <p:ph type="ctrTitle"/>
          </p:nvPr>
        </p:nvSpPr>
        <p:spPr/>
        <p:txBody>
          <a:bodyPr>
            <a:normAutofit fontScale="90000"/>
          </a:bodyPr>
          <a:lstStyle/>
          <a:p>
            <a:r>
              <a:rPr kumimoji="1" lang="en-US" altLang="zh-CN" dirty="0"/>
              <a:t>BACKGROUND</a:t>
            </a:r>
            <a:endParaRPr kumimoji="1" lang="zh-CN" altLang="en-US" dirty="0"/>
          </a:p>
        </p:txBody>
      </p:sp>
      <p:pic>
        <p:nvPicPr>
          <p:cNvPr id="5" name="图片 4">
            <a:extLst>
              <a:ext uri="{FF2B5EF4-FFF2-40B4-BE49-F238E27FC236}">
                <a16:creationId xmlns:a16="http://schemas.microsoft.com/office/drawing/2014/main" id="{D967E555-3E36-D345-B80F-9819BFA3FE25}"/>
              </a:ext>
            </a:extLst>
          </p:cNvPr>
          <p:cNvPicPr>
            <a:picLocks noChangeAspect="1"/>
          </p:cNvPicPr>
          <p:nvPr/>
        </p:nvPicPr>
        <p:blipFill>
          <a:blip r:embed="rId3"/>
          <a:stretch>
            <a:fillRect/>
          </a:stretch>
        </p:blipFill>
        <p:spPr>
          <a:xfrm>
            <a:off x="989152" y="594470"/>
            <a:ext cx="7465648" cy="5291278"/>
          </a:xfrm>
          <a:prstGeom prst="rect">
            <a:avLst/>
          </a:prstGeom>
        </p:spPr>
      </p:pic>
      <p:pic>
        <p:nvPicPr>
          <p:cNvPr id="10" name="图片 9">
            <a:extLst>
              <a:ext uri="{FF2B5EF4-FFF2-40B4-BE49-F238E27FC236}">
                <a16:creationId xmlns:a16="http://schemas.microsoft.com/office/drawing/2014/main" id="{477B3AC0-17D4-C24C-81CA-9759B26BB83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88993" y="2777564"/>
            <a:ext cx="701598" cy="701598"/>
          </a:xfrm>
          <a:prstGeom prst="rect">
            <a:avLst/>
          </a:prstGeom>
        </p:spPr>
      </p:pic>
      <p:grpSp>
        <p:nvGrpSpPr>
          <p:cNvPr id="45" name="组合 44">
            <a:extLst>
              <a:ext uri="{FF2B5EF4-FFF2-40B4-BE49-F238E27FC236}">
                <a16:creationId xmlns:a16="http://schemas.microsoft.com/office/drawing/2014/main" id="{BE2A7C87-1412-3D4F-B224-DE21D0C07A27}"/>
              </a:ext>
            </a:extLst>
          </p:cNvPr>
          <p:cNvGrpSpPr/>
          <p:nvPr/>
        </p:nvGrpSpPr>
        <p:grpSpPr>
          <a:xfrm>
            <a:off x="865520" y="2316787"/>
            <a:ext cx="1513400" cy="1116411"/>
            <a:chOff x="622969" y="2680219"/>
            <a:chExt cx="1513400" cy="1116411"/>
          </a:xfrm>
        </p:grpSpPr>
        <p:pic>
          <p:nvPicPr>
            <p:cNvPr id="17" name="图片 16">
              <a:extLst>
                <a:ext uri="{FF2B5EF4-FFF2-40B4-BE49-F238E27FC236}">
                  <a16:creationId xmlns:a16="http://schemas.microsoft.com/office/drawing/2014/main" id="{80E96213-51E5-8641-93D3-7A8B5A56D6F6}"/>
                </a:ext>
              </a:extLst>
            </p:cNvPr>
            <p:cNvPicPr>
              <a:picLocks noChangeAspect="1"/>
            </p:cNvPicPr>
            <p:nvPr/>
          </p:nvPicPr>
          <p:blipFill>
            <a:blip r:embed="rId5"/>
            <a:stretch>
              <a:fillRect/>
            </a:stretch>
          </p:blipFill>
          <p:spPr>
            <a:xfrm>
              <a:off x="622969" y="2683941"/>
              <a:ext cx="1471325" cy="11126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文本框 21">
              <a:extLst>
                <a:ext uri="{FF2B5EF4-FFF2-40B4-BE49-F238E27FC236}">
                  <a16:creationId xmlns:a16="http://schemas.microsoft.com/office/drawing/2014/main" id="{03587984-7EE6-5448-A10A-76F5BDB0FEE3}"/>
                </a:ext>
              </a:extLst>
            </p:cNvPr>
            <p:cNvSpPr txBox="1"/>
            <p:nvPr/>
          </p:nvSpPr>
          <p:spPr>
            <a:xfrm>
              <a:off x="1491967" y="2680219"/>
              <a:ext cx="644402" cy="369332"/>
            </a:xfrm>
            <a:prstGeom prst="rect">
              <a:avLst/>
            </a:prstGeom>
            <a:noFill/>
          </p:spPr>
          <p:txBody>
            <a:bodyPr wrap="square" rtlCol="0">
              <a:spAutoFit/>
            </a:bodyPr>
            <a:lstStyle/>
            <a:p>
              <a:r>
                <a:rPr kumimoji="1" lang="en-US" altLang="zh-CN" b="1" dirty="0">
                  <a:solidFill>
                    <a:schemeClr val="bg1"/>
                  </a:solidFill>
                </a:rPr>
                <a:t>USA</a:t>
              </a:r>
              <a:endParaRPr kumimoji="1" lang="zh-CN" altLang="en-US" b="1" dirty="0">
                <a:solidFill>
                  <a:schemeClr val="bg1"/>
                </a:solidFill>
              </a:endParaRPr>
            </a:p>
          </p:txBody>
        </p:sp>
      </p:grpSp>
      <p:grpSp>
        <p:nvGrpSpPr>
          <p:cNvPr id="41" name="组合 40">
            <a:extLst>
              <a:ext uri="{FF2B5EF4-FFF2-40B4-BE49-F238E27FC236}">
                <a16:creationId xmlns:a16="http://schemas.microsoft.com/office/drawing/2014/main" id="{E1C4976C-F050-B046-83F0-84A94AF05820}"/>
              </a:ext>
            </a:extLst>
          </p:cNvPr>
          <p:cNvGrpSpPr/>
          <p:nvPr/>
        </p:nvGrpSpPr>
        <p:grpSpPr>
          <a:xfrm>
            <a:off x="5055798" y="1033957"/>
            <a:ext cx="1666128" cy="1173414"/>
            <a:chOff x="4919789" y="1354078"/>
            <a:chExt cx="1666128" cy="1173414"/>
          </a:xfrm>
        </p:grpSpPr>
        <p:pic>
          <p:nvPicPr>
            <p:cNvPr id="13" name="图片 12">
              <a:extLst>
                <a:ext uri="{FF2B5EF4-FFF2-40B4-BE49-F238E27FC236}">
                  <a16:creationId xmlns:a16="http://schemas.microsoft.com/office/drawing/2014/main" id="{B0291D57-D6D0-F040-BF72-64E47C8A58DA}"/>
                </a:ext>
              </a:extLst>
            </p:cNvPr>
            <p:cNvPicPr>
              <a:picLocks noChangeAspect="1"/>
            </p:cNvPicPr>
            <p:nvPr/>
          </p:nvPicPr>
          <p:blipFill>
            <a:blip r:embed="rId6"/>
            <a:stretch>
              <a:fillRect/>
            </a:stretch>
          </p:blipFill>
          <p:spPr>
            <a:xfrm>
              <a:off x="4919789" y="1384824"/>
              <a:ext cx="1614721" cy="1142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文本框 22">
              <a:extLst>
                <a:ext uri="{FF2B5EF4-FFF2-40B4-BE49-F238E27FC236}">
                  <a16:creationId xmlns:a16="http://schemas.microsoft.com/office/drawing/2014/main" id="{89DC8865-45FB-A94F-9F26-5F411236B543}"/>
                </a:ext>
              </a:extLst>
            </p:cNvPr>
            <p:cNvSpPr txBox="1"/>
            <p:nvPr/>
          </p:nvSpPr>
          <p:spPr>
            <a:xfrm>
              <a:off x="5472749" y="1354078"/>
              <a:ext cx="1113168" cy="369332"/>
            </a:xfrm>
            <a:prstGeom prst="rect">
              <a:avLst/>
            </a:prstGeom>
            <a:noFill/>
          </p:spPr>
          <p:txBody>
            <a:bodyPr wrap="square" rtlCol="0">
              <a:spAutoFit/>
            </a:bodyPr>
            <a:lstStyle/>
            <a:p>
              <a:r>
                <a:rPr kumimoji="1" lang="en-US" altLang="zh-CN" b="1" dirty="0">
                  <a:solidFill>
                    <a:schemeClr val="bg1"/>
                  </a:solidFill>
                </a:rPr>
                <a:t>SWEDIAN</a:t>
              </a:r>
              <a:endParaRPr kumimoji="1" lang="zh-CN" altLang="en-US" b="1" dirty="0">
                <a:solidFill>
                  <a:schemeClr val="bg1"/>
                </a:solidFill>
              </a:endParaRPr>
            </a:p>
          </p:txBody>
        </p:sp>
      </p:grpSp>
      <p:grpSp>
        <p:nvGrpSpPr>
          <p:cNvPr id="40" name="组合 39">
            <a:extLst>
              <a:ext uri="{FF2B5EF4-FFF2-40B4-BE49-F238E27FC236}">
                <a16:creationId xmlns:a16="http://schemas.microsoft.com/office/drawing/2014/main" id="{09494C88-76C3-8C46-ABE2-3D199F01242B}"/>
              </a:ext>
            </a:extLst>
          </p:cNvPr>
          <p:cNvGrpSpPr/>
          <p:nvPr/>
        </p:nvGrpSpPr>
        <p:grpSpPr>
          <a:xfrm>
            <a:off x="3020347" y="2121692"/>
            <a:ext cx="1614721" cy="972305"/>
            <a:chOff x="3038443" y="2169770"/>
            <a:chExt cx="1614721" cy="972305"/>
          </a:xfrm>
        </p:grpSpPr>
        <p:pic>
          <p:nvPicPr>
            <p:cNvPr id="14" name="图片 13">
              <a:extLst>
                <a:ext uri="{FF2B5EF4-FFF2-40B4-BE49-F238E27FC236}">
                  <a16:creationId xmlns:a16="http://schemas.microsoft.com/office/drawing/2014/main" id="{7E7BFFE7-B1E7-1D43-92E2-4D8AE9F04FDD}"/>
                </a:ext>
              </a:extLst>
            </p:cNvPr>
            <p:cNvPicPr>
              <a:picLocks noChangeAspect="1"/>
            </p:cNvPicPr>
            <p:nvPr/>
          </p:nvPicPr>
          <p:blipFill>
            <a:blip r:embed="rId7"/>
            <a:stretch>
              <a:fillRect/>
            </a:stretch>
          </p:blipFill>
          <p:spPr>
            <a:xfrm>
              <a:off x="3038443" y="2169770"/>
              <a:ext cx="1614721" cy="97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2A69FEEE-10EB-8846-9905-82D31D079066}"/>
                </a:ext>
              </a:extLst>
            </p:cNvPr>
            <p:cNvSpPr txBox="1"/>
            <p:nvPr/>
          </p:nvSpPr>
          <p:spPr>
            <a:xfrm>
              <a:off x="3530408" y="2207436"/>
              <a:ext cx="1113168" cy="369332"/>
            </a:xfrm>
            <a:prstGeom prst="rect">
              <a:avLst/>
            </a:prstGeom>
            <a:noFill/>
          </p:spPr>
          <p:txBody>
            <a:bodyPr wrap="square" rtlCol="0">
              <a:spAutoFit/>
            </a:bodyPr>
            <a:lstStyle/>
            <a:p>
              <a:r>
                <a:rPr kumimoji="1" lang="en-US" altLang="zh-CN" b="1" dirty="0">
                  <a:solidFill>
                    <a:schemeClr val="bg1"/>
                  </a:solidFill>
                </a:rPr>
                <a:t>SWEDIAN</a:t>
              </a:r>
              <a:endParaRPr kumimoji="1" lang="zh-CN" altLang="en-US" b="1" dirty="0">
                <a:solidFill>
                  <a:schemeClr val="bg1"/>
                </a:solidFill>
              </a:endParaRPr>
            </a:p>
          </p:txBody>
        </p:sp>
      </p:grpSp>
      <p:grpSp>
        <p:nvGrpSpPr>
          <p:cNvPr id="43" name="组合 42">
            <a:extLst>
              <a:ext uri="{FF2B5EF4-FFF2-40B4-BE49-F238E27FC236}">
                <a16:creationId xmlns:a16="http://schemas.microsoft.com/office/drawing/2014/main" id="{BE9BA8B4-68FB-2049-BF8B-33F79549ECFA}"/>
              </a:ext>
            </a:extLst>
          </p:cNvPr>
          <p:cNvGrpSpPr/>
          <p:nvPr/>
        </p:nvGrpSpPr>
        <p:grpSpPr>
          <a:xfrm>
            <a:off x="4838798" y="2635385"/>
            <a:ext cx="1554977" cy="875249"/>
            <a:chOff x="4784543" y="3188994"/>
            <a:chExt cx="1554977" cy="875249"/>
          </a:xfrm>
        </p:grpSpPr>
        <p:pic>
          <p:nvPicPr>
            <p:cNvPr id="18" name="Picture 2" descr="C:\Users\Nagai\Downloads\Study at UT\Concrete\Concrete sleepers\broken sleepers gdz yd\DSC_0673.jpg">
              <a:extLst>
                <a:ext uri="{FF2B5EF4-FFF2-40B4-BE49-F238E27FC236}">
                  <a16:creationId xmlns:a16="http://schemas.microsoft.com/office/drawing/2014/main" id="{5D1061C3-FC18-AB48-B030-1D6ABAC64AB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784543" y="3188994"/>
              <a:ext cx="1554977" cy="875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25" name="文本框 24">
              <a:extLst>
                <a:ext uri="{FF2B5EF4-FFF2-40B4-BE49-F238E27FC236}">
                  <a16:creationId xmlns:a16="http://schemas.microsoft.com/office/drawing/2014/main" id="{8769A168-23FF-B843-8CD2-4D88E098C22F}"/>
                </a:ext>
              </a:extLst>
            </p:cNvPr>
            <p:cNvSpPr txBox="1"/>
            <p:nvPr/>
          </p:nvSpPr>
          <p:spPr>
            <a:xfrm>
              <a:off x="4809700" y="3207834"/>
              <a:ext cx="1113168" cy="369332"/>
            </a:xfrm>
            <a:prstGeom prst="rect">
              <a:avLst/>
            </a:prstGeom>
            <a:noFill/>
          </p:spPr>
          <p:txBody>
            <a:bodyPr wrap="square" rtlCol="0">
              <a:spAutoFit/>
            </a:bodyPr>
            <a:lstStyle/>
            <a:p>
              <a:r>
                <a:rPr kumimoji="1" lang="en-US" altLang="zh-CN" b="1" dirty="0">
                  <a:solidFill>
                    <a:schemeClr val="bg1"/>
                  </a:solidFill>
                </a:rPr>
                <a:t>INDIAN</a:t>
              </a:r>
              <a:endParaRPr kumimoji="1" lang="zh-CN" altLang="en-US" b="1" dirty="0">
                <a:solidFill>
                  <a:schemeClr val="bg1"/>
                </a:solidFill>
              </a:endParaRPr>
            </a:p>
          </p:txBody>
        </p:sp>
      </p:grpSp>
      <p:grpSp>
        <p:nvGrpSpPr>
          <p:cNvPr id="42" name="组合 41">
            <a:extLst>
              <a:ext uri="{FF2B5EF4-FFF2-40B4-BE49-F238E27FC236}">
                <a16:creationId xmlns:a16="http://schemas.microsoft.com/office/drawing/2014/main" id="{D68E8AB6-FC53-CD4C-B6BB-61785E3F7132}"/>
              </a:ext>
            </a:extLst>
          </p:cNvPr>
          <p:cNvGrpSpPr/>
          <p:nvPr/>
        </p:nvGrpSpPr>
        <p:grpSpPr>
          <a:xfrm>
            <a:off x="7604373" y="2418504"/>
            <a:ext cx="1400025" cy="1147022"/>
            <a:chOff x="7634560" y="2470182"/>
            <a:chExt cx="1400025" cy="1147022"/>
          </a:xfrm>
        </p:grpSpPr>
        <p:pic>
          <p:nvPicPr>
            <p:cNvPr id="21" name="Picture 56">
              <a:extLst>
                <a:ext uri="{FF2B5EF4-FFF2-40B4-BE49-F238E27FC236}">
                  <a16:creationId xmlns:a16="http://schemas.microsoft.com/office/drawing/2014/main" id="{A725D8C0-CD78-834A-BDEF-EACF4982D7AD}"/>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7634560" y="2470857"/>
              <a:ext cx="1400025" cy="1146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文本框 25">
              <a:extLst>
                <a:ext uri="{FF2B5EF4-FFF2-40B4-BE49-F238E27FC236}">
                  <a16:creationId xmlns:a16="http://schemas.microsoft.com/office/drawing/2014/main" id="{E1FD357E-A6B4-ED48-AB23-A147BF426ADE}"/>
                </a:ext>
              </a:extLst>
            </p:cNvPr>
            <p:cNvSpPr txBox="1"/>
            <p:nvPr/>
          </p:nvSpPr>
          <p:spPr>
            <a:xfrm>
              <a:off x="7690591" y="2470182"/>
              <a:ext cx="1113168" cy="369332"/>
            </a:xfrm>
            <a:prstGeom prst="rect">
              <a:avLst/>
            </a:prstGeom>
            <a:noFill/>
          </p:spPr>
          <p:txBody>
            <a:bodyPr wrap="square" rtlCol="0">
              <a:spAutoFit/>
            </a:bodyPr>
            <a:lstStyle/>
            <a:p>
              <a:r>
                <a:rPr kumimoji="1" lang="en-US" altLang="zh-CN" b="1" dirty="0">
                  <a:solidFill>
                    <a:schemeClr val="bg1"/>
                  </a:solidFill>
                </a:rPr>
                <a:t>JAPAN</a:t>
              </a:r>
              <a:endParaRPr kumimoji="1" lang="zh-CN" altLang="en-US" b="1" dirty="0">
                <a:solidFill>
                  <a:schemeClr val="bg1"/>
                </a:solidFill>
              </a:endParaRPr>
            </a:p>
          </p:txBody>
        </p:sp>
      </p:grpSp>
      <p:grpSp>
        <p:nvGrpSpPr>
          <p:cNvPr id="44" name="组合 43">
            <a:extLst>
              <a:ext uri="{FF2B5EF4-FFF2-40B4-BE49-F238E27FC236}">
                <a16:creationId xmlns:a16="http://schemas.microsoft.com/office/drawing/2014/main" id="{504857F9-A256-3A47-AFC8-D32EEE1B163F}"/>
              </a:ext>
            </a:extLst>
          </p:cNvPr>
          <p:cNvGrpSpPr/>
          <p:nvPr/>
        </p:nvGrpSpPr>
        <p:grpSpPr>
          <a:xfrm>
            <a:off x="3124751" y="3029105"/>
            <a:ext cx="1409406" cy="1005120"/>
            <a:chOff x="3000716" y="3417001"/>
            <a:chExt cx="1409406" cy="1005120"/>
          </a:xfrm>
        </p:grpSpPr>
        <p:pic>
          <p:nvPicPr>
            <p:cNvPr id="30" name="图片 29">
              <a:extLst>
                <a:ext uri="{FF2B5EF4-FFF2-40B4-BE49-F238E27FC236}">
                  <a16:creationId xmlns:a16="http://schemas.microsoft.com/office/drawing/2014/main" id="{4D7B3ED7-22BF-FA45-B8D7-5D3081A84A5D}"/>
                </a:ext>
              </a:extLst>
            </p:cNvPr>
            <p:cNvPicPr>
              <a:picLocks noChangeAspect="1"/>
            </p:cNvPicPr>
            <p:nvPr/>
          </p:nvPicPr>
          <p:blipFill>
            <a:blip r:embed="rId10"/>
            <a:stretch>
              <a:fillRect/>
            </a:stretch>
          </p:blipFill>
          <p:spPr>
            <a:xfrm>
              <a:off x="3046989" y="3449816"/>
              <a:ext cx="1363133" cy="97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文本框 31">
              <a:extLst>
                <a:ext uri="{FF2B5EF4-FFF2-40B4-BE49-F238E27FC236}">
                  <a16:creationId xmlns:a16="http://schemas.microsoft.com/office/drawing/2014/main" id="{2BD6CFE9-42B8-5C43-992C-50B92A589B7E}"/>
                </a:ext>
              </a:extLst>
            </p:cNvPr>
            <p:cNvSpPr txBox="1"/>
            <p:nvPr/>
          </p:nvSpPr>
          <p:spPr>
            <a:xfrm>
              <a:off x="3000716" y="3417001"/>
              <a:ext cx="1113168" cy="369332"/>
            </a:xfrm>
            <a:prstGeom prst="rect">
              <a:avLst/>
            </a:prstGeom>
            <a:noFill/>
          </p:spPr>
          <p:txBody>
            <a:bodyPr wrap="square" rtlCol="0">
              <a:spAutoFit/>
            </a:bodyPr>
            <a:lstStyle/>
            <a:p>
              <a:r>
                <a:rPr kumimoji="1" lang="en-US" altLang="zh-CN" b="1" dirty="0">
                  <a:solidFill>
                    <a:schemeClr val="bg1"/>
                  </a:solidFill>
                </a:rPr>
                <a:t>FRANCE</a:t>
              </a:r>
              <a:endParaRPr kumimoji="1" lang="zh-CN" altLang="en-US" b="1" dirty="0">
                <a:solidFill>
                  <a:schemeClr val="bg1"/>
                </a:solidFill>
              </a:endParaRPr>
            </a:p>
          </p:txBody>
        </p:sp>
      </p:grpSp>
      <p:sp>
        <p:nvSpPr>
          <p:cNvPr id="34" name="文本框 33">
            <a:extLst>
              <a:ext uri="{FF2B5EF4-FFF2-40B4-BE49-F238E27FC236}">
                <a16:creationId xmlns:a16="http://schemas.microsoft.com/office/drawing/2014/main" id="{07EEA9F8-D593-8D4B-9439-6C1ABC57FCB1}"/>
              </a:ext>
            </a:extLst>
          </p:cNvPr>
          <p:cNvSpPr txBox="1"/>
          <p:nvPr/>
        </p:nvSpPr>
        <p:spPr>
          <a:xfrm>
            <a:off x="517452" y="1765115"/>
            <a:ext cx="4381581" cy="461665"/>
          </a:xfrm>
          <a:prstGeom prst="rect">
            <a:avLst/>
          </a:prstGeom>
          <a:noFill/>
        </p:spPr>
        <p:txBody>
          <a:bodyPr wrap="square" rtlCol="0">
            <a:spAutoFit/>
          </a:bodyPr>
          <a:lstStyle/>
          <a:p>
            <a:r>
              <a:rPr kumimoji="1" lang="en-US" altLang="zh-CN" sz="2400" b="1" dirty="0"/>
              <a:t>DELAYED ETTRIGITE FORMATION</a:t>
            </a:r>
            <a:endParaRPr kumimoji="1" lang="zh-CN" altLang="en-US" sz="2400" b="1" dirty="0"/>
          </a:p>
        </p:txBody>
      </p:sp>
      <p:pic>
        <p:nvPicPr>
          <p:cNvPr id="19" name="图片 18">
            <a:extLst>
              <a:ext uri="{FF2B5EF4-FFF2-40B4-BE49-F238E27FC236}">
                <a16:creationId xmlns:a16="http://schemas.microsoft.com/office/drawing/2014/main" id="{F90FF85C-C913-F44B-9061-B7114A2626C1}"/>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698471" y="3187418"/>
            <a:ext cx="701599" cy="701599"/>
          </a:xfrm>
          <a:prstGeom prst="rect">
            <a:avLst/>
          </a:prstGeom>
        </p:spPr>
      </p:pic>
      <p:pic>
        <p:nvPicPr>
          <p:cNvPr id="35" name="图片 34">
            <a:extLst>
              <a:ext uri="{FF2B5EF4-FFF2-40B4-BE49-F238E27FC236}">
                <a16:creationId xmlns:a16="http://schemas.microsoft.com/office/drawing/2014/main" id="{E2352932-DA92-A449-95E7-78650BCFCFE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1008793"/>
            <a:ext cx="594941" cy="594941"/>
          </a:xfrm>
          <a:prstGeom prst="rect">
            <a:avLst/>
          </a:prstGeom>
        </p:spPr>
      </p:pic>
      <p:pic>
        <p:nvPicPr>
          <p:cNvPr id="12" name="图片 11">
            <a:extLst>
              <a:ext uri="{FF2B5EF4-FFF2-40B4-BE49-F238E27FC236}">
                <a16:creationId xmlns:a16="http://schemas.microsoft.com/office/drawing/2014/main" id="{8A42DA12-1EB6-6244-B6AF-9CFD277273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95363" y="2152198"/>
            <a:ext cx="701598" cy="701598"/>
          </a:xfrm>
          <a:prstGeom prst="rect">
            <a:avLst/>
          </a:prstGeom>
        </p:spPr>
      </p:pic>
      <p:pic>
        <p:nvPicPr>
          <p:cNvPr id="31" name="图片 30">
            <a:extLst>
              <a:ext uri="{FF2B5EF4-FFF2-40B4-BE49-F238E27FC236}">
                <a16:creationId xmlns:a16="http://schemas.microsoft.com/office/drawing/2014/main" id="{52D7D8F4-06C6-8045-BB72-D79A3B63D9A7}"/>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176328" y="2645768"/>
            <a:ext cx="701599" cy="701599"/>
          </a:xfrm>
          <a:prstGeom prst="rect">
            <a:avLst/>
          </a:prstGeom>
        </p:spPr>
      </p:pic>
      <p:pic>
        <p:nvPicPr>
          <p:cNvPr id="33" name="图片 32">
            <a:extLst>
              <a:ext uri="{FF2B5EF4-FFF2-40B4-BE49-F238E27FC236}">
                <a16:creationId xmlns:a16="http://schemas.microsoft.com/office/drawing/2014/main" id="{F3243790-90B8-3241-961F-9C4015ACDC0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0" y="1579824"/>
            <a:ext cx="594942" cy="594942"/>
          </a:xfrm>
          <a:prstGeom prst="rect">
            <a:avLst/>
          </a:prstGeom>
        </p:spPr>
      </p:pic>
      <p:sp>
        <p:nvSpPr>
          <p:cNvPr id="36" name="文本框 35">
            <a:extLst>
              <a:ext uri="{FF2B5EF4-FFF2-40B4-BE49-F238E27FC236}">
                <a16:creationId xmlns:a16="http://schemas.microsoft.com/office/drawing/2014/main" id="{FCC2454C-9CC1-8B41-874F-2CAC71776205}"/>
              </a:ext>
            </a:extLst>
          </p:cNvPr>
          <p:cNvSpPr txBox="1"/>
          <p:nvPr/>
        </p:nvSpPr>
        <p:spPr>
          <a:xfrm>
            <a:off x="517452" y="1202559"/>
            <a:ext cx="4381581" cy="461665"/>
          </a:xfrm>
          <a:prstGeom prst="rect">
            <a:avLst/>
          </a:prstGeom>
          <a:noFill/>
        </p:spPr>
        <p:txBody>
          <a:bodyPr wrap="square" rtlCol="0">
            <a:spAutoFit/>
          </a:bodyPr>
          <a:lstStyle/>
          <a:p>
            <a:r>
              <a:rPr kumimoji="1" lang="en-US" altLang="zh-CN" sz="2400" b="1" dirty="0">
                <a:solidFill>
                  <a:srgbClr val="C00000"/>
                </a:solidFill>
              </a:rPr>
              <a:t>ALKALI-SILICA REACTION</a:t>
            </a:r>
            <a:endParaRPr kumimoji="1" lang="zh-CN" altLang="en-US" sz="2400" b="1" dirty="0">
              <a:solidFill>
                <a:srgbClr val="C00000"/>
              </a:solidFill>
            </a:endParaRPr>
          </a:p>
        </p:txBody>
      </p:sp>
      <p:pic>
        <p:nvPicPr>
          <p:cNvPr id="38" name="图像" descr="图像">
            <a:extLst>
              <a:ext uri="{FF2B5EF4-FFF2-40B4-BE49-F238E27FC236}">
                <a16:creationId xmlns:a16="http://schemas.microsoft.com/office/drawing/2014/main" id="{814A70B0-7FAC-624F-A901-0B4503A0AAA8}"/>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7440258" y="4568268"/>
            <a:ext cx="1551969" cy="1551968"/>
          </a:xfrm>
          <a:prstGeom prst="rect">
            <a:avLst/>
          </a:prstGeom>
          <a:ln w="12700" cap="flat">
            <a:noFill/>
            <a:miter lim="400000"/>
          </a:ln>
          <a:effectLst/>
        </p:spPr>
      </p:pic>
      <p:pic>
        <p:nvPicPr>
          <p:cNvPr id="39" name="成组" descr="成组">
            <a:extLst>
              <a:ext uri="{FF2B5EF4-FFF2-40B4-BE49-F238E27FC236}">
                <a16:creationId xmlns:a16="http://schemas.microsoft.com/office/drawing/2014/main" id="{6C57735B-82EF-C743-B1FB-0967F7CB852E}"/>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5827638" y="4587602"/>
            <a:ext cx="1512154" cy="1512153"/>
          </a:xfrm>
          <a:prstGeom prst="rect">
            <a:avLst/>
          </a:prstGeom>
          <a:ln w="12700" cap="flat">
            <a:noFill/>
            <a:miter lim="400000"/>
          </a:ln>
          <a:effectLst/>
        </p:spPr>
      </p:pic>
      <p:pic>
        <p:nvPicPr>
          <p:cNvPr id="20" name="图片 19">
            <a:extLst>
              <a:ext uri="{FF2B5EF4-FFF2-40B4-BE49-F238E27FC236}">
                <a16:creationId xmlns:a16="http://schemas.microsoft.com/office/drawing/2014/main" id="{343EC056-1EA6-6343-9EAF-9E7E55177C63}"/>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051691" y="2925019"/>
            <a:ext cx="701599" cy="701599"/>
          </a:xfrm>
          <a:prstGeom prst="rect">
            <a:avLst/>
          </a:prstGeom>
        </p:spPr>
      </p:pic>
      <p:pic>
        <p:nvPicPr>
          <p:cNvPr id="16" name="图片 15">
            <a:extLst>
              <a:ext uri="{FF2B5EF4-FFF2-40B4-BE49-F238E27FC236}">
                <a16:creationId xmlns:a16="http://schemas.microsoft.com/office/drawing/2014/main" id="{95A15209-B809-C449-9834-4D241AF49FD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571681" y="1768583"/>
            <a:ext cx="701599" cy="701599"/>
          </a:xfrm>
          <a:prstGeom prst="rect">
            <a:avLst/>
          </a:prstGeom>
        </p:spPr>
      </p:pic>
      <p:sp>
        <p:nvSpPr>
          <p:cNvPr id="47" name="文本框 46">
            <a:extLst>
              <a:ext uri="{FF2B5EF4-FFF2-40B4-BE49-F238E27FC236}">
                <a16:creationId xmlns:a16="http://schemas.microsoft.com/office/drawing/2014/main" id="{2379476D-DA8F-9349-8405-63080C28A3CA}"/>
              </a:ext>
            </a:extLst>
          </p:cNvPr>
          <p:cNvSpPr txBox="1"/>
          <p:nvPr/>
        </p:nvSpPr>
        <p:spPr>
          <a:xfrm>
            <a:off x="6622401" y="4587602"/>
            <a:ext cx="717391" cy="461665"/>
          </a:xfrm>
          <a:prstGeom prst="rect">
            <a:avLst/>
          </a:prstGeom>
          <a:solidFill>
            <a:srgbClr val="C00000"/>
          </a:solidFill>
        </p:spPr>
        <p:txBody>
          <a:bodyPr wrap="square" rtlCol="0">
            <a:spAutoFit/>
          </a:bodyPr>
          <a:lstStyle/>
          <a:p>
            <a:r>
              <a:rPr kumimoji="1" lang="en-US" altLang="zh-CN" sz="2400" b="1" dirty="0">
                <a:solidFill>
                  <a:schemeClr val="bg1"/>
                </a:solidFill>
              </a:rPr>
              <a:t>ASR</a:t>
            </a:r>
            <a:endParaRPr kumimoji="1" lang="zh-CN" altLang="en-US" sz="2400" b="1" dirty="0">
              <a:solidFill>
                <a:schemeClr val="bg1"/>
              </a:solidFill>
            </a:endParaRPr>
          </a:p>
        </p:txBody>
      </p:sp>
      <p:sp>
        <p:nvSpPr>
          <p:cNvPr id="48" name="文本框 47">
            <a:extLst>
              <a:ext uri="{FF2B5EF4-FFF2-40B4-BE49-F238E27FC236}">
                <a16:creationId xmlns:a16="http://schemas.microsoft.com/office/drawing/2014/main" id="{32772AAC-556C-D847-9702-A7F58A0E2729}"/>
              </a:ext>
            </a:extLst>
          </p:cNvPr>
          <p:cNvSpPr txBox="1"/>
          <p:nvPr/>
        </p:nvSpPr>
        <p:spPr>
          <a:xfrm>
            <a:off x="8255491" y="4568268"/>
            <a:ext cx="717391" cy="461665"/>
          </a:xfrm>
          <a:prstGeom prst="rect">
            <a:avLst/>
          </a:prstGeom>
          <a:solidFill>
            <a:schemeClr val="tx1"/>
          </a:solidFill>
        </p:spPr>
        <p:txBody>
          <a:bodyPr wrap="square" rtlCol="0">
            <a:spAutoFit/>
          </a:bodyPr>
          <a:lstStyle/>
          <a:p>
            <a:r>
              <a:rPr kumimoji="1" lang="en-US" altLang="zh-CN" sz="2400" b="1" dirty="0">
                <a:solidFill>
                  <a:schemeClr val="bg1"/>
                </a:solidFill>
              </a:rPr>
              <a:t>DEF</a:t>
            </a:r>
            <a:endParaRPr kumimoji="1" lang="zh-CN" altLang="en-US" sz="2400" b="1" dirty="0">
              <a:solidFill>
                <a:schemeClr val="bg1"/>
              </a:solidFill>
            </a:endParaRPr>
          </a:p>
        </p:txBody>
      </p:sp>
      <p:sp>
        <p:nvSpPr>
          <p:cNvPr id="49" name="テキスト ボックス 5">
            <a:extLst>
              <a:ext uri="{FF2B5EF4-FFF2-40B4-BE49-F238E27FC236}">
                <a16:creationId xmlns:a16="http://schemas.microsoft.com/office/drawing/2014/main" id="{C307AFA7-A63F-B940-8C38-5961363A4115}"/>
              </a:ext>
            </a:extLst>
          </p:cNvPr>
          <p:cNvSpPr txBox="1"/>
          <p:nvPr/>
        </p:nvSpPr>
        <p:spPr>
          <a:xfrm>
            <a:off x="3871992" y="4578233"/>
            <a:ext cx="2206499" cy="1569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b="1"/>
            </a:pPr>
            <a:r>
              <a:rPr lang="en-US" sz="2400" dirty="0"/>
              <a:t>Similar </a:t>
            </a:r>
          </a:p>
          <a:p>
            <a:pPr>
              <a:defRPr sz="2600" b="1"/>
            </a:pPr>
            <a:r>
              <a:rPr lang="en-US" sz="2400" dirty="0"/>
              <a:t>Characteristic</a:t>
            </a:r>
          </a:p>
          <a:p>
            <a:pPr>
              <a:defRPr sz="2600" b="1"/>
            </a:pPr>
            <a:r>
              <a:rPr lang="en-US" sz="2400" dirty="0"/>
              <a:t>Map Cracking Pattern</a:t>
            </a:r>
            <a:endParaRPr sz="2400" dirty="0"/>
          </a:p>
        </p:txBody>
      </p:sp>
      <p:sp>
        <p:nvSpPr>
          <p:cNvPr id="54" name="Severe outside cracking">
            <a:extLst>
              <a:ext uri="{FF2B5EF4-FFF2-40B4-BE49-F238E27FC236}">
                <a16:creationId xmlns:a16="http://schemas.microsoft.com/office/drawing/2014/main" id="{3E62FED3-4028-8C43-9966-AC02DA56627D}"/>
              </a:ext>
            </a:extLst>
          </p:cNvPr>
          <p:cNvSpPr txBox="1"/>
          <p:nvPr/>
        </p:nvSpPr>
        <p:spPr>
          <a:xfrm>
            <a:off x="196851" y="4718795"/>
            <a:ext cx="2426954" cy="47192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000" b="1"/>
            </a:lvl1pPr>
          </a:lstStyle>
          <a:p>
            <a:pPr algn="ctr"/>
            <a:r>
              <a:rPr lang="en-US" sz="2400" dirty="0"/>
              <a:t>Loss in Capacity</a:t>
            </a:r>
            <a:endParaRPr sz="2400" dirty="0"/>
          </a:p>
        </p:txBody>
      </p:sp>
      <p:sp>
        <p:nvSpPr>
          <p:cNvPr id="55" name="Right Arrow 98">
            <a:extLst>
              <a:ext uri="{FF2B5EF4-FFF2-40B4-BE49-F238E27FC236}">
                <a16:creationId xmlns:a16="http://schemas.microsoft.com/office/drawing/2014/main" id="{16A9CF75-7896-BE47-99C7-45BA54DDA012}"/>
              </a:ext>
            </a:extLst>
          </p:cNvPr>
          <p:cNvSpPr/>
          <p:nvPr/>
        </p:nvSpPr>
        <p:spPr>
          <a:xfrm rot="5400000">
            <a:off x="1316770" y="5211728"/>
            <a:ext cx="187115" cy="32067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6" name="Severe outside cracking">
            <a:extLst>
              <a:ext uri="{FF2B5EF4-FFF2-40B4-BE49-F238E27FC236}">
                <a16:creationId xmlns:a16="http://schemas.microsoft.com/office/drawing/2014/main" id="{7D42A992-4110-F34E-9159-6173271CB5D4}"/>
              </a:ext>
            </a:extLst>
          </p:cNvPr>
          <p:cNvSpPr txBox="1"/>
          <p:nvPr/>
        </p:nvSpPr>
        <p:spPr>
          <a:xfrm>
            <a:off x="196851" y="5558526"/>
            <a:ext cx="2426954" cy="47192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000" b="1"/>
            </a:lvl1pPr>
          </a:lstStyle>
          <a:p>
            <a:pPr algn="ctr"/>
            <a:r>
              <a:rPr lang="en-US" sz="2400" dirty="0"/>
              <a:t>Safety Concern</a:t>
            </a:r>
            <a:endParaRPr sz="2400" dirty="0"/>
          </a:p>
        </p:txBody>
      </p:sp>
      <p:sp>
        <p:nvSpPr>
          <p:cNvPr id="57" name="Severe outside cracking">
            <a:extLst>
              <a:ext uri="{FF2B5EF4-FFF2-40B4-BE49-F238E27FC236}">
                <a16:creationId xmlns:a16="http://schemas.microsoft.com/office/drawing/2014/main" id="{506A6A18-0963-8645-A7DE-160D67C28CC6}"/>
              </a:ext>
            </a:extLst>
          </p:cNvPr>
          <p:cNvSpPr txBox="1"/>
          <p:nvPr/>
        </p:nvSpPr>
        <p:spPr>
          <a:xfrm>
            <a:off x="219170" y="3895475"/>
            <a:ext cx="2404635" cy="47192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000" b="1"/>
            </a:lvl1pPr>
          </a:lstStyle>
          <a:p>
            <a:pPr algn="ctr"/>
            <a:r>
              <a:rPr lang="en-US" sz="2400" dirty="0"/>
              <a:t>Cracking</a:t>
            </a:r>
          </a:p>
        </p:txBody>
      </p:sp>
      <p:sp>
        <p:nvSpPr>
          <p:cNvPr id="58" name="Right Arrow 98">
            <a:extLst>
              <a:ext uri="{FF2B5EF4-FFF2-40B4-BE49-F238E27FC236}">
                <a16:creationId xmlns:a16="http://schemas.microsoft.com/office/drawing/2014/main" id="{412187FE-748A-744A-8056-2C2F6FC8050B}"/>
              </a:ext>
            </a:extLst>
          </p:cNvPr>
          <p:cNvSpPr/>
          <p:nvPr/>
        </p:nvSpPr>
        <p:spPr>
          <a:xfrm rot="5400000">
            <a:off x="1337142" y="4386901"/>
            <a:ext cx="187115" cy="32067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59" name="ASR and DEF as Two Main Reason Causing Concrete Cracking…">
            <a:extLst>
              <a:ext uri="{FF2B5EF4-FFF2-40B4-BE49-F238E27FC236}">
                <a16:creationId xmlns:a16="http://schemas.microsoft.com/office/drawing/2014/main" id="{92694B16-5A67-D94E-A58F-ED96F1538D1D}"/>
              </a:ext>
            </a:extLst>
          </p:cNvPr>
          <p:cNvSpPr txBox="1"/>
          <p:nvPr/>
        </p:nvSpPr>
        <p:spPr>
          <a:xfrm>
            <a:off x="-10885" y="6287994"/>
            <a:ext cx="8510941"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sz="2400" dirty="0"/>
              <a:t>Two Main Reason</a:t>
            </a:r>
            <a:r>
              <a:rPr lang="en-US" sz="2400" dirty="0"/>
              <a:t> Causing Expansion and Safety Concern </a:t>
            </a:r>
            <a:endParaRPr sz="2400" dirty="0"/>
          </a:p>
        </p:txBody>
      </p:sp>
    </p:spTree>
    <p:extLst>
      <p:ext uri="{BB962C8B-B14F-4D97-AF65-F5344CB8AC3E}">
        <p14:creationId xmlns:p14="http://schemas.microsoft.com/office/powerpoint/2010/main" val="2439722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196848" y="12546"/>
            <a:ext cx="8947152" cy="889307"/>
          </a:xfrm>
        </p:spPr>
        <p:txBody>
          <a:bodyPr>
            <a:normAutofit fontScale="90000"/>
          </a:bodyPr>
          <a:lstStyle/>
          <a:p>
            <a:r>
              <a:rPr lang="en-US" dirty="0"/>
              <a:t>BACKGROUND</a:t>
            </a:r>
          </a:p>
        </p:txBody>
      </p:sp>
      <p:sp>
        <p:nvSpPr>
          <p:cNvPr id="3" name="Subtitle 2">
            <a:extLst>
              <a:ext uri="{FF2B5EF4-FFF2-40B4-BE49-F238E27FC236}">
                <a16:creationId xmlns:a16="http://schemas.microsoft.com/office/drawing/2014/main" id="{CA549DDF-178E-46C3-ADC3-2AAE4172EC5B}"/>
              </a:ext>
            </a:extLst>
          </p:cNvPr>
          <p:cNvSpPr txBox="1">
            <a:spLocks/>
          </p:cNvSpPr>
          <p:nvPr/>
        </p:nvSpPr>
        <p:spPr>
          <a:xfrm>
            <a:off x="132372" y="1043867"/>
            <a:ext cx="4390571" cy="4921504"/>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sp>
        <p:nvSpPr>
          <p:cNvPr id="5" name="Subtitle 2">
            <a:extLst>
              <a:ext uri="{FF2B5EF4-FFF2-40B4-BE49-F238E27FC236}">
                <a16:creationId xmlns:a16="http://schemas.microsoft.com/office/drawing/2014/main" id="{CA549DDF-178E-46C3-ADC3-2AAE4172EC5B}"/>
              </a:ext>
            </a:extLst>
          </p:cNvPr>
          <p:cNvSpPr txBox="1">
            <a:spLocks/>
          </p:cNvSpPr>
          <p:nvPr/>
        </p:nvSpPr>
        <p:spPr>
          <a:xfrm>
            <a:off x="4610026" y="1043867"/>
            <a:ext cx="4390571" cy="4921504"/>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a:solidFill>
                  <a:srgbClr val="05356A"/>
                </a:solidFill>
              </a:rPr>
              <a:t> </a:t>
            </a:r>
            <a:endParaRPr lang="en-US" dirty="0">
              <a:solidFill>
                <a:srgbClr val="05356A"/>
              </a:solidFill>
            </a:endParaRPr>
          </a:p>
        </p:txBody>
      </p:sp>
      <p:sp>
        <p:nvSpPr>
          <p:cNvPr id="6" name="ASR">
            <a:extLst>
              <a:ext uri="{FF2B5EF4-FFF2-40B4-BE49-F238E27FC236}">
                <a16:creationId xmlns:a16="http://schemas.microsoft.com/office/drawing/2014/main" id="{01C7258D-808A-41E6-A263-76C81670CF8F}"/>
              </a:ext>
            </a:extLst>
          </p:cNvPr>
          <p:cNvSpPr txBox="1"/>
          <p:nvPr/>
        </p:nvSpPr>
        <p:spPr>
          <a:xfrm>
            <a:off x="168459" y="1068921"/>
            <a:ext cx="4354485" cy="58477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r>
              <a:rPr sz="3200" dirty="0"/>
              <a:t>ASR</a:t>
            </a:r>
            <a:r>
              <a:rPr lang="en-US" sz="3200" dirty="0"/>
              <a:t> EXPANSION</a:t>
            </a:r>
            <a:endParaRPr sz="3200" dirty="0"/>
          </a:p>
        </p:txBody>
      </p:sp>
      <p:sp>
        <p:nvSpPr>
          <p:cNvPr id="7" name="ASR">
            <a:extLst>
              <a:ext uri="{FF2B5EF4-FFF2-40B4-BE49-F238E27FC236}">
                <a16:creationId xmlns:a16="http://schemas.microsoft.com/office/drawing/2014/main" id="{7108E0BB-095E-4FCE-AA27-A0A1DC016C22}"/>
              </a:ext>
            </a:extLst>
          </p:cNvPr>
          <p:cNvSpPr txBox="1"/>
          <p:nvPr/>
        </p:nvSpPr>
        <p:spPr>
          <a:xfrm>
            <a:off x="4645375" y="1068921"/>
            <a:ext cx="4341205" cy="58477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r>
              <a:rPr lang="en-US" sz="3200" dirty="0"/>
              <a:t>DEF EXPANSION</a:t>
            </a:r>
            <a:endParaRPr sz="3200" dirty="0"/>
          </a:p>
        </p:txBody>
      </p:sp>
      <p:pic>
        <p:nvPicPr>
          <p:cNvPr id="10" name="Picture 2" descr="C:\Users\Nagai\Downloads\Study at UT\Railway training in Japan\rail-map1.jpg">
            <a:extLst>
              <a:ext uri="{FF2B5EF4-FFF2-40B4-BE49-F238E27FC236}">
                <a16:creationId xmlns:a16="http://schemas.microsoft.com/office/drawing/2014/main" id="{4A3F5527-F3BF-4BCF-BA4B-364D014A91D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59713" y="1801921"/>
            <a:ext cx="2884373" cy="410085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A81105-E1BF-490E-8A2D-FEF19BFED43A}"/>
              </a:ext>
            </a:extLst>
          </p:cNvPr>
          <p:cNvGrpSpPr/>
          <p:nvPr/>
        </p:nvGrpSpPr>
        <p:grpSpPr>
          <a:xfrm>
            <a:off x="4817221" y="1825987"/>
            <a:ext cx="1760009" cy="3974855"/>
            <a:chOff x="6340997" y="706999"/>
            <a:chExt cx="2510690" cy="5543236"/>
          </a:xfrm>
        </p:grpSpPr>
        <p:pic>
          <p:nvPicPr>
            <p:cNvPr id="13" name="Picture 2" descr="C:\Users\Nagai\Downloads\Study at UT\Concrete\Concrete sleepers\Crack Sleeper Photos BXA\DSC02179.JPG">
              <a:extLst>
                <a:ext uri="{FF2B5EF4-FFF2-40B4-BE49-F238E27FC236}">
                  <a16:creationId xmlns:a16="http://schemas.microsoft.com/office/drawing/2014/main" id="{25A75B83-7A1C-4F82-AA9F-C3BA90246D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48702" y="706999"/>
              <a:ext cx="2472772" cy="1350402"/>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23">
              <a:extLst>
                <a:ext uri="{FF2B5EF4-FFF2-40B4-BE49-F238E27FC236}">
                  <a16:creationId xmlns:a16="http://schemas.microsoft.com/office/drawing/2014/main" id="{45BD6234-E21E-44FA-B97F-894CA034A820}"/>
                </a:ext>
              </a:extLst>
            </p:cNvPr>
            <p:cNvSpPr/>
            <p:nvPr/>
          </p:nvSpPr>
          <p:spPr>
            <a:xfrm>
              <a:off x="6690276" y="1275615"/>
              <a:ext cx="855219" cy="45775"/>
            </a:xfrm>
            <a:custGeom>
              <a:avLst/>
              <a:gdLst>
                <a:gd name="connsiteX0" fmla="*/ 0 w 2872596"/>
                <a:gd name="connsiteY0" fmla="*/ 2446 h 158368"/>
                <a:gd name="connsiteX1" fmla="*/ 51759 w 2872596"/>
                <a:gd name="connsiteY1" fmla="*/ 11073 h 158368"/>
                <a:gd name="connsiteX2" fmla="*/ 77638 w 2872596"/>
                <a:gd name="connsiteY2" fmla="*/ 28325 h 158368"/>
                <a:gd name="connsiteX3" fmla="*/ 681487 w 2872596"/>
                <a:gd name="connsiteY3" fmla="*/ 36952 h 158368"/>
                <a:gd name="connsiteX4" fmla="*/ 707366 w 2872596"/>
                <a:gd name="connsiteY4" fmla="*/ 62831 h 158368"/>
                <a:gd name="connsiteX5" fmla="*/ 741872 w 2872596"/>
                <a:gd name="connsiteY5" fmla="*/ 71457 h 158368"/>
                <a:gd name="connsiteX6" fmla="*/ 793630 w 2872596"/>
                <a:gd name="connsiteY6" fmla="*/ 88710 h 158368"/>
                <a:gd name="connsiteX7" fmla="*/ 862642 w 2872596"/>
                <a:gd name="connsiteY7" fmla="*/ 105963 h 158368"/>
                <a:gd name="connsiteX8" fmla="*/ 1233578 w 2872596"/>
                <a:gd name="connsiteY8" fmla="*/ 97337 h 158368"/>
                <a:gd name="connsiteX9" fmla="*/ 1276710 w 2872596"/>
                <a:gd name="connsiteY9" fmla="*/ 45578 h 158368"/>
                <a:gd name="connsiteX10" fmla="*/ 1328468 w 2872596"/>
                <a:gd name="connsiteY10" fmla="*/ 19699 h 158368"/>
                <a:gd name="connsiteX11" fmla="*/ 1354347 w 2872596"/>
                <a:gd name="connsiteY11" fmla="*/ 2446 h 158368"/>
                <a:gd name="connsiteX12" fmla="*/ 1570008 w 2872596"/>
                <a:gd name="connsiteY12" fmla="*/ 19699 h 158368"/>
                <a:gd name="connsiteX13" fmla="*/ 1604513 w 2872596"/>
                <a:gd name="connsiteY13" fmla="*/ 36952 h 158368"/>
                <a:gd name="connsiteX14" fmla="*/ 1664898 w 2872596"/>
                <a:gd name="connsiteY14" fmla="*/ 45578 h 158368"/>
                <a:gd name="connsiteX15" fmla="*/ 1690778 w 2872596"/>
                <a:gd name="connsiteY15" fmla="*/ 54205 h 158368"/>
                <a:gd name="connsiteX16" fmla="*/ 1777042 w 2872596"/>
                <a:gd name="connsiteY16" fmla="*/ 71457 h 158368"/>
                <a:gd name="connsiteX17" fmla="*/ 1828800 w 2872596"/>
                <a:gd name="connsiteY17" fmla="*/ 88710 h 158368"/>
                <a:gd name="connsiteX18" fmla="*/ 1854679 w 2872596"/>
                <a:gd name="connsiteY18" fmla="*/ 97337 h 158368"/>
                <a:gd name="connsiteX19" fmla="*/ 1880559 w 2872596"/>
                <a:gd name="connsiteY19" fmla="*/ 105963 h 158368"/>
                <a:gd name="connsiteX20" fmla="*/ 2139351 w 2872596"/>
                <a:gd name="connsiteY20" fmla="*/ 123216 h 158368"/>
                <a:gd name="connsiteX21" fmla="*/ 2165230 w 2872596"/>
                <a:gd name="connsiteY21" fmla="*/ 105963 h 158368"/>
                <a:gd name="connsiteX22" fmla="*/ 2191110 w 2872596"/>
                <a:gd name="connsiteY22" fmla="*/ 97337 h 158368"/>
                <a:gd name="connsiteX23" fmla="*/ 2277374 w 2872596"/>
                <a:gd name="connsiteY23" fmla="*/ 71457 h 158368"/>
                <a:gd name="connsiteX24" fmla="*/ 2303253 w 2872596"/>
                <a:gd name="connsiteY24" fmla="*/ 62831 h 158368"/>
                <a:gd name="connsiteX25" fmla="*/ 2544793 w 2872596"/>
                <a:gd name="connsiteY25" fmla="*/ 71457 h 158368"/>
                <a:gd name="connsiteX26" fmla="*/ 2596551 w 2872596"/>
                <a:gd name="connsiteY26" fmla="*/ 105963 h 158368"/>
                <a:gd name="connsiteX27" fmla="*/ 2622430 w 2872596"/>
                <a:gd name="connsiteY27" fmla="*/ 123216 h 158368"/>
                <a:gd name="connsiteX28" fmla="*/ 2700068 w 2872596"/>
                <a:gd name="connsiteY28" fmla="*/ 131842 h 158368"/>
                <a:gd name="connsiteX29" fmla="*/ 2743200 w 2872596"/>
                <a:gd name="connsiteY29" fmla="*/ 140469 h 158368"/>
                <a:gd name="connsiteX30" fmla="*/ 2769079 w 2872596"/>
                <a:gd name="connsiteY30" fmla="*/ 149095 h 158368"/>
                <a:gd name="connsiteX31" fmla="*/ 2872596 w 2872596"/>
                <a:gd name="connsiteY31" fmla="*/ 149095 h 1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72596" h="158368">
                  <a:moveTo>
                    <a:pt x="0" y="2446"/>
                  </a:moveTo>
                  <a:cubicBezTo>
                    <a:pt x="17253" y="5322"/>
                    <a:pt x="35166" y="5542"/>
                    <a:pt x="51759" y="11073"/>
                  </a:cubicBezTo>
                  <a:cubicBezTo>
                    <a:pt x="61594" y="14351"/>
                    <a:pt x="67279" y="27899"/>
                    <a:pt x="77638" y="28325"/>
                  </a:cubicBezTo>
                  <a:cubicBezTo>
                    <a:pt x="278772" y="36591"/>
                    <a:pt x="480204" y="34076"/>
                    <a:pt x="681487" y="36952"/>
                  </a:cubicBezTo>
                  <a:cubicBezTo>
                    <a:pt x="690113" y="45578"/>
                    <a:pt x="696774" y="56778"/>
                    <a:pt x="707366" y="62831"/>
                  </a:cubicBezTo>
                  <a:cubicBezTo>
                    <a:pt x="717660" y="68713"/>
                    <a:pt x="730516" y="68050"/>
                    <a:pt x="741872" y="71457"/>
                  </a:cubicBezTo>
                  <a:cubicBezTo>
                    <a:pt x="759291" y="76683"/>
                    <a:pt x="775797" y="85143"/>
                    <a:pt x="793630" y="88710"/>
                  </a:cubicBezTo>
                  <a:cubicBezTo>
                    <a:pt x="845679" y="99120"/>
                    <a:pt x="822852" y="92701"/>
                    <a:pt x="862642" y="105963"/>
                  </a:cubicBezTo>
                  <a:cubicBezTo>
                    <a:pt x="986287" y="103088"/>
                    <a:pt x="1110364" y="108051"/>
                    <a:pt x="1233578" y="97337"/>
                  </a:cubicBezTo>
                  <a:cubicBezTo>
                    <a:pt x="1249054" y="95991"/>
                    <a:pt x="1267760" y="54528"/>
                    <a:pt x="1276710" y="45578"/>
                  </a:cubicBezTo>
                  <a:cubicBezTo>
                    <a:pt x="1293433" y="28855"/>
                    <a:pt x="1307419" y="26715"/>
                    <a:pt x="1328468" y="19699"/>
                  </a:cubicBezTo>
                  <a:cubicBezTo>
                    <a:pt x="1337094" y="13948"/>
                    <a:pt x="1343988" y="2860"/>
                    <a:pt x="1354347" y="2446"/>
                  </a:cubicBezTo>
                  <a:cubicBezTo>
                    <a:pt x="1395254" y="810"/>
                    <a:pt x="1506734" y="-7419"/>
                    <a:pt x="1570008" y="19699"/>
                  </a:cubicBezTo>
                  <a:cubicBezTo>
                    <a:pt x="1581828" y="24765"/>
                    <a:pt x="1592107" y="33568"/>
                    <a:pt x="1604513" y="36952"/>
                  </a:cubicBezTo>
                  <a:cubicBezTo>
                    <a:pt x="1624129" y="42302"/>
                    <a:pt x="1644770" y="42703"/>
                    <a:pt x="1664898" y="45578"/>
                  </a:cubicBezTo>
                  <a:cubicBezTo>
                    <a:pt x="1673525" y="48454"/>
                    <a:pt x="1681918" y="52160"/>
                    <a:pt x="1690778" y="54205"/>
                  </a:cubicBezTo>
                  <a:cubicBezTo>
                    <a:pt x="1719351" y="60799"/>
                    <a:pt x="1749223" y="62184"/>
                    <a:pt x="1777042" y="71457"/>
                  </a:cubicBezTo>
                  <a:lnTo>
                    <a:pt x="1828800" y="88710"/>
                  </a:lnTo>
                  <a:lnTo>
                    <a:pt x="1854679" y="97337"/>
                  </a:lnTo>
                  <a:lnTo>
                    <a:pt x="1880559" y="105963"/>
                  </a:lnTo>
                  <a:cubicBezTo>
                    <a:pt x="1941262" y="197016"/>
                    <a:pt x="1897084" y="146661"/>
                    <a:pt x="2139351" y="123216"/>
                  </a:cubicBezTo>
                  <a:cubicBezTo>
                    <a:pt x="2149670" y="122217"/>
                    <a:pt x="2155957" y="110599"/>
                    <a:pt x="2165230" y="105963"/>
                  </a:cubicBezTo>
                  <a:cubicBezTo>
                    <a:pt x="2173363" y="101896"/>
                    <a:pt x="2182367" y="99835"/>
                    <a:pt x="2191110" y="97337"/>
                  </a:cubicBezTo>
                  <a:cubicBezTo>
                    <a:pt x="2282357" y="71266"/>
                    <a:pt x="2154391" y="112451"/>
                    <a:pt x="2277374" y="71457"/>
                  </a:cubicBezTo>
                  <a:lnTo>
                    <a:pt x="2303253" y="62831"/>
                  </a:lnTo>
                  <a:cubicBezTo>
                    <a:pt x="2383766" y="65706"/>
                    <a:pt x="2465086" y="59735"/>
                    <a:pt x="2544793" y="71457"/>
                  </a:cubicBezTo>
                  <a:cubicBezTo>
                    <a:pt x="2565308" y="74474"/>
                    <a:pt x="2579298" y="94461"/>
                    <a:pt x="2596551" y="105963"/>
                  </a:cubicBezTo>
                  <a:cubicBezTo>
                    <a:pt x="2605177" y="111714"/>
                    <a:pt x="2612126" y="122071"/>
                    <a:pt x="2622430" y="123216"/>
                  </a:cubicBezTo>
                  <a:cubicBezTo>
                    <a:pt x="2648309" y="126091"/>
                    <a:pt x="2674291" y="128160"/>
                    <a:pt x="2700068" y="131842"/>
                  </a:cubicBezTo>
                  <a:cubicBezTo>
                    <a:pt x="2714583" y="133916"/>
                    <a:pt x="2728976" y="136913"/>
                    <a:pt x="2743200" y="140469"/>
                  </a:cubicBezTo>
                  <a:cubicBezTo>
                    <a:pt x="2752021" y="142674"/>
                    <a:pt x="2760006" y="148490"/>
                    <a:pt x="2769079" y="149095"/>
                  </a:cubicBezTo>
                  <a:cubicBezTo>
                    <a:pt x="2803508" y="151390"/>
                    <a:pt x="2838090" y="149095"/>
                    <a:pt x="2872596" y="1490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24">
              <a:extLst>
                <a:ext uri="{FF2B5EF4-FFF2-40B4-BE49-F238E27FC236}">
                  <a16:creationId xmlns:a16="http://schemas.microsoft.com/office/drawing/2014/main" id="{77355BE8-7CF1-48AC-95DB-4734BA8267B1}"/>
                </a:ext>
              </a:extLst>
            </p:cNvPr>
            <p:cNvSpPr/>
            <p:nvPr/>
          </p:nvSpPr>
          <p:spPr>
            <a:xfrm>
              <a:off x="6340997" y="1211494"/>
              <a:ext cx="354592" cy="114696"/>
            </a:xfrm>
            <a:custGeom>
              <a:avLst/>
              <a:gdLst>
                <a:gd name="connsiteX0" fmla="*/ 34505 w 1191042"/>
                <a:gd name="connsiteY0" fmla="*/ 0 h 396815"/>
                <a:gd name="connsiteX1" fmla="*/ 301924 w 1191042"/>
                <a:gd name="connsiteY1" fmla="*/ 17253 h 396815"/>
                <a:gd name="connsiteX2" fmla="*/ 448573 w 1191042"/>
                <a:gd name="connsiteY2" fmla="*/ 25880 h 396815"/>
                <a:gd name="connsiteX3" fmla="*/ 741871 w 1191042"/>
                <a:gd name="connsiteY3" fmla="*/ 43132 h 396815"/>
                <a:gd name="connsiteX4" fmla="*/ 767751 w 1191042"/>
                <a:gd name="connsiteY4" fmla="*/ 51759 h 396815"/>
                <a:gd name="connsiteX5" fmla="*/ 845388 w 1191042"/>
                <a:gd name="connsiteY5" fmla="*/ 60385 h 396815"/>
                <a:gd name="connsiteX6" fmla="*/ 879894 w 1191042"/>
                <a:gd name="connsiteY6" fmla="*/ 77638 h 396815"/>
                <a:gd name="connsiteX7" fmla="*/ 940279 w 1191042"/>
                <a:gd name="connsiteY7" fmla="*/ 138023 h 396815"/>
                <a:gd name="connsiteX8" fmla="*/ 1155939 w 1191042"/>
                <a:gd name="connsiteY8" fmla="*/ 146649 h 396815"/>
                <a:gd name="connsiteX9" fmla="*/ 1190445 w 1191042"/>
                <a:gd name="connsiteY9" fmla="*/ 198408 h 396815"/>
                <a:gd name="connsiteX10" fmla="*/ 1181819 w 1191042"/>
                <a:gd name="connsiteY10" fmla="*/ 232914 h 396815"/>
                <a:gd name="connsiteX11" fmla="*/ 1000664 w 1191042"/>
                <a:gd name="connsiteY11" fmla="*/ 250166 h 396815"/>
                <a:gd name="connsiteX12" fmla="*/ 966158 w 1191042"/>
                <a:gd name="connsiteY12" fmla="*/ 258793 h 396815"/>
                <a:gd name="connsiteX13" fmla="*/ 940279 w 1191042"/>
                <a:gd name="connsiteY13" fmla="*/ 267419 h 396815"/>
                <a:gd name="connsiteX14" fmla="*/ 871268 w 1191042"/>
                <a:gd name="connsiteY14" fmla="*/ 276046 h 396815"/>
                <a:gd name="connsiteX15" fmla="*/ 802256 w 1191042"/>
                <a:gd name="connsiteY15" fmla="*/ 293298 h 396815"/>
                <a:gd name="connsiteX16" fmla="*/ 776377 w 1191042"/>
                <a:gd name="connsiteY16" fmla="*/ 310551 h 396815"/>
                <a:gd name="connsiteX17" fmla="*/ 750498 w 1191042"/>
                <a:gd name="connsiteY17" fmla="*/ 336431 h 396815"/>
                <a:gd name="connsiteX18" fmla="*/ 724619 w 1191042"/>
                <a:gd name="connsiteY18" fmla="*/ 345057 h 396815"/>
                <a:gd name="connsiteX19" fmla="*/ 698739 w 1191042"/>
                <a:gd name="connsiteY19" fmla="*/ 362310 h 396815"/>
                <a:gd name="connsiteX20" fmla="*/ 638354 w 1191042"/>
                <a:gd name="connsiteY20" fmla="*/ 370936 h 396815"/>
                <a:gd name="connsiteX21" fmla="*/ 267419 w 1191042"/>
                <a:gd name="connsiteY21" fmla="*/ 362310 h 396815"/>
                <a:gd name="connsiteX22" fmla="*/ 172528 w 1191042"/>
                <a:gd name="connsiteY22" fmla="*/ 370936 h 396815"/>
                <a:gd name="connsiteX23" fmla="*/ 146649 w 1191042"/>
                <a:gd name="connsiteY23" fmla="*/ 379563 h 396815"/>
                <a:gd name="connsiteX24" fmla="*/ 112143 w 1191042"/>
                <a:gd name="connsiteY24" fmla="*/ 388189 h 396815"/>
                <a:gd name="connsiteX25" fmla="*/ 0 w 1191042"/>
                <a:gd name="connsiteY25" fmla="*/ 396815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91042" h="396815">
                  <a:moveTo>
                    <a:pt x="34505" y="0"/>
                  </a:moveTo>
                  <a:lnTo>
                    <a:pt x="301924" y="17253"/>
                  </a:lnTo>
                  <a:lnTo>
                    <a:pt x="448573" y="25880"/>
                  </a:lnTo>
                  <a:cubicBezTo>
                    <a:pt x="595659" y="50393"/>
                    <a:pt x="409808" y="21708"/>
                    <a:pt x="741871" y="43132"/>
                  </a:cubicBezTo>
                  <a:cubicBezTo>
                    <a:pt x="750945" y="43717"/>
                    <a:pt x="758781" y="50264"/>
                    <a:pt x="767751" y="51759"/>
                  </a:cubicBezTo>
                  <a:cubicBezTo>
                    <a:pt x="793435" y="56040"/>
                    <a:pt x="819509" y="57510"/>
                    <a:pt x="845388" y="60385"/>
                  </a:cubicBezTo>
                  <a:cubicBezTo>
                    <a:pt x="856890" y="66136"/>
                    <a:pt x="870801" y="68545"/>
                    <a:pt x="879894" y="77638"/>
                  </a:cubicBezTo>
                  <a:cubicBezTo>
                    <a:pt x="911443" y="109187"/>
                    <a:pt x="898237" y="135020"/>
                    <a:pt x="940279" y="138023"/>
                  </a:cubicBezTo>
                  <a:cubicBezTo>
                    <a:pt x="1012040" y="143149"/>
                    <a:pt x="1084052" y="143774"/>
                    <a:pt x="1155939" y="146649"/>
                  </a:cubicBezTo>
                  <a:cubicBezTo>
                    <a:pt x="1167441" y="163902"/>
                    <a:pt x="1195474" y="178292"/>
                    <a:pt x="1190445" y="198408"/>
                  </a:cubicBezTo>
                  <a:cubicBezTo>
                    <a:pt x="1187570" y="209910"/>
                    <a:pt x="1193257" y="229795"/>
                    <a:pt x="1181819" y="232914"/>
                  </a:cubicBezTo>
                  <a:cubicBezTo>
                    <a:pt x="1123298" y="248874"/>
                    <a:pt x="1000664" y="250166"/>
                    <a:pt x="1000664" y="250166"/>
                  </a:cubicBezTo>
                  <a:cubicBezTo>
                    <a:pt x="989162" y="253042"/>
                    <a:pt x="977558" y="255536"/>
                    <a:pt x="966158" y="258793"/>
                  </a:cubicBezTo>
                  <a:cubicBezTo>
                    <a:pt x="957415" y="261291"/>
                    <a:pt x="949225" y="265792"/>
                    <a:pt x="940279" y="267419"/>
                  </a:cubicBezTo>
                  <a:cubicBezTo>
                    <a:pt x="917470" y="271566"/>
                    <a:pt x="894054" y="271774"/>
                    <a:pt x="871268" y="276046"/>
                  </a:cubicBezTo>
                  <a:cubicBezTo>
                    <a:pt x="847962" y="280416"/>
                    <a:pt x="802256" y="293298"/>
                    <a:pt x="802256" y="293298"/>
                  </a:cubicBezTo>
                  <a:cubicBezTo>
                    <a:pt x="793630" y="299049"/>
                    <a:pt x="784342" y="303914"/>
                    <a:pt x="776377" y="310551"/>
                  </a:cubicBezTo>
                  <a:cubicBezTo>
                    <a:pt x="767005" y="318361"/>
                    <a:pt x="760649" y="329664"/>
                    <a:pt x="750498" y="336431"/>
                  </a:cubicBezTo>
                  <a:cubicBezTo>
                    <a:pt x="742932" y="341475"/>
                    <a:pt x="733245" y="342182"/>
                    <a:pt x="724619" y="345057"/>
                  </a:cubicBezTo>
                  <a:cubicBezTo>
                    <a:pt x="715992" y="350808"/>
                    <a:pt x="708670" y="359331"/>
                    <a:pt x="698739" y="362310"/>
                  </a:cubicBezTo>
                  <a:cubicBezTo>
                    <a:pt x="679264" y="368152"/>
                    <a:pt x="658687" y="370936"/>
                    <a:pt x="638354" y="370936"/>
                  </a:cubicBezTo>
                  <a:cubicBezTo>
                    <a:pt x="514676" y="370936"/>
                    <a:pt x="391064" y="365185"/>
                    <a:pt x="267419" y="362310"/>
                  </a:cubicBezTo>
                  <a:cubicBezTo>
                    <a:pt x="235789" y="365185"/>
                    <a:pt x="203970" y="366444"/>
                    <a:pt x="172528" y="370936"/>
                  </a:cubicBezTo>
                  <a:cubicBezTo>
                    <a:pt x="163526" y="372222"/>
                    <a:pt x="155392" y="377065"/>
                    <a:pt x="146649" y="379563"/>
                  </a:cubicBezTo>
                  <a:cubicBezTo>
                    <a:pt x="135249" y="382820"/>
                    <a:pt x="123907" y="386719"/>
                    <a:pt x="112143" y="388189"/>
                  </a:cubicBezTo>
                  <a:cubicBezTo>
                    <a:pt x="41221" y="397054"/>
                    <a:pt x="40307" y="396815"/>
                    <a:pt x="0" y="3968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25">
              <a:extLst>
                <a:ext uri="{FF2B5EF4-FFF2-40B4-BE49-F238E27FC236}">
                  <a16:creationId xmlns:a16="http://schemas.microsoft.com/office/drawing/2014/main" id="{236AEEEE-A51C-4902-A1D1-D448FBB30B61}"/>
                </a:ext>
              </a:extLst>
            </p:cNvPr>
            <p:cNvSpPr/>
            <p:nvPr/>
          </p:nvSpPr>
          <p:spPr>
            <a:xfrm>
              <a:off x="6959939" y="1592982"/>
              <a:ext cx="778172" cy="71797"/>
            </a:xfrm>
            <a:custGeom>
              <a:avLst/>
              <a:gdLst>
                <a:gd name="connsiteX0" fmla="*/ 0 w 2613804"/>
                <a:gd name="connsiteY0" fmla="*/ 172528 h 248397"/>
                <a:gd name="connsiteX1" fmla="*/ 345056 w 2613804"/>
                <a:gd name="connsiteY1" fmla="*/ 172528 h 248397"/>
                <a:gd name="connsiteX2" fmla="*/ 370936 w 2613804"/>
                <a:gd name="connsiteY2" fmla="*/ 181155 h 248397"/>
                <a:gd name="connsiteX3" fmla="*/ 577970 w 2613804"/>
                <a:gd name="connsiteY3" fmla="*/ 224287 h 248397"/>
                <a:gd name="connsiteX4" fmla="*/ 629728 w 2613804"/>
                <a:gd name="connsiteY4" fmla="*/ 189781 h 248397"/>
                <a:gd name="connsiteX5" fmla="*/ 655607 w 2613804"/>
                <a:gd name="connsiteY5" fmla="*/ 172528 h 248397"/>
                <a:gd name="connsiteX6" fmla="*/ 707366 w 2613804"/>
                <a:gd name="connsiteY6" fmla="*/ 155275 h 248397"/>
                <a:gd name="connsiteX7" fmla="*/ 733245 w 2613804"/>
                <a:gd name="connsiteY7" fmla="*/ 146649 h 248397"/>
                <a:gd name="connsiteX8" fmla="*/ 750498 w 2613804"/>
                <a:gd name="connsiteY8" fmla="*/ 112143 h 248397"/>
                <a:gd name="connsiteX9" fmla="*/ 776377 w 2613804"/>
                <a:gd name="connsiteY9" fmla="*/ 103517 h 248397"/>
                <a:gd name="connsiteX10" fmla="*/ 802256 w 2613804"/>
                <a:gd name="connsiteY10" fmla="*/ 86264 h 248397"/>
                <a:gd name="connsiteX11" fmla="*/ 888521 w 2613804"/>
                <a:gd name="connsiteY11" fmla="*/ 69011 h 248397"/>
                <a:gd name="connsiteX12" fmla="*/ 957532 w 2613804"/>
                <a:gd name="connsiteY12" fmla="*/ 77638 h 248397"/>
                <a:gd name="connsiteX13" fmla="*/ 983411 w 2613804"/>
                <a:gd name="connsiteY13" fmla="*/ 94890 h 248397"/>
                <a:gd name="connsiteX14" fmla="*/ 1173192 w 2613804"/>
                <a:gd name="connsiteY14" fmla="*/ 103517 h 248397"/>
                <a:gd name="connsiteX15" fmla="*/ 1431985 w 2613804"/>
                <a:gd name="connsiteY15" fmla="*/ 112143 h 248397"/>
                <a:gd name="connsiteX16" fmla="*/ 1457864 w 2613804"/>
                <a:gd name="connsiteY16" fmla="*/ 103517 h 248397"/>
                <a:gd name="connsiteX17" fmla="*/ 1509622 w 2613804"/>
                <a:gd name="connsiteY17" fmla="*/ 77638 h 248397"/>
                <a:gd name="connsiteX18" fmla="*/ 1535502 w 2613804"/>
                <a:gd name="connsiteY18" fmla="*/ 60385 h 248397"/>
                <a:gd name="connsiteX19" fmla="*/ 1587260 w 2613804"/>
                <a:gd name="connsiteY19" fmla="*/ 43132 h 248397"/>
                <a:gd name="connsiteX20" fmla="*/ 1708030 w 2613804"/>
                <a:gd name="connsiteY20" fmla="*/ 51758 h 248397"/>
                <a:gd name="connsiteX21" fmla="*/ 1733909 w 2613804"/>
                <a:gd name="connsiteY21" fmla="*/ 60385 h 248397"/>
                <a:gd name="connsiteX22" fmla="*/ 1889185 w 2613804"/>
                <a:gd name="connsiteY22" fmla="*/ 51758 h 248397"/>
                <a:gd name="connsiteX23" fmla="*/ 1940943 w 2613804"/>
                <a:gd name="connsiteY23" fmla="*/ 17253 h 248397"/>
                <a:gd name="connsiteX24" fmla="*/ 2009955 w 2613804"/>
                <a:gd name="connsiteY24" fmla="*/ 0 h 248397"/>
                <a:gd name="connsiteX25" fmla="*/ 2087592 w 2613804"/>
                <a:gd name="connsiteY25" fmla="*/ 25879 h 248397"/>
                <a:gd name="connsiteX26" fmla="*/ 2113471 w 2613804"/>
                <a:gd name="connsiteY26" fmla="*/ 34505 h 248397"/>
                <a:gd name="connsiteX27" fmla="*/ 2225615 w 2613804"/>
                <a:gd name="connsiteY27" fmla="*/ 43132 h 248397"/>
                <a:gd name="connsiteX28" fmla="*/ 2329132 w 2613804"/>
                <a:gd name="connsiteY28" fmla="*/ 60385 h 248397"/>
                <a:gd name="connsiteX29" fmla="*/ 2475781 w 2613804"/>
                <a:gd name="connsiteY29" fmla="*/ 69011 h 248397"/>
                <a:gd name="connsiteX30" fmla="*/ 2613804 w 2613804"/>
                <a:gd name="connsiteY30" fmla="*/ 77638 h 24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13804" h="248397">
                  <a:moveTo>
                    <a:pt x="0" y="172528"/>
                  </a:moveTo>
                  <a:cubicBezTo>
                    <a:pt x="142030" y="148857"/>
                    <a:pt x="68975" y="157605"/>
                    <a:pt x="345056" y="172528"/>
                  </a:cubicBezTo>
                  <a:cubicBezTo>
                    <a:pt x="354136" y="173019"/>
                    <a:pt x="362309" y="178279"/>
                    <a:pt x="370936" y="181155"/>
                  </a:cubicBezTo>
                  <a:cubicBezTo>
                    <a:pt x="408213" y="292990"/>
                    <a:pt x="370021" y="233739"/>
                    <a:pt x="577970" y="224287"/>
                  </a:cubicBezTo>
                  <a:lnTo>
                    <a:pt x="629728" y="189781"/>
                  </a:lnTo>
                  <a:cubicBezTo>
                    <a:pt x="638354" y="184030"/>
                    <a:pt x="645771" y="175807"/>
                    <a:pt x="655607" y="172528"/>
                  </a:cubicBezTo>
                  <a:lnTo>
                    <a:pt x="707366" y="155275"/>
                  </a:lnTo>
                  <a:lnTo>
                    <a:pt x="733245" y="146649"/>
                  </a:lnTo>
                  <a:cubicBezTo>
                    <a:pt x="738996" y="135147"/>
                    <a:pt x="741405" y="121236"/>
                    <a:pt x="750498" y="112143"/>
                  </a:cubicBezTo>
                  <a:cubicBezTo>
                    <a:pt x="756928" y="105713"/>
                    <a:pt x="768244" y="107583"/>
                    <a:pt x="776377" y="103517"/>
                  </a:cubicBezTo>
                  <a:cubicBezTo>
                    <a:pt x="785650" y="98880"/>
                    <a:pt x="792983" y="90900"/>
                    <a:pt x="802256" y="86264"/>
                  </a:cubicBezTo>
                  <a:cubicBezTo>
                    <a:pt x="826343" y="74221"/>
                    <a:pt x="866275" y="72189"/>
                    <a:pt x="888521" y="69011"/>
                  </a:cubicBezTo>
                  <a:cubicBezTo>
                    <a:pt x="911525" y="71887"/>
                    <a:pt x="935166" y="71538"/>
                    <a:pt x="957532" y="77638"/>
                  </a:cubicBezTo>
                  <a:cubicBezTo>
                    <a:pt x="967534" y="80366"/>
                    <a:pt x="973117" y="93655"/>
                    <a:pt x="983411" y="94890"/>
                  </a:cubicBezTo>
                  <a:cubicBezTo>
                    <a:pt x="1046286" y="102435"/>
                    <a:pt x="1109932" y="100641"/>
                    <a:pt x="1173192" y="103517"/>
                  </a:cubicBezTo>
                  <a:cubicBezTo>
                    <a:pt x="1327842" y="129292"/>
                    <a:pt x="1241781" y="122711"/>
                    <a:pt x="1431985" y="112143"/>
                  </a:cubicBezTo>
                  <a:cubicBezTo>
                    <a:pt x="1440611" y="109268"/>
                    <a:pt x="1449731" y="107583"/>
                    <a:pt x="1457864" y="103517"/>
                  </a:cubicBezTo>
                  <a:cubicBezTo>
                    <a:pt x="1524753" y="70072"/>
                    <a:pt x="1444575" y="99320"/>
                    <a:pt x="1509622" y="77638"/>
                  </a:cubicBezTo>
                  <a:cubicBezTo>
                    <a:pt x="1518249" y="71887"/>
                    <a:pt x="1526028" y="64596"/>
                    <a:pt x="1535502" y="60385"/>
                  </a:cubicBezTo>
                  <a:cubicBezTo>
                    <a:pt x="1552121" y="52999"/>
                    <a:pt x="1587260" y="43132"/>
                    <a:pt x="1587260" y="43132"/>
                  </a:cubicBezTo>
                  <a:cubicBezTo>
                    <a:pt x="1627517" y="46007"/>
                    <a:pt x="1667947" y="47042"/>
                    <a:pt x="1708030" y="51758"/>
                  </a:cubicBezTo>
                  <a:cubicBezTo>
                    <a:pt x="1717061" y="52820"/>
                    <a:pt x="1724816" y="60385"/>
                    <a:pt x="1733909" y="60385"/>
                  </a:cubicBezTo>
                  <a:cubicBezTo>
                    <a:pt x="1785747" y="60385"/>
                    <a:pt x="1837426" y="54634"/>
                    <a:pt x="1889185" y="51758"/>
                  </a:cubicBezTo>
                  <a:cubicBezTo>
                    <a:pt x="1906438" y="40256"/>
                    <a:pt x="1920611" y="21320"/>
                    <a:pt x="1940943" y="17253"/>
                  </a:cubicBezTo>
                  <a:cubicBezTo>
                    <a:pt x="1992992" y="6843"/>
                    <a:pt x="1970165" y="13262"/>
                    <a:pt x="2009955" y="0"/>
                  </a:cubicBezTo>
                  <a:lnTo>
                    <a:pt x="2087592" y="25879"/>
                  </a:lnTo>
                  <a:cubicBezTo>
                    <a:pt x="2096218" y="28754"/>
                    <a:pt x="2104405" y="33808"/>
                    <a:pt x="2113471" y="34505"/>
                  </a:cubicBezTo>
                  <a:lnTo>
                    <a:pt x="2225615" y="43132"/>
                  </a:lnTo>
                  <a:cubicBezTo>
                    <a:pt x="2272160" y="58646"/>
                    <a:pt x="2254016" y="54607"/>
                    <a:pt x="2329132" y="60385"/>
                  </a:cubicBezTo>
                  <a:cubicBezTo>
                    <a:pt x="2377955" y="64141"/>
                    <a:pt x="2426898" y="66136"/>
                    <a:pt x="2475781" y="69011"/>
                  </a:cubicBezTo>
                  <a:cubicBezTo>
                    <a:pt x="2567618" y="80491"/>
                    <a:pt x="2521609" y="77638"/>
                    <a:pt x="2613804" y="7763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26">
              <a:extLst>
                <a:ext uri="{FF2B5EF4-FFF2-40B4-BE49-F238E27FC236}">
                  <a16:creationId xmlns:a16="http://schemas.microsoft.com/office/drawing/2014/main" id="{EE4CA39B-100D-4CE0-8A80-23BA6F8F0700}"/>
                </a:ext>
              </a:extLst>
            </p:cNvPr>
            <p:cNvSpPr/>
            <p:nvPr/>
          </p:nvSpPr>
          <p:spPr>
            <a:xfrm>
              <a:off x="7709861" y="1445871"/>
              <a:ext cx="23116" cy="149603"/>
            </a:xfrm>
            <a:custGeom>
              <a:avLst/>
              <a:gdLst>
                <a:gd name="connsiteX0" fmla="*/ 0 w 77645"/>
                <a:gd name="connsiteY0" fmla="*/ 0 h 517585"/>
                <a:gd name="connsiteX1" fmla="*/ 17253 w 77645"/>
                <a:gd name="connsiteY1" fmla="*/ 103517 h 517585"/>
                <a:gd name="connsiteX2" fmla="*/ 25879 w 77645"/>
                <a:gd name="connsiteY2" fmla="*/ 155276 h 517585"/>
                <a:gd name="connsiteX3" fmla="*/ 43132 w 77645"/>
                <a:gd name="connsiteY3" fmla="*/ 189781 h 517585"/>
                <a:gd name="connsiteX4" fmla="*/ 51758 w 77645"/>
                <a:gd name="connsiteY4" fmla="*/ 414068 h 517585"/>
                <a:gd name="connsiteX5" fmla="*/ 60385 w 77645"/>
                <a:gd name="connsiteY5" fmla="*/ 457200 h 517585"/>
                <a:gd name="connsiteX6" fmla="*/ 77638 w 77645"/>
                <a:gd name="connsiteY6" fmla="*/ 517585 h 51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45" h="517585">
                  <a:moveTo>
                    <a:pt x="0" y="0"/>
                  </a:moveTo>
                  <a:cubicBezTo>
                    <a:pt x="19386" y="155096"/>
                    <a:pt x="-1748" y="8514"/>
                    <a:pt x="17253" y="103517"/>
                  </a:cubicBezTo>
                  <a:cubicBezTo>
                    <a:pt x="20683" y="120668"/>
                    <a:pt x="20853" y="138523"/>
                    <a:pt x="25879" y="155276"/>
                  </a:cubicBezTo>
                  <a:cubicBezTo>
                    <a:pt x="29574" y="167593"/>
                    <a:pt x="37381" y="178279"/>
                    <a:pt x="43132" y="189781"/>
                  </a:cubicBezTo>
                  <a:cubicBezTo>
                    <a:pt x="46007" y="264543"/>
                    <a:pt x="46941" y="339406"/>
                    <a:pt x="51758" y="414068"/>
                  </a:cubicBezTo>
                  <a:cubicBezTo>
                    <a:pt x="52702" y="428700"/>
                    <a:pt x="56527" y="443055"/>
                    <a:pt x="60385" y="457200"/>
                  </a:cubicBezTo>
                  <a:cubicBezTo>
                    <a:pt x="78547" y="523793"/>
                    <a:pt x="77638" y="488859"/>
                    <a:pt x="77638" y="5175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27">
              <a:extLst>
                <a:ext uri="{FF2B5EF4-FFF2-40B4-BE49-F238E27FC236}">
                  <a16:creationId xmlns:a16="http://schemas.microsoft.com/office/drawing/2014/main" id="{C1CECA9E-E5C6-47BA-89AB-3C5F1B6088EE}"/>
                </a:ext>
              </a:extLst>
            </p:cNvPr>
            <p:cNvSpPr/>
            <p:nvPr/>
          </p:nvSpPr>
          <p:spPr>
            <a:xfrm>
              <a:off x="8390440" y="1450859"/>
              <a:ext cx="426326" cy="311877"/>
            </a:xfrm>
            <a:custGeom>
              <a:avLst/>
              <a:gdLst>
                <a:gd name="connsiteX0" fmla="*/ 0 w 1431985"/>
                <a:gd name="connsiteY0" fmla="*/ 0 h 1079007"/>
                <a:gd name="connsiteX1" fmla="*/ 51758 w 1431985"/>
                <a:gd name="connsiteY1" fmla="*/ 34506 h 1079007"/>
                <a:gd name="connsiteX2" fmla="*/ 60385 w 1431985"/>
                <a:gd name="connsiteY2" fmla="*/ 60385 h 1079007"/>
                <a:gd name="connsiteX3" fmla="*/ 77638 w 1431985"/>
                <a:gd name="connsiteY3" fmla="*/ 94891 h 1079007"/>
                <a:gd name="connsiteX4" fmla="*/ 94891 w 1431985"/>
                <a:gd name="connsiteY4" fmla="*/ 189781 h 1079007"/>
                <a:gd name="connsiteX5" fmla="*/ 103517 w 1431985"/>
                <a:gd name="connsiteY5" fmla="*/ 215661 h 1079007"/>
                <a:gd name="connsiteX6" fmla="*/ 112143 w 1431985"/>
                <a:gd name="connsiteY6" fmla="*/ 267419 h 1079007"/>
                <a:gd name="connsiteX7" fmla="*/ 129396 w 1431985"/>
                <a:gd name="connsiteY7" fmla="*/ 301925 h 1079007"/>
                <a:gd name="connsiteX8" fmla="*/ 146649 w 1431985"/>
                <a:gd name="connsiteY8" fmla="*/ 353683 h 1079007"/>
                <a:gd name="connsiteX9" fmla="*/ 181155 w 1431985"/>
                <a:gd name="connsiteY9" fmla="*/ 405442 h 1079007"/>
                <a:gd name="connsiteX10" fmla="*/ 198408 w 1431985"/>
                <a:gd name="connsiteY10" fmla="*/ 457200 h 1079007"/>
                <a:gd name="connsiteX11" fmla="*/ 232913 w 1431985"/>
                <a:gd name="connsiteY11" fmla="*/ 586596 h 1079007"/>
                <a:gd name="connsiteX12" fmla="*/ 258792 w 1431985"/>
                <a:gd name="connsiteY12" fmla="*/ 603849 h 1079007"/>
                <a:gd name="connsiteX13" fmla="*/ 276045 w 1431985"/>
                <a:gd name="connsiteY13" fmla="*/ 629728 h 1079007"/>
                <a:gd name="connsiteX14" fmla="*/ 327804 w 1431985"/>
                <a:gd name="connsiteY14" fmla="*/ 672861 h 1079007"/>
                <a:gd name="connsiteX15" fmla="*/ 345057 w 1431985"/>
                <a:gd name="connsiteY15" fmla="*/ 707366 h 1079007"/>
                <a:gd name="connsiteX16" fmla="*/ 353683 w 1431985"/>
                <a:gd name="connsiteY16" fmla="*/ 793630 h 1079007"/>
                <a:gd name="connsiteX17" fmla="*/ 422694 w 1431985"/>
                <a:gd name="connsiteY17" fmla="*/ 802257 h 1079007"/>
                <a:gd name="connsiteX18" fmla="*/ 448574 w 1431985"/>
                <a:gd name="connsiteY18" fmla="*/ 819510 h 1079007"/>
                <a:gd name="connsiteX19" fmla="*/ 491706 w 1431985"/>
                <a:gd name="connsiteY19" fmla="*/ 828136 h 1079007"/>
                <a:gd name="connsiteX20" fmla="*/ 517585 w 1431985"/>
                <a:gd name="connsiteY20" fmla="*/ 836762 h 1079007"/>
                <a:gd name="connsiteX21" fmla="*/ 560717 w 1431985"/>
                <a:gd name="connsiteY21" fmla="*/ 845389 h 1079007"/>
                <a:gd name="connsiteX22" fmla="*/ 681487 w 1431985"/>
                <a:gd name="connsiteY22" fmla="*/ 879895 h 1079007"/>
                <a:gd name="connsiteX23" fmla="*/ 707366 w 1431985"/>
                <a:gd name="connsiteY23" fmla="*/ 888521 h 1079007"/>
                <a:gd name="connsiteX24" fmla="*/ 741872 w 1431985"/>
                <a:gd name="connsiteY24" fmla="*/ 940279 h 1079007"/>
                <a:gd name="connsiteX25" fmla="*/ 750498 w 1431985"/>
                <a:gd name="connsiteY25" fmla="*/ 966159 h 1079007"/>
                <a:gd name="connsiteX26" fmla="*/ 776377 w 1431985"/>
                <a:gd name="connsiteY26" fmla="*/ 974785 h 1079007"/>
                <a:gd name="connsiteX27" fmla="*/ 862642 w 1431985"/>
                <a:gd name="connsiteY27" fmla="*/ 983411 h 1079007"/>
                <a:gd name="connsiteX28" fmla="*/ 957532 w 1431985"/>
                <a:gd name="connsiteY28" fmla="*/ 1000664 h 1079007"/>
                <a:gd name="connsiteX29" fmla="*/ 983411 w 1431985"/>
                <a:gd name="connsiteY29" fmla="*/ 1009291 h 1079007"/>
                <a:gd name="connsiteX30" fmla="*/ 1086928 w 1431985"/>
                <a:gd name="connsiteY30" fmla="*/ 1026544 h 1079007"/>
                <a:gd name="connsiteX31" fmla="*/ 1155940 w 1431985"/>
                <a:gd name="connsiteY31" fmla="*/ 1043796 h 1079007"/>
                <a:gd name="connsiteX32" fmla="*/ 1181819 w 1431985"/>
                <a:gd name="connsiteY32" fmla="*/ 1052423 h 1079007"/>
                <a:gd name="connsiteX33" fmla="*/ 1328468 w 1431985"/>
                <a:gd name="connsiteY33" fmla="*/ 1061049 h 1079007"/>
                <a:gd name="connsiteX34" fmla="*/ 1388853 w 1431985"/>
                <a:gd name="connsiteY34" fmla="*/ 1078302 h 1079007"/>
                <a:gd name="connsiteX35" fmla="*/ 1431985 w 1431985"/>
                <a:gd name="connsiteY35" fmla="*/ 1078302 h 107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985" h="1079007">
                  <a:moveTo>
                    <a:pt x="0" y="0"/>
                  </a:moveTo>
                  <a:cubicBezTo>
                    <a:pt x="17253" y="11502"/>
                    <a:pt x="37096" y="19844"/>
                    <a:pt x="51758" y="34506"/>
                  </a:cubicBezTo>
                  <a:cubicBezTo>
                    <a:pt x="58188" y="40936"/>
                    <a:pt x="56803" y="52027"/>
                    <a:pt x="60385" y="60385"/>
                  </a:cubicBezTo>
                  <a:cubicBezTo>
                    <a:pt x="65451" y="72205"/>
                    <a:pt x="71887" y="83389"/>
                    <a:pt x="77638" y="94891"/>
                  </a:cubicBezTo>
                  <a:cubicBezTo>
                    <a:pt x="81486" y="117980"/>
                    <a:pt x="88859" y="165655"/>
                    <a:pt x="94891" y="189781"/>
                  </a:cubicBezTo>
                  <a:cubicBezTo>
                    <a:pt x="97096" y="198603"/>
                    <a:pt x="101544" y="206784"/>
                    <a:pt x="103517" y="215661"/>
                  </a:cubicBezTo>
                  <a:cubicBezTo>
                    <a:pt x="107311" y="232735"/>
                    <a:pt x="107117" y="250666"/>
                    <a:pt x="112143" y="267419"/>
                  </a:cubicBezTo>
                  <a:cubicBezTo>
                    <a:pt x="115838" y="279736"/>
                    <a:pt x="124620" y="289985"/>
                    <a:pt x="129396" y="301925"/>
                  </a:cubicBezTo>
                  <a:cubicBezTo>
                    <a:pt x="136150" y="318810"/>
                    <a:pt x="136561" y="338551"/>
                    <a:pt x="146649" y="353683"/>
                  </a:cubicBezTo>
                  <a:lnTo>
                    <a:pt x="181155" y="405442"/>
                  </a:lnTo>
                  <a:cubicBezTo>
                    <a:pt x="186906" y="422695"/>
                    <a:pt x="195418" y="439261"/>
                    <a:pt x="198408" y="457200"/>
                  </a:cubicBezTo>
                  <a:cubicBezTo>
                    <a:pt x="204997" y="496736"/>
                    <a:pt x="199921" y="553604"/>
                    <a:pt x="232913" y="586596"/>
                  </a:cubicBezTo>
                  <a:cubicBezTo>
                    <a:pt x="240244" y="593927"/>
                    <a:pt x="250166" y="598098"/>
                    <a:pt x="258792" y="603849"/>
                  </a:cubicBezTo>
                  <a:cubicBezTo>
                    <a:pt x="264543" y="612475"/>
                    <a:pt x="268714" y="622397"/>
                    <a:pt x="276045" y="629728"/>
                  </a:cubicBezTo>
                  <a:cubicBezTo>
                    <a:pt x="313879" y="667561"/>
                    <a:pt x="292472" y="623396"/>
                    <a:pt x="327804" y="672861"/>
                  </a:cubicBezTo>
                  <a:cubicBezTo>
                    <a:pt x="335278" y="683325"/>
                    <a:pt x="339306" y="695864"/>
                    <a:pt x="345057" y="707366"/>
                  </a:cubicBezTo>
                  <a:cubicBezTo>
                    <a:pt x="347932" y="736121"/>
                    <a:pt x="335384" y="771264"/>
                    <a:pt x="353683" y="793630"/>
                  </a:cubicBezTo>
                  <a:cubicBezTo>
                    <a:pt x="368363" y="811573"/>
                    <a:pt x="400328" y="796157"/>
                    <a:pt x="422694" y="802257"/>
                  </a:cubicBezTo>
                  <a:cubicBezTo>
                    <a:pt x="432697" y="804985"/>
                    <a:pt x="438866" y="815870"/>
                    <a:pt x="448574" y="819510"/>
                  </a:cubicBezTo>
                  <a:cubicBezTo>
                    <a:pt x="462303" y="824658"/>
                    <a:pt x="477482" y="824580"/>
                    <a:pt x="491706" y="828136"/>
                  </a:cubicBezTo>
                  <a:cubicBezTo>
                    <a:pt x="500527" y="830341"/>
                    <a:pt x="508764" y="834557"/>
                    <a:pt x="517585" y="836762"/>
                  </a:cubicBezTo>
                  <a:cubicBezTo>
                    <a:pt x="531809" y="840318"/>
                    <a:pt x="546430" y="842092"/>
                    <a:pt x="560717" y="845389"/>
                  </a:cubicBezTo>
                  <a:cubicBezTo>
                    <a:pt x="631129" y="861638"/>
                    <a:pt x="619690" y="859296"/>
                    <a:pt x="681487" y="879895"/>
                  </a:cubicBezTo>
                  <a:lnTo>
                    <a:pt x="707366" y="888521"/>
                  </a:lnTo>
                  <a:cubicBezTo>
                    <a:pt x="718868" y="905774"/>
                    <a:pt x="735315" y="920608"/>
                    <a:pt x="741872" y="940279"/>
                  </a:cubicBezTo>
                  <a:cubicBezTo>
                    <a:pt x="744747" y="948906"/>
                    <a:pt x="744068" y="959729"/>
                    <a:pt x="750498" y="966159"/>
                  </a:cubicBezTo>
                  <a:cubicBezTo>
                    <a:pt x="756928" y="972589"/>
                    <a:pt x="767390" y="973402"/>
                    <a:pt x="776377" y="974785"/>
                  </a:cubicBezTo>
                  <a:cubicBezTo>
                    <a:pt x="804939" y="979179"/>
                    <a:pt x="833887" y="980536"/>
                    <a:pt x="862642" y="983411"/>
                  </a:cubicBezTo>
                  <a:cubicBezTo>
                    <a:pt x="921992" y="1003196"/>
                    <a:pt x="850236" y="981155"/>
                    <a:pt x="957532" y="1000664"/>
                  </a:cubicBezTo>
                  <a:cubicBezTo>
                    <a:pt x="966478" y="1002291"/>
                    <a:pt x="974495" y="1007508"/>
                    <a:pt x="983411" y="1009291"/>
                  </a:cubicBezTo>
                  <a:cubicBezTo>
                    <a:pt x="1017713" y="1016152"/>
                    <a:pt x="1053741" y="1015483"/>
                    <a:pt x="1086928" y="1026544"/>
                  </a:cubicBezTo>
                  <a:cubicBezTo>
                    <a:pt x="1146098" y="1046266"/>
                    <a:pt x="1072643" y="1022971"/>
                    <a:pt x="1155940" y="1043796"/>
                  </a:cubicBezTo>
                  <a:cubicBezTo>
                    <a:pt x="1164762" y="1046001"/>
                    <a:pt x="1172771" y="1051518"/>
                    <a:pt x="1181819" y="1052423"/>
                  </a:cubicBezTo>
                  <a:cubicBezTo>
                    <a:pt x="1230543" y="1057296"/>
                    <a:pt x="1279585" y="1058174"/>
                    <a:pt x="1328468" y="1061049"/>
                  </a:cubicBezTo>
                  <a:cubicBezTo>
                    <a:pt x="1344830" y="1066503"/>
                    <a:pt x="1372600" y="1076496"/>
                    <a:pt x="1388853" y="1078302"/>
                  </a:cubicBezTo>
                  <a:cubicBezTo>
                    <a:pt x="1403142" y="1079890"/>
                    <a:pt x="1417608" y="1078302"/>
                    <a:pt x="1431985" y="107830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Freeform 28">
              <a:extLst>
                <a:ext uri="{FF2B5EF4-FFF2-40B4-BE49-F238E27FC236}">
                  <a16:creationId xmlns:a16="http://schemas.microsoft.com/office/drawing/2014/main" id="{0D2A53B9-A616-40DC-A7CC-0DC8458841BD}"/>
                </a:ext>
              </a:extLst>
            </p:cNvPr>
            <p:cNvSpPr/>
            <p:nvPr/>
          </p:nvSpPr>
          <p:spPr>
            <a:xfrm>
              <a:off x="8472624" y="1266348"/>
              <a:ext cx="192724" cy="319154"/>
            </a:xfrm>
            <a:custGeom>
              <a:avLst/>
              <a:gdLst>
                <a:gd name="connsiteX0" fmla="*/ 0 w 647340"/>
                <a:gd name="connsiteY0" fmla="*/ 1026544 h 1104182"/>
                <a:gd name="connsiteX1" fmla="*/ 129397 w 647340"/>
                <a:gd name="connsiteY1" fmla="*/ 1035170 h 1104182"/>
                <a:gd name="connsiteX2" fmla="*/ 181155 w 647340"/>
                <a:gd name="connsiteY2" fmla="*/ 1061050 h 1104182"/>
                <a:gd name="connsiteX3" fmla="*/ 215661 w 647340"/>
                <a:gd name="connsiteY3" fmla="*/ 1086929 h 1104182"/>
                <a:gd name="connsiteX4" fmla="*/ 258793 w 647340"/>
                <a:gd name="connsiteY4" fmla="*/ 1095555 h 1104182"/>
                <a:gd name="connsiteX5" fmla="*/ 284672 w 647340"/>
                <a:gd name="connsiteY5" fmla="*/ 1104182 h 1104182"/>
                <a:gd name="connsiteX6" fmla="*/ 319178 w 647340"/>
                <a:gd name="connsiteY6" fmla="*/ 1061050 h 1104182"/>
                <a:gd name="connsiteX7" fmla="*/ 370936 w 647340"/>
                <a:gd name="connsiteY7" fmla="*/ 1035170 h 1104182"/>
                <a:gd name="connsiteX8" fmla="*/ 396815 w 647340"/>
                <a:gd name="connsiteY8" fmla="*/ 1009291 h 1104182"/>
                <a:gd name="connsiteX9" fmla="*/ 448574 w 647340"/>
                <a:gd name="connsiteY9" fmla="*/ 992038 h 1104182"/>
                <a:gd name="connsiteX10" fmla="*/ 474453 w 647340"/>
                <a:gd name="connsiteY10" fmla="*/ 974785 h 1104182"/>
                <a:gd name="connsiteX11" fmla="*/ 491706 w 647340"/>
                <a:gd name="connsiteY11" fmla="*/ 948906 h 1104182"/>
                <a:gd name="connsiteX12" fmla="*/ 500332 w 647340"/>
                <a:gd name="connsiteY12" fmla="*/ 905774 h 1104182"/>
                <a:gd name="connsiteX13" fmla="*/ 508959 w 647340"/>
                <a:gd name="connsiteY13" fmla="*/ 871268 h 1104182"/>
                <a:gd name="connsiteX14" fmla="*/ 517585 w 647340"/>
                <a:gd name="connsiteY14" fmla="*/ 733246 h 1104182"/>
                <a:gd name="connsiteX15" fmla="*/ 534838 w 647340"/>
                <a:gd name="connsiteY15" fmla="*/ 698740 h 1104182"/>
                <a:gd name="connsiteX16" fmla="*/ 543464 w 647340"/>
                <a:gd name="connsiteY16" fmla="*/ 379563 h 1104182"/>
                <a:gd name="connsiteX17" fmla="*/ 560717 w 647340"/>
                <a:gd name="connsiteY17" fmla="*/ 319178 h 1104182"/>
                <a:gd name="connsiteX18" fmla="*/ 586597 w 647340"/>
                <a:gd name="connsiteY18" fmla="*/ 301925 h 1104182"/>
                <a:gd name="connsiteX19" fmla="*/ 638355 w 647340"/>
                <a:gd name="connsiteY19" fmla="*/ 250166 h 1104182"/>
                <a:gd name="connsiteX20" fmla="*/ 629729 w 647340"/>
                <a:gd name="connsiteY20" fmla="*/ 172529 h 1104182"/>
                <a:gd name="connsiteX21" fmla="*/ 621102 w 647340"/>
                <a:gd name="connsiteY21" fmla="*/ 146650 h 1104182"/>
                <a:gd name="connsiteX22" fmla="*/ 612476 w 647340"/>
                <a:gd name="connsiteY22" fmla="*/ 120770 h 1104182"/>
                <a:gd name="connsiteX23" fmla="*/ 621102 w 647340"/>
                <a:gd name="connsiteY23" fmla="*/ 0 h 1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7340" h="1104182">
                  <a:moveTo>
                    <a:pt x="0" y="1026544"/>
                  </a:moveTo>
                  <a:cubicBezTo>
                    <a:pt x="43132" y="1029419"/>
                    <a:pt x="86433" y="1030396"/>
                    <a:pt x="129397" y="1035170"/>
                  </a:cubicBezTo>
                  <a:cubicBezTo>
                    <a:pt x="149637" y="1037419"/>
                    <a:pt x="165354" y="1049764"/>
                    <a:pt x="181155" y="1061050"/>
                  </a:cubicBezTo>
                  <a:cubicBezTo>
                    <a:pt x="192854" y="1069407"/>
                    <a:pt x="202523" y="1081090"/>
                    <a:pt x="215661" y="1086929"/>
                  </a:cubicBezTo>
                  <a:cubicBezTo>
                    <a:pt x="229059" y="1092884"/>
                    <a:pt x="244569" y="1091999"/>
                    <a:pt x="258793" y="1095555"/>
                  </a:cubicBezTo>
                  <a:cubicBezTo>
                    <a:pt x="267615" y="1097760"/>
                    <a:pt x="276046" y="1101306"/>
                    <a:pt x="284672" y="1104182"/>
                  </a:cubicBezTo>
                  <a:cubicBezTo>
                    <a:pt x="358838" y="1054737"/>
                    <a:pt x="271558" y="1120575"/>
                    <a:pt x="319178" y="1061050"/>
                  </a:cubicBezTo>
                  <a:cubicBezTo>
                    <a:pt x="331340" y="1045848"/>
                    <a:pt x="353888" y="1040853"/>
                    <a:pt x="370936" y="1035170"/>
                  </a:cubicBezTo>
                  <a:cubicBezTo>
                    <a:pt x="379562" y="1026544"/>
                    <a:pt x="386151" y="1015216"/>
                    <a:pt x="396815" y="1009291"/>
                  </a:cubicBezTo>
                  <a:cubicBezTo>
                    <a:pt x="412713" y="1000459"/>
                    <a:pt x="433442" y="1002126"/>
                    <a:pt x="448574" y="992038"/>
                  </a:cubicBezTo>
                  <a:lnTo>
                    <a:pt x="474453" y="974785"/>
                  </a:lnTo>
                  <a:cubicBezTo>
                    <a:pt x="480204" y="966159"/>
                    <a:pt x="488066" y="958614"/>
                    <a:pt x="491706" y="948906"/>
                  </a:cubicBezTo>
                  <a:cubicBezTo>
                    <a:pt x="496854" y="935178"/>
                    <a:pt x="497151" y="920087"/>
                    <a:pt x="500332" y="905774"/>
                  </a:cubicBezTo>
                  <a:cubicBezTo>
                    <a:pt x="502904" y="894200"/>
                    <a:pt x="506083" y="882770"/>
                    <a:pt x="508959" y="871268"/>
                  </a:cubicBezTo>
                  <a:cubicBezTo>
                    <a:pt x="511834" y="825261"/>
                    <a:pt x="510747" y="778833"/>
                    <a:pt x="517585" y="733246"/>
                  </a:cubicBezTo>
                  <a:cubicBezTo>
                    <a:pt x="519493" y="720529"/>
                    <a:pt x="533900" y="711565"/>
                    <a:pt x="534838" y="698740"/>
                  </a:cubicBezTo>
                  <a:cubicBezTo>
                    <a:pt x="542605" y="592593"/>
                    <a:pt x="538278" y="485868"/>
                    <a:pt x="543464" y="379563"/>
                  </a:cubicBezTo>
                  <a:cubicBezTo>
                    <a:pt x="543544" y="377915"/>
                    <a:pt x="556588" y="324339"/>
                    <a:pt x="560717" y="319178"/>
                  </a:cubicBezTo>
                  <a:cubicBezTo>
                    <a:pt x="567194" y="311082"/>
                    <a:pt x="578848" y="308813"/>
                    <a:pt x="586597" y="301925"/>
                  </a:cubicBezTo>
                  <a:cubicBezTo>
                    <a:pt x="604833" y="285715"/>
                    <a:pt x="638355" y="250166"/>
                    <a:pt x="638355" y="250166"/>
                  </a:cubicBezTo>
                  <a:cubicBezTo>
                    <a:pt x="652731" y="207035"/>
                    <a:pt x="649857" y="232912"/>
                    <a:pt x="629729" y="172529"/>
                  </a:cubicBezTo>
                  <a:lnTo>
                    <a:pt x="621102" y="146650"/>
                  </a:lnTo>
                  <a:lnTo>
                    <a:pt x="612476" y="120770"/>
                  </a:lnTo>
                  <a:cubicBezTo>
                    <a:pt x="621323" y="5760"/>
                    <a:pt x="621102" y="46118"/>
                    <a:pt x="62110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 name="Picture 2" descr="C:\Users\Nagai\Downloads\Study at UT\Concrete\Concrete sleepers\Crack Sleeper Photos BXA\2013-04-17 10.07.50.jpg">
              <a:extLst>
                <a:ext uri="{FF2B5EF4-FFF2-40B4-BE49-F238E27FC236}">
                  <a16:creationId xmlns:a16="http://schemas.microsoft.com/office/drawing/2014/main" id="{B1C926C3-36F7-4AF9-AE7A-1569FF2F886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340997" y="2063218"/>
              <a:ext cx="2499319" cy="1390264"/>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31">
              <a:extLst>
                <a:ext uri="{FF2B5EF4-FFF2-40B4-BE49-F238E27FC236}">
                  <a16:creationId xmlns:a16="http://schemas.microsoft.com/office/drawing/2014/main" id="{764BDAF0-D335-4940-ACAA-7A0D52939732}"/>
                </a:ext>
              </a:extLst>
            </p:cNvPr>
            <p:cNvSpPr/>
            <p:nvPr/>
          </p:nvSpPr>
          <p:spPr>
            <a:xfrm>
              <a:off x="6572169" y="2877331"/>
              <a:ext cx="799618" cy="239504"/>
            </a:xfrm>
            <a:custGeom>
              <a:avLst/>
              <a:gdLst>
                <a:gd name="connsiteX0" fmla="*/ 2242868 w 2242868"/>
                <a:gd name="connsiteY0" fmla="*/ 0 h 905773"/>
                <a:gd name="connsiteX1" fmla="*/ 2199736 w 2242868"/>
                <a:gd name="connsiteY1" fmla="*/ 17252 h 905773"/>
                <a:gd name="connsiteX2" fmla="*/ 2173856 w 2242868"/>
                <a:gd name="connsiteY2" fmla="*/ 25879 h 905773"/>
                <a:gd name="connsiteX3" fmla="*/ 2147977 w 2242868"/>
                <a:gd name="connsiteY3" fmla="*/ 43132 h 905773"/>
                <a:gd name="connsiteX4" fmla="*/ 2130724 w 2242868"/>
                <a:gd name="connsiteY4" fmla="*/ 69011 h 905773"/>
                <a:gd name="connsiteX5" fmla="*/ 2113472 w 2242868"/>
                <a:gd name="connsiteY5" fmla="*/ 120769 h 905773"/>
                <a:gd name="connsiteX6" fmla="*/ 2087592 w 2242868"/>
                <a:gd name="connsiteY6" fmla="*/ 138022 h 905773"/>
                <a:gd name="connsiteX7" fmla="*/ 2035834 w 2242868"/>
                <a:gd name="connsiteY7" fmla="*/ 155275 h 905773"/>
                <a:gd name="connsiteX8" fmla="*/ 2018581 w 2242868"/>
                <a:gd name="connsiteY8" fmla="*/ 189781 h 905773"/>
                <a:gd name="connsiteX9" fmla="*/ 1940943 w 2242868"/>
                <a:gd name="connsiteY9" fmla="*/ 241539 h 905773"/>
                <a:gd name="connsiteX10" fmla="*/ 1915064 w 2242868"/>
                <a:gd name="connsiteY10" fmla="*/ 267418 h 905773"/>
                <a:gd name="connsiteX11" fmla="*/ 1828800 w 2242868"/>
                <a:gd name="connsiteY11" fmla="*/ 327803 h 905773"/>
                <a:gd name="connsiteX12" fmla="*/ 1777041 w 2242868"/>
                <a:gd name="connsiteY12" fmla="*/ 345056 h 905773"/>
                <a:gd name="connsiteX13" fmla="*/ 1716656 w 2242868"/>
                <a:gd name="connsiteY13" fmla="*/ 362309 h 905773"/>
                <a:gd name="connsiteX14" fmla="*/ 1613139 w 2242868"/>
                <a:gd name="connsiteY14" fmla="*/ 370935 h 905773"/>
                <a:gd name="connsiteX15" fmla="*/ 1561381 w 2242868"/>
                <a:gd name="connsiteY15" fmla="*/ 396815 h 905773"/>
                <a:gd name="connsiteX16" fmla="*/ 1526875 w 2242868"/>
                <a:gd name="connsiteY16" fmla="*/ 448573 h 905773"/>
                <a:gd name="connsiteX17" fmla="*/ 1475117 w 2242868"/>
                <a:gd name="connsiteY17" fmla="*/ 465826 h 905773"/>
                <a:gd name="connsiteX18" fmla="*/ 1449238 w 2242868"/>
                <a:gd name="connsiteY18" fmla="*/ 474452 h 905773"/>
                <a:gd name="connsiteX19" fmla="*/ 1345721 w 2242868"/>
                <a:gd name="connsiteY19" fmla="*/ 491705 h 905773"/>
                <a:gd name="connsiteX20" fmla="*/ 1311215 w 2242868"/>
                <a:gd name="connsiteY20" fmla="*/ 508958 h 905773"/>
                <a:gd name="connsiteX21" fmla="*/ 1216324 w 2242868"/>
                <a:gd name="connsiteY21" fmla="*/ 534837 h 905773"/>
                <a:gd name="connsiteX22" fmla="*/ 1112807 w 2242868"/>
                <a:gd name="connsiteY22" fmla="*/ 586596 h 905773"/>
                <a:gd name="connsiteX23" fmla="*/ 1009290 w 2242868"/>
                <a:gd name="connsiteY23" fmla="*/ 603849 h 905773"/>
                <a:gd name="connsiteX24" fmla="*/ 914400 w 2242868"/>
                <a:gd name="connsiteY24" fmla="*/ 664234 h 905773"/>
                <a:gd name="connsiteX25" fmla="*/ 888521 w 2242868"/>
                <a:gd name="connsiteY25" fmla="*/ 690113 h 905773"/>
                <a:gd name="connsiteX26" fmla="*/ 690113 w 2242868"/>
                <a:gd name="connsiteY26" fmla="*/ 698739 h 905773"/>
                <a:gd name="connsiteX27" fmla="*/ 646981 w 2242868"/>
                <a:gd name="connsiteY27" fmla="*/ 707366 h 905773"/>
                <a:gd name="connsiteX28" fmla="*/ 517585 w 2242868"/>
                <a:gd name="connsiteY28" fmla="*/ 724618 h 905773"/>
                <a:gd name="connsiteX29" fmla="*/ 491706 w 2242868"/>
                <a:gd name="connsiteY29" fmla="*/ 741871 h 905773"/>
                <a:gd name="connsiteX30" fmla="*/ 457200 w 2242868"/>
                <a:gd name="connsiteY30" fmla="*/ 750498 h 905773"/>
                <a:gd name="connsiteX31" fmla="*/ 258792 w 2242868"/>
                <a:gd name="connsiteY31" fmla="*/ 767751 h 905773"/>
                <a:gd name="connsiteX32" fmla="*/ 207034 w 2242868"/>
                <a:gd name="connsiteY32" fmla="*/ 785003 h 905773"/>
                <a:gd name="connsiteX33" fmla="*/ 155275 w 2242868"/>
                <a:gd name="connsiteY33" fmla="*/ 836762 h 905773"/>
                <a:gd name="connsiteX34" fmla="*/ 112143 w 2242868"/>
                <a:gd name="connsiteY34" fmla="*/ 879894 h 905773"/>
                <a:gd name="connsiteX35" fmla="*/ 25879 w 2242868"/>
                <a:gd name="connsiteY35" fmla="*/ 897147 h 905773"/>
                <a:gd name="connsiteX36" fmla="*/ 0 w 2242868"/>
                <a:gd name="connsiteY36" fmla="*/ 905773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42868" h="905773">
                  <a:moveTo>
                    <a:pt x="2242868" y="0"/>
                  </a:moveTo>
                  <a:cubicBezTo>
                    <a:pt x="2228491" y="5751"/>
                    <a:pt x="2214235" y="11815"/>
                    <a:pt x="2199736" y="17252"/>
                  </a:cubicBezTo>
                  <a:cubicBezTo>
                    <a:pt x="2191222" y="20445"/>
                    <a:pt x="2181989" y="21812"/>
                    <a:pt x="2173856" y="25879"/>
                  </a:cubicBezTo>
                  <a:cubicBezTo>
                    <a:pt x="2164583" y="30516"/>
                    <a:pt x="2156603" y="37381"/>
                    <a:pt x="2147977" y="43132"/>
                  </a:cubicBezTo>
                  <a:cubicBezTo>
                    <a:pt x="2142226" y="51758"/>
                    <a:pt x="2134935" y="59537"/>
                    <a:pt x="2130724" y="69011"/>
                  </a:cubicBezTo>
                  <a:cubicBezTo>
                    <a:pt x="2123338" y="85629"/>
                    <a:pt x="2128604" y="110681"/>
                    <a:pt x="2113472" y="120769"/>
                  </a:cubicBezTo>
                  <a:cubicBezTo>
                    <a:pt x="2104845" y="126520"/>
                    <a:pt x="2097066" y="133811"/>
                    <a:pt x="2087592" y="138022"/>
                  </a:cubicBezTo>
                  <a:cubicBezTo>
                    <a:pt x="2070973" y="145408"/>
                    <a:pt x="2035834" y="155275"/>
                    <a:pt x="2035834" y="155275"/>
                  </a:cubicBezTo>
                  <a:cubicBezTo>
                    <a:pt x="2030083" y="166777"/>
                    <a:pt x="2026950" y="180017"/>
                    <a:pt x="2018581" y="189781"/>
                  </a:cubicBezTo>
                  <a:cubicBezTo>
                    <a:pt x="2001461" y="209754"/>
                    <a:pt x="1960485" y="226882"/>
                    <a:pt x="1940943" y="241539"/>
                  </a:cubicBezTo>
                  <a:cubicBezTo>
                    <a:pt x="1931183" y="248859"/>
                    <a:pt x="1924327" y="259479"/>
                    <a:pt x="1915064" y="267418"/>
                  </a:cubicBezTo>
                  <a:cubicBezTo>
                    <a:pt x="1902536" y="278156"/>
                    <a:pt x="1836902" y="325102"/>
                    <a:pt x="1828800" y="327803"/>
                  </a:cubicBezTo>
                  <a:lnTo>
                    <a:pt x="1777041" y="345056"/>
                  </a:lnTo>
                  <a:cubicBezTo>
                    <a:pt x="1759847" y="350787"/>
                    <a:pt x="1733995" y="360142"/>
                    <a:pt x="1716656" y="362309"/>
                  </a:cubicBezTo>
                  <a:cubicBezTo>
                    <a:pt x="1682298" y="366604"/>
                    <a:pt x="1647645" y="368060"/>
                    <a:pt x="1613139" y="370935"/>
                  </a:cubicBezTo>
                  <a:cubicBezTo>
                    <a:pt x="1594679" y="377089"/>
                    <a:pt x="1575152" y="381076"/>
                    <a:pt x="1561381" y="396815"/>
                  </a:cubicBezTo>
                  <a:cubicBezTo>
                    <a:pt x="1547727" y="412420"/>
                    <a:pt x="1546546" y="442016"/>
                    <a:pt x="1526875" y="448573"/>
                  </a:cubicBezTo>
                  <a:lnTo>
                    <a:pt x="1475117" y="465826"/>
                  </a:lnTo>
                  <a:cubicBezTo>
                    <a:pt x="1466491" y="468701"/>
                    <a:pt x="1458207" y="472957"/>
                    <a:pt x="1449238" y="474452"/>
                  </a:cubicBezTo>
                  <a:lnTo>
                    <a:pt x="1345721" y="491705"/>
                  </a:lnTo>
                  <a:cubicBezTo>
                    <a:pt x="1334219" y="497456"/>
                    <a:pt x="1323532" y="505263"/>
                    <a:pt x="1311215" y="508958"/>
                  </a:cubicBezTo>
                  <a:cubicBezTo>
                    <a:pt x="1247517" y="528068"/>
                    <a:pt x="1272744" y="504063"/>
                    <a:pt x="1216324" y="534837"/>
                  </a:cubicBezTo>
                  <a:cubicBezTo>
                    <a:pt x="1152343" y="569736"/>
                    <a:pt x="1181686" y="571289"/>
                    <a:pt x="1112807" y="586596"/>
                  </a:cubicBezTo>
                  <a:cubicBezTo>
                    <a:pt x="1078658" y="594185"/>
                    <a:pt x="1009290" y="603849"/>
                    <a:pt x="1009290" y="603849"/>
                  </a:cubicBezTo>
                  <a:cubicBezTo>
                    <a:pt x="992652" y="613831"/>
                    <a:pt x="925354" y="653280"/>
                    <a:pt x="914400" y="664234"/>
                  </a:cubicBezTo>
                  <a:cubicBezTo>
                    <a:pt x="905774" y="672860"/>
                    <a:pt x="900579" y="688258"/>
                    <a:pt x="888521" y="690113"/>
                  </a:cubicBezTo>
                  <a:cubicBezTo>
                    <a:pt x="823092" y="700179"/>
                    <a:pt x="756249" y="695864"/>
                    <a:pt x="690113" y="698739"/>
                  </a:cubicBezTo>
                  <a:cubicBezTo>
                    <a:pt x="675736" y="701615"/>
                    <a:pt x="661514" y="705428"/>
                    <a:pt x="646981" y="707366"/>
                  </a:cubicBezTo>
                  <a:cubicBezTo>
                    <a:pt x="495684" y="727539"/>
                    <a:pt x="614648" y="705206"/>
                    <a:pt x="517585" y="724618"/>
                  </a:cubicBezTo>
                  <a:cubicBezTo>
                    <a:pt x="508959" y="730369"/>
                    <a:pt x="501235" y="737787"/>
                    <a:pt x="491706" y="741871"/>
                  </a:cubicBezTo>
                  <a:cubicBezTo>
                    <a:pt x="480809" y="746541"/>
                    <a:pt x="468865" y="748377"/>
                    <a:pt x="457200" y="750498"/>
                  </a:cubicBezTo>
                  <a:cubicBezTo>
                    <a:pt x="385807" y="763479"/>
                    <a:pt x="338604" y="762762"/>
                    <a:pt x="258792" y="767751"/>
                  </a:cubicBezTo>
                  <a:cubicBezTo>
                    <a:pt x="241539" y="773502"/>
                    <a:pt x="219893" y="772144"/>
                    <a:pt x="207034" y="785003"/>
                  </a:cubicBezTo>
                  <a:cubicBezTo>
                    <a:pt x="189781" y="802256"/>
                    <a:pt x="168809" y="816460"/>
                    <a:pt x="155275" y="836762"/>
                  </a:cubicBezTo>
                  <a:cubicBezTo>
                    <a:pt x="138022" y="862642"/>
                    <a:pt x="140899" y="865516"/>
                    <a:pt x="112143" y="879894"/>
                  </a:cubicBezTo>
                  <a:cubicBezTo>
                    <a:pt x="88055" y="891938"/>
                    <a:pt x="48128" y="893968"/>
                    <a:pt x="25879" y="897147"/>
                  </a:cubicBezTo>
                  <a:lnTo>
                    <a:pt x="0" y="905773"/>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32">
              <a:extLst>
                <a:ext uri="{FF2B5EF4-FFF2-40B4-BE49-F238E27FC236}">
                  <a16:creationId xmlns:a16="http://schemas.microsoft.com/office/drawing/2014/main" id="{DEA66859-74CF-4A38-B450-5C54C94238F4}"/>
                </a:ext>
              </a:extLst>
            </p:cNvPr>
            <p:cNvSpPr/>
            <p:nvPr/>
          </p:nvSpPr>
          <p:spPr>
            <a:xfrm>
              <a:off x="6541414" y="3052967"/>
              <a:ext cx="289093" cy="11369"/>
            </a:xfrm>
            <a:custGeom>
              <a:avLst/>
              <a:gdLst>
                <a:gd name="connsiteX0" fmla="*/ 0 w 810883"/>
                <a:gd name="connsiteY0" fmla="*/ 0 h 42995"/>
                <a:gd name="connsiteX1" fmla="*/ 336430 w 810883"/>
                <a:gd name="connsiteY1" fmla="*/ 8626 h 42995"/>
                <a:gd name="connsiteX2" fmla="*/ 362309 w 810883"/>
                <a:gd name="connsiteY2" fmla="*/ 17252 h 42995"/>
                <a:gd name="connsiteX3" fmla="*/ 491705 w 810883"/>
                <a:gd name="connsiteY3" fmla="*/ 25879 h 42995"/>
                <a:gd name="connsiteX4" fmla="*/ 724619 w 810883"/>
                <a:gd name="connsiteY4" fmla="*/ 25879 h 42995"/>
                <a:gd name="connsiteX5" fmla="*/ 750498 w 810883"/>
                <a:gd name="connsiteY5" fmla="*/ 17252 h 42995"/>
                <a:gd name="connsiteX6" fmla="*/ 810883 w 810883"/>
                <a:gd name="connsiteY6" fmla="*/ 0 h 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883" h="42995">
                  <a:moveTo>
                    <a:pt x="0" y="0"/>
                  </a:moveTo>
                  <a:cubicBezTo>
                    <a:pt x="112143" y="2875"/>
                    <a:pt x="224377" y="3290"/>
                    <a:pt x="336430" y="8626"/>
                  </a:cubicBezTo>
                  <a:cubicBezTo>
                    <a:pt x="345513" y="9058"/>
                    <a:pt x="353272" y="16248"/>
                    <a:pt x="362309" y="17252"/>
                  </a:cubicBezTo>
                  <a:cubicBezTo>
                    <a:pt x="405272" y="22026"/>
                    <a:pt x="448573" y="23003"/>
                    <a:pt x="491705" y="25879"/>
                  </a:cubicBezTo>
                  <a:cubicBezTo>
                    <a:pt x="580849" y="55591"/>
                    <a:pt x="525694" y="40614"/>
                    <a:pt x="724619" y="25879"/>
                  </a:cubicBezTo>
                  <a:cubicBezTo>
                    <a:pt x="733687" y="25207"/>
                    <a:pt x="741676" y="19457"/>
                    <a:pt x="750498" y="17252"/>
                  </a:cubicBezTo>
                  <a:cubicBezTo>
                    <a:pt x="809826" y="2420"/>
                    <a:pt x="776178" y="17351"/>
                    <a:pt x="81088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Freeform 33">
              <a:extLst>
                <a:ext uri="{FF2B5EF4-FFF2-40B4-BE49-F238E27FC236}">
                  <a16:creationId xmlns:a16="http://schemas.microsoft.com/office/drawing/2014/main" id="{AA96AE4D-67C3-4EE6-A882-6CCA36FEBC7D}"/>
                </a:ext>
              </a:extLst>
            </p:cNvPr>
            <p:cNvSpPr/>
            <p:nvPr/>
          </p:nvSpPr>
          <p:spPr>
            <a:xfrm>
              <a:off x="6516810" y="2808901"/>
              <a:ext cx="147622" cy="43339"/>
            </a:xfrm>
            <a:custGeom>
              <a:avLst/>
              <a:gdLst>
                <a:gd name="connsiteX0" fmla="*/ 0 w 414068"/>
                <a:gd name="connsiteY0" fmla="*/ 163902 h 163902"/>
                <a:gd name="connsiteX1" fmla="*/ 43132 w 414068"/>
                <a:gd name="connsiteY1" fmla="*/ 155276 h 163902"/>
                <a:gd name="connsiteX2" fmla="*/ 103517 w 414068"/>
                <a:gd name="connsiteY2" fmla="*/ 138023 h 163902"/>
                <a:gd name="connsiteX3" fmla="*/ 181155 w 414068"/>
                <a:gd name="connsiteY3" fmla="*/ 129396 h 163902"/>
                <a:gd name="connsiteX4" fmla="*/ 232914 w 414068"/>
                <a:gd name="connsiteY4" fmla="*/ 120770 h 163902"/>
                <a:gd name="connsiteX5" fmla="*/ 284672 w 414068"/>
                <a:gd name="connsiteY5" fmla="*/ 103517 h 163902"/>
                <a:gd name="connsiteX6" fmla="*/ 327804 w 414068"/>
                <a:gd name="connsiteY6" fmla="*/ 34506 h 163902"/>
                <a:gd name="connsiteX7" fmla="*/ 414068 w 414068"/>
                <a:gd name="connsiteY7" fmla="*/ 0 h 16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068" h="163902">
                  <a:moveTo>
                    <a:pt x="0" y="163902"/>
                  </a:moveTo>
                  <a:cubicBezTo>
                    <a:pt x="14377" y="161027"/>
                    <a:pt x="28908" y="158832"/>
                    <a:pt x="43132" y="155276"/>
                  </a:cubicBezTo>
                  <a:cubicBezTo>
                    <a:pt x="79212" y="146256"/>
                    <a:pt x="61555" y="144479"/>
                    <a:pt x="103517" y="138023"/>
                  </a:cubicBezTo>
                  <a:cubicBezTo>
                    <a:pt x="129253" y="134064"/>
                    <a:pt x="155345" y="132837"/>
                    <a:pt x="181155" y="129396"/>
                  </a:cubicBezTo>
                  <a:cubicBezTo>
                    <a:pt x="198493" y="127084"/>
                    <a:pt x="215661" y="123645"/>
                    <a:pt x="232914" y="120770"/>
                  </a:cubicBezTo>
                  <a:cubicBezTo>
                    <a:pt x="250167" y="115019"/>
                    <a:pt x="278921" y="120770"/>
                    <a:pt x="284672" y="103517"/>
                  </a:cubicBezTo>
                  <a:cubicBezTo>
                    <a:pt x="296935" y="66730"/>
                    <a:pt x="291508" y="47705"/>
                    <a:pt x="327804" y="34506"/>
                  </a:cubicBezTo>
                  <a:cubicBezTo>
                    <a:pt x="418438" y="1548"/>
                    <a:pt x="375338" y="38730"/>
                    <a:pt x="41406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34">
              <a:extLst>
                <a:ext uri="{FF2B5EF4-FFF2-40B4-BE49-F238E27FC236}">
                  <a16:creationId xmlns:a16="http://schemas.microsoft.com/office/drawing/2014/main" id="{E1928569-30B0-414C-B7B3-7536080FEAFF}"/>
                </a:ext>
              </a:extLst>
            </p:cNvPr>
            <p:cNvSpPr/>
            <p:nvPr/>
          </p:nvSpPr>
          <p:spPr>
            <a:xfrm>
              <a:off x="7842331" y="2827101"/>
              <a:ext cx="618166" cy="54791"/>
            </a:xfrm>
            <a:custGeom>
              <a:avLst/>
              <a:gdLst>
                <a:gd name="connsiteX0" fmla="*/ 0 w 1733910"/>
                <a:gd name="connsiteY0" fmla="*/ 86445 h 207214"/>
                <a:gd name="connsiteX1" fmla="*/ 120770 w 1733910"/>
                <a:gd name="connsiteY1" fmla="*/ 103697 h 207214"/>
                <a:gd name="connsiteX2" fmla="*/ 155276 w 1733910"/>
                <a:gd name="connsiteY2" fmla="*/ 112324 h 207214"/>
                <a:gd name="connsiteX3" fmla="*/ 276046 w 1733910"/>
                <a:gd name="connsiteY3" fmla="*/ 120950 h 207214"/>
                <a:gd name="connsiteX4" fmla="*/ 319178 w 1733910"/>
                <a:gd name="connsiteY4" fmla="*/ 129577 h 207214"/>
                <a:gd name="connsiteX5" fmla="*/ 646981 w 1733910"/>
                <a:gd name="connsiteY5" fmla="*/ 164082 h 207214"/>
                <a:gd name="connsiteX6" fmla="*/ 655608 w 1733910"/>
                <a:gd name="connsiteY6" fmla="*/ 189962 h 207214"/>
                <a:gd name="connsiteX7" fmla="*/ 681487 w 1733910"/>
                <a:gd name="connsiteY7" fmla="*/ 207214 h 207214"/>
                <a:gd name="connsiteX8" fmla="*/ 940280 w 1733910"/>
                <a:gd name="connsiteY8" fmla="*/ 198588 h 207214"/>
                <a:gd name="connsiteX9" fmla="*/ 1061049 w 1733910"/>
                <a:gd name="connsiteY9" fmla="*/ 189962 h 207214"/>
                <a:gd name="connsiteX10" fmla="*/ 1086929 w 1733910"/>
                <a:gd name="connsiteY10" fmla="*/ 164082 h 207214"/>
                <a:gd name="connsiteX11" fmla="*/ 1121434 w 1733910"/>
                <a:gd name="connsiteY11" fmla="*/ 155456 h 207214"/>
                <a:gd name="connsiteX12" fmla="*/ 1207698 w 1733910"/>
                <a:gd name="connsiteY12" fmla="*/ 129577 h 207214"/>
                <a:gd name="connsiteX13" fmla="*/ 1311215 w 1733910"/>
                <a:gd name="connsiteY13" fmla="*/ 120950 h 207214"/>
                <a:gd name="connsiteX14" fmla="*/ 1362974 w 1733910"/>
                <a:gd name="connsiteY14" fmla="*/ 103697 h 207214"/>
                <a:gd name="connsiteX15" fmla="*/ 1397480 w 1733910"/>
                <a:gd name="connsiteY15" fmla="*/ 95071 h 207214"/>
                <a:gd name="connsiteX16" fmla="*/ 1440612 w 1733910"/>
                <a:gd name="connsiteY16" fmla="*/ 77818 h 207214"/>
                <a:gd name="connsiteX17" fmla="*/ 1466491 w 1733910"/>
                <a:gd name="connsiteY17" fmla="*/ 69192 h 207214"/>
                <a:gd name="connsiteX18" fmla="*/ 1492370 w 1733910"/>
                <a:gd name="connsiteY18" fmla="*/ 51939 h 207214"/>
                <a:gd name="connsiteX19" fmla="*/ 1613140 w 1733910"/>
                <a:gd name="connsiteY19" fmla="*/ 34686 h 207214"/>
                <a:gd name="connsiteX20" fmla="*/ 1639019 w 1733910"/>
                <a:gd name="connsiteY20" fmla="*/ 26060 h 207214"/>
                <a:gd name="connsiteX21" fmla="*/ 1690778 w 1733910"/>
                <a:gd name="connsiteY21" fmla="*/ 17433 h 207214"/>
                <a:gd name="connsiteX22" fmla="*/ 1733910 w 1733910"/>
                <a:gd name="connsiteY22" fmla="*/ 180 h 20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3910" h="207214">
                  <a:moveTo>
                    <a:pt x="0" y="86445"/>
                  </a:moveTo>
                  <a:cubicBezTo>
                    <a:pt x="116759" y="109796"/>
                    <a:pt x="-56852" y="76370"/>
                    <a:pt x="120770" y="103697"/>
                  </a:cubicBezTo>
                  <a:cubicBezTo>
                    <a:pt x="132488" y="105500"/>
                    <a:pt x="143492" y="111015"/>
                    <a:pt x="155276" y="112324"/>
                  </a:cubicBezTo>
                  <a:cubicBezTo>
                    <a:pt x="195388" y="116781"/>
                    <a:pt x="235789" y="118075"/>
                    <a:pt x="276046" y="120950"/>
                  </a:cubicBezTo>
                  <a:cubicBezTo>
                    <a:pt x="290423" y="123826"/>
                    <a:pt x="304557" y="128480"/>
                    <a:pt x="319178" y="129577"/>
                  </a:cubicBezTo>
                  <a:cubicBezTo>
                    <a:pt x="640879" y="153705"/>
                    <a:pt x="536256" y="90268"/>
                    <a:pt x="646981" y="164082"/>
                  </a:cubicBezTo>
                  <a:cubicBezTo>
                    <a:pt x="649857" y="172709"/>
                    <a:pt x="649927" y="182861"/>
                    <a:pt x="655608" y="189962"/>
                  </a:cubicBezTo>
                  <a:cubicBezTo>
                    <a:pt x="662085" y="198058"/>
                    <a:pt x="671124" y="206900"/>
                    <a:pt x="681487" y="207214"/>
                  </a:cubicBezTo>
                  <a:lnTo>
                    <a:pt x="940280" y="198588"/>
                  </a:lnTo>
                  <a:cubicBezTo>
                    <a:pt x="980536" y="195713"/>
                    <a:pt x="1021763" y="199206"/>
                    <a:pt x="1061049" y="189962"/>
                  </a:cubicBezTo>
                  <a:cubicBezTo>
                    <a:pt x="1072925" y="187168"/>
                    <a:pt x="1076336" y="170135"/>
                    <a:pt x="1086929" y="164082"/>
                  </a:cubicBezTo>
                  <a:cubicBezTo>
                    <a:pt x="1097223" y="158200"/>
                    <a:pt x="1110078" y="158863"/>
                    <a:pt x="1121434" y="155456"/>
                  </a:cubicBezTo>
                  <a:cubicBezTo>
                    <a:pt x="1139307" y="150094"/>
                    <a:pt x="1184972" y="132418"/>
                    <a:pt x="1207698" y="129577"/>
                  </a:cubicBezTo>
                  <a:cubicBezTo>
                    <a:pt x="1242056" y="125282"/>
                    <a:pt x="1276709" y="123826"/>
                    <a:pt x="1311215" y="120950"/>
                  </a:cubicBezTo>
                  <a:cubicBezTo>
                    <a:pt x="1328468" y="115199"/>
                    <a:pt x="1345331" y="108108"/>
                    <a:pt x="1362974" y="103697"/>
                  </a:cubicBezTo>
                  <a:cubicBezTo>
                    <a:pt x="1374476" y="100822"/>
                    <a:pt x="1386232" y="98820"/>
                    <a:pt x="1397480" y="95071"/>
                  </a:cubicBezTo>
                  <a:cubicBezTo>
                    <a:pt x="1412170" y="90174"/>
                    <a:pt x="1426113" y="83255"/>
                    <a:pt x="1440612" y="77818"/>
                  </a:cubicBezTo>
                  <a:cubicBezTo>
                    <a:pt x="1449126" y="74625"/>
                    <a:pt x="1457865" y="72067"/>
                    <a:pt x="1466491" y="69192"/>
                  </a:cubicBezTo>
                  <a:cubicBezTo>
                    <a:pt x="1475117" y="63441"/>
                    <a:pt x="1483097" y="56576"/>
                    <a:pt x="1492370" y="51939"/>
                  </a:cubicBezTo>
                  <a:cubicBezTo>
                    <a:pt x="1525559" y="35344"/>
                    <a:pt x="1588905" y="36889"/>
                    <a:pt x="1613140" y="34686"/>
                  </a:cubicBezTo>
                  <a:cubicBezTo>
                    <a:pt x="1621766" y="31811"/>
                    <a:pt x="1630143" y="28033"/>
                    <a:pt x="1639019" y="26060"/>
                  </a:cubicBezTo>
                  <a:cubicBezTo>
                    <a:pt x="1656093" y="22266"/>
                    <a:pt x="1674185" y="22964"/>
                    <a:pt x="1690778" y="17433"/>
                  </a:cubicBezTo>
                  <a:cubicBezTo>
                    <a:pt x="1752106" y="-3010"/>
                    <a:pt x="1689280" y="180"/>
                    <a:pt x="1733910" y="1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5" name="Picture 2" descr="C:\Users\Nagai\Downloads\Study at UT\Concrete\Concrete sleepers\Crack Sleeper Photos BXA\DSC02171.JPG">
              <a:extLst>
                <a:ext uri="{FF2B5EF4-FFF2-40B4-BE49-F238E27FC236}">
                  <a16:creationId xmlns:a16="http://schemas.microsoft.com/office/drawing/2014/main" id="{6C82A5E5-4888-430C-A7FF-5C7811D4D7E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50451" y="3489500"/>
              <a:ext cx="2501236" cy="13681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6" name="Freeform 37">
              <a:extLst>
                <a:ext uri="{FF2B5EF4-FFF2-40B4-BE49-F238E27FC236}">
                  <a16:creationId xmlns:a16="http://schemas.microsoft.com/office/drawing/2014/main" id="{B9A46A47-9814-4FE3-8E3E-EA5C6ED53CC4}"/>
                </a:ext>
              </a:extLst>
            </p:cNvPr>
            <p:cNvSpPr/>
            <p:nvPr/>
          </p:nvSpPr>
          <p:spPr>
            <a:xfrm>
              <a:off x="6357470" y="3843580"/>
              <a:ext cx="1416363" cy="132002"/>
            </a:xfrm>
            <a:custGeom>
              <a:avLst/>
              <a:gdLst>
                <a:gd name="connsiteX0" fmla="*/ 0 w 4770408"/>
                <a:gd name="connsiteY0" fmla="*/ 431320 h 457200"/>
                <a:gd name="connsiteX1" fmla="*/ 69012 w 4770408"/>
                <a:gd name="connsiteY1" fmla="*/ 439947 h 457200"/>
                <a:gd name="connsiteX2" fmla="*/ 94891 w 4770408"/>
                <a:gd name="connsiteY2" fmla="*/ 448573 h 457200"/>
                <a:gd name="connsiteX3" fmla="*/ 155276 w 4770408"/>
                <a:gd name="connsiteY3" fmla="*/ 457200 h 457200"/>
                <a:gd name="connsiteX4" fmla="*/ 414068 w 4770408"/>
                <a:gd name="connsiteY4" fmla="*/ 457200 h 457200"/>
                <a:gd name="connsiteX5" fmla="*/ 672861 w 4770408"/>
                <a:gd name="connsiteY5" fmla="*/ 448573 h 457200"/>
                <a:gd name="connsiteX6" fmla="*/ 707366 w 4770408"/>
                <a:gd name="connsiteY6" fmla="*/ 439947 h 457200"/>
                <a:gd name="connsiteX7" fmla="*/ 759125 w 4770408"/>
                <a:gd name="connsiteY7" fmla="*/ 422694 h 457200"/>
                <a:gd name="connsiteX8" fmla="*/ 828136 w 4770408"/>
                <a:gd name="connsiteY8" fmla="*/ 414068 h 457200"/>
                <a:gd name="connsiteX9" fmla="*/ 1061049 w 4770408"/>
                <a:gd name="connsiteY9" fmla="*/ 422694 h 457200"/>
                <a:gd name="connsiteX10" fmla="*/ 1475117 w 4770408"/>
                <a:gd name="connsiteY10" fmla="*/ 431320 h 457200"/>
                <a:gd name="connsiteX11" fmla="*/ 1500997 w 4770408"/>
                <a:gd name="connsiteY11" fmla="*/ 439947 h 457200"/>
                <a:gd name="connsiteX12" fmla="*/ 1690778 w 4770408"/>
                <a:gd name="connsiteY12" fmla="*/ 448573 h 457200"/>
                <a:gd name="connsiteX13" fmla="*/ 1992702 w 4770408"/>
                <a:gd name="connsiteY13" fmla="*/ 431320 h 457200"/>
                <a:gd name="connsiteX14" fmla="*/ 2044461 w 4770408"/>
                <a:gd name="connsiteY14" fmla="*/ 422694 h 457200"/>
                <a:gd name="connsiteX15" fmla="*/ 2113472 w 4770408"/>
                <a:gd name="connsiteY15" fmla="*/ 405441 h 457200"/>
                <a:gd name="connsiteX16" fmla="*/ 2165231 w 4770408"/>
                <a:gd name="connsiteY16" fmla="*/ 379562 h 457200"/>
                <a:gd name="connsiteX17" fmla="*/ 2191110 w 4770408"/>
                <a:gd name="connsiteY17" fmla="*/ 362309 h 457200"/>
                <a:gd name="connsiteX18" fmla="*/ 2242868 w 4770408"/>
                <a:gd name="connsiteY18" fmla="*/ 345056 h 457200"/>
                <a:gd name="connsiteX19" fmla="*/ 2329133 w 4770408"/>
                <a:gd name="connsiteY19" fmla="*/ 327803 h 457200"/>
                <a:gd name="connsiteX20" fmla="*/ 2631057 w 4770408"/>
                <a:gd name="connsiteY20" fmla="*/ 319177 h 457200"/>
                <a:gd name="connsiteX21" fmla="*/ 2682816 w 4770408"/>
                <a:gd name="connsiteY21" fmla="*/ 310551 h 457200"/>
                <a:gd name="connsiteX22" fmla="*/ 2734574 w 4770408"/>
                <a:gd name="connsiteY22" fmla="*/ 276045 h 457200"/>
                <a:gd name="connsiteX23" fmla="*/ 2760453 w 4770408"/>
                <a:gd name="connsiteY23" fmla="*/ 258792 h 457200"/>
                <a:gd name="connsiteX24" fmla="*/ 2803585 w 4770408"/>
                <a:gd name="connsiteY24" fmla="*/ 250166 h 457200"/>
                <a:gd name="connsiteX25" fmla="*/ 2838091 w 4770408"/>
                <a:gd name="connsiteY25" fmla="*/ 241539 h 457200"/>
                <a:gd name="connsiteX26" fmla="*/ 3010619 w 4770408"/>
                <a:gd name="connsiteY26" fmla="*/ 232913 h 457200"/>
                <a:gd name="connsiteX27" fmla="*/ 3079631 w 4770408"/>
                <a:gd name="connsiteY27" fmla="*/ 224286 h 457200"/>
                <a:gd name="connsiteX28" fmla="*/ 3623095 w 4770408"/>
                <a:gd name="connsiteY28" fmla="*/ 207034 h 457200"/>
                <a:gd name="connsiteX29" fmla="*/ 3666227 w 4770408"/>
                <a:gd name="connsiteY29" fmla="*/ 198407 h 457200"/>
                <a:gd name="connsiteX30" fmla="*/ 3700733 w 4770408"/>
                <a:gd name="connsiteY30" fmla="*/ 189781 h 457200"/>
                <a:gd name="connsiteX31" fmla="*/ 3804249 w 4770408"/>
                <a:gd name="connsiteY31" fmla="*/ 181154 h 457200"/>
                <a:gd name="connsiteX32" fmla="*/ 3950899 w 4770408"/>
                <a:gd name="connsiteY32" fmla="*/ 163902 h 457200"/>
                <a:gd name="connsiteX33" fmla="*/ 4287329 w 4770408"/>
                <a:gd name="connsiteY33" fmla="*/ 138022 h 457200"/>
                <a:gd name="connsiteX34" fmla="*/ 4321834 w 4770408"/>
                <a:gd name="connsiteY34" fmla="*/ 129396 h 457200"/>
                <a:gd name="connsiteX35" fmla="*/ 4373593 w 4770408"/>
                <a:gd name="connsiteY35" fmla="*/ 112143 h 457200"/>
                <a:gd name="connsiteX36" fmla="*/ 4408099 w 4770408"/>
                <a:gd name="connsiteY36" fmla="*/ 103517 h 457200"/>
                <a:gd name="connsiteX37" fmla="*/ 4433978 w 4770408"/>
                <a:gd name="connsiteY37" fmla="*/ 77637 h 457200"/>
                <a:gd name="connsiteX38" fmla="*/ 4459857 w 4770408"/>
                <a:gd name="connsiteY38" fmla="*/ 69011 h 457200"/>
                <a:gd name="connsiteX39" fmla="*/ 4494363 w 4770408"/>
                <a:gd name="connsiteY39" fmla="*/ 51758 h 457200"/>
                <a:gd name="connsiteX40" fmla="*/ 4580627 w 4770408"/>
                <a:gd name="connsiteY40" fmla="*/ 34505 h 457200"/>
                <a:gd name="connsiteX41" fmla="*/ 4606506 w 4770408"/>
                <a:gd name="connsiteY41" fmla="*/ 25879 h 457200"/>
                <a:gd name="connsiteX42" fmla="*/ 4753155 w 4770408"/>
                <a:gd name="connsiteY42" fmla="*/ 8626 h 457200"/>
                <a:gd name="connsiteX43" fmla="*/ 4770408 w 4770408"/>
                <a:gd name="connsiteY43"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70408" h="457200">
                  <a:moveTo>
                    <a:pt x="0" y="431320"/>
                  </a:moveTo>
                  <a:cubicBezTo>
                    <a:pt x="23004" y="434196"/>
                    <a:pt x="46203" y="435800"/>
                    <a:pt x="69012" y="439947"/>
                  </a:cubicBezTo>
                  <a:cubicBezTo>
                    <a:pt x="77958" y="441574"/>
                    <a:pt x="85975" y="446790"/>
                    <a:pt x="94891" y="448573"/>
                  </a:cubicBezTo>
                  <a:cubicBezTo>
                    <a:pt x="114829" y="452561"/>
                    <a:pt x="135148" y="454324"/>
                    <a:pt x="155276" y="457200"/>
                  </a:cubicBezTo>
                  <a:cubicBezTo>
                    <a:pt x="500332" y="434195"/>
                    <a:pt x="69012" y="457200"/>
                    <a:pt x="414068" y="457200"/>
                  </a:cubicBezTo>
                  <a:cubicBezTo>
                    <a:pt x="500380" y="457200"/>
                    <a:pt x="586597" y="451449"/>
                    <a:pt x="672861" y="448573"/>
                  </a:cubicBezTo>
                  <a:cubicBezTo>
                    <a:pt x="684363" y="445698"/>
                    <a:pt x="696010" y="443354"/>
                    <a:pt x="707366" y="439947"/>
                  </a:cubicBezTo>
                  <a:cubicBezTo>
                    <a:pt x="724785" y="434721"/>
                    <a:pt x="741079" y="424950"/>
                    <a:pt x="759125" y="422694"/>
                  </a:cubicBezTo>
                  <a:lnTo>
                    <a:pt x="828136" y="414068"/>
                  </a:lnTo>
                  <a:lnTo>
                    <a:pt x="1061049" y="422694"/>
                  </a:lnTo>
                  <a:lnTo>
                    <a:pt x="1475117" y="431320"/>
                  </a:lnTo>
                  <a:cubicBezTo>
                    <a:pt x="1484203" y="431676"/>
                    <a:pt x="1491933" y="439222"/>
                    <a:pt x="1500997" y="439947"/>
                  </a:cubicBezTo>
                  <a:cubicBezTo>
                    <a:pt x="1564121" y="444997"/>
                    <a:pt x="1627518" y="445698"/>
                    <a:pt x="1690778" y="448573"/>
                  </a:cubicBezTo>
                  <a:cubicBezTo>
                    <a:pt x="1864273" y="442148"/>
                    <a:pt x="1871243" y="448671"/>
                    <a:pt x="1992702" y="431320"/>
                  </a:cubicBezTo>
                  <a:cubicBezTo>
                    <a:pt x="2010017" y="428846"/>
                    <a:pt x="2027358" y="426359"/>
                    <a:pt x="2044461" y="422694"/>
                  </a:cubicBezTo>
                  <a:cubicBezTo>
                    <a:pt x="2067646" y="417726"/>
                    <a:pt x="2113472" y="405441"/>
                    <a:pt x="2113472" y="405441"/>
                  </a:cubicBezTo>
                  <a:cubicBezTo>
                    <a:pt x="2187637" y="355997"/>
                    <a:pt x="2093801" y="415276"/>
                    <a:pt x="2165231" y="379562"/>
                  </a:cubicBezTo>
                  <a:cubicBezTo>
                    <a:pt x="2174504" y="374926"/>
                    <a:pt x="2181636" y="366520"/>
                    <a:pt x="2191110" y="362309"/>
                  </a:cubicBezTo>
                  <a:cubicBezTo>
                    <a:pt x="2207728" y="354923"/>
                    <a:pt x="2225615" y="350807"/>
                    <a:pt x="2242868" y="345056"/>
                  </a:cubicBezTo>
                  <a:cubicBezTo>
                    <a:pt x="2277689" y="333449"/>
                    <a:pt x="2282885" y="330005"/>
                    <a:pt x="2329133" y="327803"/>
                  </a:cubicBezTo>
                  <a:cubicBezTo>
                    <a:pt x="2429701" y="323014"/>
                    <a:pt x="2530416" y="322052"/>
                    <a:pt x="2631057" y="319177"/>
                  </a:cubicBezTo>
                  <a:cubicBezTo>
                    <a:pt x="2648310" y="316302"/>
                    <a:pt x="2666670" y="317278"/>
                    <a:pt x="2682816" y="310551"/>
                  </a:cubicBezTo>
                  <a:cubicBezTo>
                    <a:pt x="2701956" y="302576"/>
                    <a:pt x="2717321" y="287547"/>
                    <a:pt x="2734574" y="276045"/>
                  </a:cubicBezTo>
                  <a:cubicBezTo>
                    <a:pt x="2743200" y="270294"/>
                    <a:pt x="2750287" y="260825"/>
                    <a:pt x="2760453" y="258792"/>
                  </a:cubicBezTo>
                  <a:cubicBezTo>
                    <a:pt x="2774830" y="255917"/>
                    <a:pt x="2789272" y="253347"/>
                    <a:pt x="2803585" y="250166"/>
                  </a:cubicBezTo>
                  <a:cubicBezTo>
                    <a:pt x="2815159" y="247594"/>
                    <a:pt x="2826276" y="242524"/>
                    <a:pt x="2838091" y="241539"/>
                  </a:cubicBezTo>
                  <a:cubicBezTo>
                    <a:pt x="2895473" y="236757"/>
                    <a:pt x="2953110" y="235788"/>
                    <a:pt x="3010619" y="232913"/>
                  </a:cubicBezTo>
                  <a:cubicBezTo>
                    <a:pt x="3033623" y="230037"/>
                    <a:pt x="3056522" y="226135"/>
                    <a:pt x="3079631" y="224286"/>
                  </a:cubicBezTo>
                  <a:cubicBezTo>
                    <a:pt x="3257032" y="210094"/>
                    <a:pt x="3451083" y="210773"/>
                    <a:pt x="3623095" y="207034"/>
                  </a:cubicBezTo>
                  <a:cubicBezTo>
                    <a:pt x="3637472" y="204158"/>
                    <a:pt x="3651914" y="201588"/>
                    <a:pt x="3666227" y="198407"/>
                  </a:cubicBezTo>
                  <a:cubicBezTo>
                    <a:pt x="3677801" y="195835"/>
                    <a:pt x="3688969" y="191252"/>
                    <a:pt x="3700733" y="189781"/>
                  </a:cubicBezTo>
                  <a:cubicBezTo>
                    <a:pt x="3735091" y="185486"/>
                    <a:pt x="3769780" y="184437"/>
                    <a:pt x="3804249" y="181154"/>
                  </a:cubicBezTo>
                  <a:cubicBezTo>
                    <a:pt x="3851241" y="176679"/>
                    <a:pt x="3903849" y="169783"/>
                    <a:pt x="3950899" y="163902"/>
                  </a:cubicBezTo>
                  <a:cubicBezTo>
                    <a:pt x="4092719" y="116628"/>
                    <a:pt x="3984479" y="147200"/>
                    <a:pt x="4287329" y="138022"/>
                  </a:cubicBezTo>
                  <a:cubicBezTo>
                    <a:pt x="4298831" y="135147"/>
                    <a:pt x="4310478" y="132803"/>
                    <a:pt x="4321834" y="129396"/>
                  </a:cubicBezTo>
                  <a:cubicBezTo>
                    <a:pt x="4339253" y="124170"/>
                    <a:pt x="4355950" y="116554"/>
                    <a:pt x="4373593" y="112143"/>
                  </a:cubicBezTo>
                  <a:lnTo>
                    <a:pt x="4408099" y="103517"/>
                  </a:lnTo>
                  <a:cubicBezTo>
                    <a:pt x="4416725" y="94890"/>
                    <a:pt x="4423827" y="84404"/>
                    <a:pt x="4433978" y="77637"/>
                  </a:cubicBezTo>
                  <a:cubicBezTo>
                    <a:pt x="4441544" y="72593"/>
                    <a:pt x="4451499" y="72593"/>
                    <a:pt x="4459857" y="69011"/>
                  </a:cubicBezTo>
                  <a:cubicBezTo>
                    <a:pt x="4471677" y="63945"/>
                    <a:pt x="4482322" y="56273"/>
                    <a:pt x="4494363" y="51758"/>
                  </a:cubicBezTo>
                  <a:cubicBezTo>
                    <a:pt x="4519357" y="42385"/>
                    <a:pt x="4556240" y="39924"/>
                    <a:pt x="4580627" y="34505"/>
                  </a:cubicBezTo>
                  <a:cubicBezTo>
                    <a:pt x="4589503" y="32532"/>
                    <a:pt x="4597519" y="27262"/>
                    <a:pt x="4606506" y="25879"/>
                  </a:cubicBezTo>
                  <a:cubicBezTo>
                    <a:pt x="4650077" y="19176"/>
                    <a:pt x="4708436" y="18564"/>
                    <a:pt x="4753155" y="8626"/>
                  </a:cubicBezTo>
                  <a:cubicBezTo>
                    <a:pt x="4759432" y="7231"/>
                    <a:pt x="4764657" y="2875"/>
                    <a:pt x="477040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38">
              <a:extLst>
                <a:ext uri="{FF2B5EF4-FFF2-40B4-BE49-F238E27FC236}">
                  <a16:creationId xmlns:a16="http://schemas.microsoft.com/office/drawing/2014/main" id="{ECC305EE-F231-4D36-B151-B52805C1CA77}"/>
                </a:ext>
              </a:extLst>
            </p:cNvPr>
            <p:cNvSpPr/>
            <p:nvPr/>
          </p:nvSpPr>
          <p:spPr>
            <a:xfrm>
              <a:off x="7804568" y="3770425"/>
              <a:ext cx="276614" cy="55721"/>
            </a:xfrm>
            <a:custGeom>
              <a:avLst/>
              <a:gdLst>
                <a:gd name="connsiteX0" fmla="*/ 0 w 931653"/>
                <a:gd name="connsiteY0" fmla="*/ 192994 h 192994"/>
                <a:gd name="connsiteX1" fmla="*/ 43132 w 931653"/>
                <a:gd name="connsiteY1" fmla="*/ 167115 h 192994"/>
                <a:gd name="connsiteX2" fmla="*/ 69011 w 931653"/>
                <a:gd name="connsiteY2" fmla="*/ 149862 h 192994"/>
                <a:gd name="connsiteX3" fmla="*/ 163902 w 931653"/>
                <a:gd name="connsiteY3" fmla="*/ 132609 h 192994"/>
                <a:gd name="connsiteX4" fmla="*/ 319177 w 931653"/>
                <a:gd name="connsiteY4" fmla="*/ 115356 h 192994"/>
                <a:gd name="connsiteX5" fmla="*/ 457200 w 931653"/>
                <a:gd name="connsiteY5" fmla="*/ 98103 h 192994"/>
                <a:gd name="connsiteX6" fmla="*/ 586596 w 931653"/>
                <a:gd name="connsiteY6" fmla="*/ 89477 h 192994"/>
                <a:gd name="connsiteX7" fmla="*/ 733245 w 931653"/>
                <a:gd name="connsiteY7" fmla="*/ 63598 h 192994"/>
                <a:gd name="connsiteX8" fmla="*/ 785004 w 931653"/>
                <a:gd name="connsiteY8" fmla="*/ 46345 h 192994"/>
                <a:gd name="connsiteX9" fmla="*/ 810883 w 931653"/>
                <a:gd name="connsiteY9" fmla="*/ 29092 h 192994"/>
                <a:gd name="connsiteX10" fmla="*/ 828136 w 931653"/>
                <a:gd name="connsiteY10" fmla="*/ 3213 h 192994"/>
                <a:gd name="connsiteX11" fmla="*/ 931653 w 931653"/>
                <a:gd name="connsiteY11" fmla="*/ 3213 h 19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1653" h="192994">
                  <a:moveTo>
                    <a:pt x="0" y="192994"/>
                  </a:moveTo>
                  <a:cubicBezTo>
                    <a:pt x="14377" y="184368"/>
                    <a:pt x="28914" y="176001"/>
                    <a:pt x="43132" y="167115"/>
                  </a:cubicBezTo>
                  <a:cubicBezTo>
                    <a:pt x="51924" y="161620"/>
                    <a:pt x="59482" y="153946"/>
                    <a:pt x="69011" y="149862"/>
                  </a:cubicBezTo>
                  <a:cubicBezTo>
                    <a:pt x="89088" y="141258"/>
                    <a:pt x="150355" y="134415"/>
                    <a:pt x="163902" y="132609"/>
                  </a:cubicBezTo>
                  <a:cubicBezTo>
                    <a:pt x="237193" y="122837"/>
                    <a:pt x="240254" y="123248"/>
                    <a:pt x="319177" y="115356"/>
                  </a:cubicBezTo>
                  <a:cubicBezTo>
                    <a:pt x="380007" y="95081"/>
                    <a:pt x="338536" y="106579"/>
                    <a:pt x="457200" y="98103"/>
                  </a:cubicBezTo>
                  <a:lnTo>
                    <a:pt x="586596" y="89477"/>
                  </a:lnTo>
                  <a:cubicBezTo>
                    <a:pt x="624457" y="84068"/>
                    <a:pt x="701393" y="74215"/>
                    <a:pt x="733245" y="63598"/>
                  </a:cubicBezTo>
                  <a:lnTo>
                    <a:pt x="785004" y="46345"/>
                  </a:lnTo>
                  <a:cubicBezTo>
                    <a:pt x="793630" y="40594"/>
                    <a:pt x="803552" y="36423"/>
                    <a:pt x="810883" y="29092"/>
                  </a:cubicBezTo>
                  <a:cubicBezTo>
                    <a:pt x="818214" y="21761"/>
                    <a:pt x="817999" y="5385"/>
                    <a:pt x="828136" y="3213"/>
                  </a:cubicBezTo>
                  <a:cubicBezTo>
                    <a:pt x="861876" y="-4017"/>
                    <a:pt x="897147" y="3213"/>
                    <a:pt x="931653" y="32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39">
              <a:extLst>
                <a:ext uri="{FF2B5EF4-FFF2-40B4-BE49-F238E27FC236}">
                  <a16:creationId xmlns:a16="http://schemas.microsoft.com/office/drawing/2014/main" id="{F0FF9290-25B0-48E4-AC88-6324104D7CB4}"/>
                </a:ext>
              </a:extLst>
            </p:cNvPr>
            <p:cNvSpPr/>
            <p:nvPr/>
          </p:nvSpPr>
          <p:spPr>
            <a:xfrm>
              <a:off x="7533077" y="3860979"/>
              <a:ext cx="578839" cy="49847"/>
            </a:xfrm>
            <a:custGeom>
              <a:avLst/>
              <a:gdLst>
                <a:gd name="connsiteX0" fmla="*/ 0 w 1949570"/>
                <a:gd name="connsiteY0" fmla="*/ 138143 h 172649"/>
                <a:gd name="connsiteX1" fmla="*/ 172528 w 1949570"/>
                <a:gd name="connsiteY1" fmla="*/ 138143 h 172649"/>
                <a:gd name="connsiteX2" fmla="*/ 198408 w 1949570"/>
                <a:gd name="connsiteY2" fmla="*/ 155396 h 172649"/>
                <a:gd name="connsiteX3" fmla="*/ 250166 w 1949570"/>
                <a:gd name="connsiteY3" fmla="*/ 164022 h 172649"/>
                <a:gd name="connsiteX4" fmla="*/ 448574 w 1949570"/>
                <a:gd name="connsiteY4" fmla="*/ 172649 h 172649"/>
                <a:gd name="connsiteX5" fmla="*/ 629728 w 1949570"/>
                <a:gd name="connsiteY5" fmla="*/ 164022 h 172649"/>
                <a:gd name="connsiteX6" fmla="*/ 681487 w 1949570"/>
                <a:gd name="connsiteY6" fmla="*/ 146770 h 172649"/>
                <a:gd name="connsiteX7" fmla="*/ 733245 w 1949570"/>
                <a:gd name="connsiteY7" fmla="*/ 129517 h 172649"/>
                <a:gd name="connsiteX8" fmla="*/ 793630 w 1949570"/>
                <a:gd name="connsiteY8" fmla="*/ 120890 h 172649"/>
                <a:gd name="connsiteX9" fmla="*/ 983411 w 1949570"/>
                <a:gd name="connsiteY9" fmla="*/ 112264 h 172649"/>
                <a:gd name="connsiteX10" fmla="*/ 1112808 w 1949570"/>
                <a:gd name="connsiteY10" fmla="*/ 95011 h 172649"/>
                <a:gd name="connsiteX11" fmla="*/ 1319841 w 1949570"/>
                <a:gd name="connsiteY11" fmla="*/ 86385 h 172649"/>
                <a:gd name="connsiteX12" fmla="*/ 1397479 w 1949570"/>
                <a:gd name="connsiteY12" fmla="*/ 51879 h 172649"/>
                <a:gd name="connsiteX13" fmla="*/ 1449238 w 1949570"/>
                <a:gd name="connsiteY13" fmla="*/ 34626 h 172649"/>
                <a:gd name="connsiteX14" fmla="*/ 1906438 w 1949570"/>
                <a:gd name="connsiteY14" fmla="*/ 8747 h 172649"/>
                <a:gd name="connsiteX15" fmla="*/ 1949570 w 1949570"/>
                <a:gd name="connsiteY15" fmla="*/ 121 h 17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570" h="172649">
                  <a:moveTo>
                    <a:pt x="0" y="138143"/>
                  </a:moveTo>
                  <a:cubicBezTo>
                    <a:pt x="72197" y="123704"/>
                    <a:pt x="67784" y="120686"/>
                    <a:pt x="172528" y="138143"/>
                  </a:cubicBezTo>
                  <a:cubicBezTo>
                    <a:pt x="182755" y="139847"/>
                    <a:pt x="188572" y="152117"/>
                    <a:pt x="198408" y="155396"/>
                  </a:cubicBezTo>
                  <a:cubicBezTo>
                    <a:pt x="215001" y="160927"/>
                    <a:pt x="232717" y="162819"/>
                    <a:pt x="250166" y="164022"/>
                  </a:cubicBezTo>
                  <a:cubicBezTo>
                    <a:pt x="316208" y="168577"/>
                    <a:pt x="382438" y="169773"/>
                    <a:pt x="448574" y="172649"/>
                  </a:cubicBezTo>
                  <a:cubicBezTo>
                    <a:pt x="508959" y="169773"/>
                    <a:pt x="569645" y="170698"/>
                    <a:pt x="629728" y="164022"/>
                  </a:cubicBezTo>
                  <a:cubicBezTo>
                    <a:pt x="647803" y="162014"/>
                    <a:pt x="664234" y="152521"/>
                    <a:pt x="681487" y="146770"/>
                  </a:cubicBezTo>
                  <a:lnTo>
                    <a:pt x="733245" y="129517"/>
                  </a:lnTo>
                  <a:cubicBezTo>
                    <a:pt x="753373" y="126641"/>
                    <a:pt x="773345" y="122289"/>
                    <a:pt x="793630" y="120890"/>
                  </a:cubicBezTo>
                  <a:cubicBezTo>
                    <a:pt x="856806" y="116533"/>
                    <a:pt x="920151" y="115139"/>
                    <a:pt x="983411" y="112264"/>
                  </a:cubicBezTo>
                  <a:cubicBezTo>
                    <a:pt x="1041755" y="97679"/>
                    <a:pt x="1024795" y="100040"/>
                    <a:pt x="1112808" y="95011"/>
                  </a:cubicBezTo>
                  <a:cubicBezTo>
                    <a:pt x="1181766" y="91070"/>
                    <a:pt x="1250830" y="89260"/>
                    <a:pt x="1319841" y="86385"/>
                  </a:cubicBezTo>
                  <a:cubicBezTo>
                    <a:pt x="1350868" y="39844"/>
                    <a:pt x="1321937" y="69312"/>
                    <a:pt x="1397479" y="51879"/>
                  </a:cubicBezTo>
                  <a:cubicBezTo>
                    <a:pt x="1415200" y="47790"/>
                    <a:pt x="1431077" y="35582"/>
                    <a:pt x="1449238" y="34626"/>
                  </a:cubicBezTo>
                  <a:cubicBezTo>
                    <a:pt x="1820209" y="15101"/>
                    <a:pt x="1667864" y="24651"/>
                    <a:pt x="1906438" y="8747"/>
                  </a:cubicBezTo>
                  <a:cubicBezTo>
                    <a:pt x="1937773" y="-1698"/>
                    <a:pt x="1923224" y="121"/>
                    <a:pt x="1949570" y="1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40">
              <a:extLst>
                <a:ext uri="{FF2B5EF4-FFF2-40B4-BE49-F238E27FC236}">
                  <a16:creationId xmlns:a16="http://schemas.microsoft.com/office/drawing/2014/main" id="{BAD0C840-5116-4A4B-A773-F2874DB4ABF2}"/>
                </a:ext>
              </a:extLst>
            </p:cNvPr>
            <p:cNvSpPr/>
            <p:nvPr/>
          </p:nvSpPr>
          <p:spPr>
            <a:xfrm>
              <a:off x="6964483" y="3993015"/>
              <a:ext cx="484073" cy="17509"/>
            </a:xfrm>
            <a:custGeom>
              <a:avLst/>
              <a:gdLst>
                <a:gd name="connsiteX0" fmla="*/ 0 w 1630392"/>
                <a:gd name="connsiteY0" fmla="*/ 60384 h 60645"/>
                <a:gd name="connsiteX1" fmla="*/ 207034 w 1630392"/>
                <a:gd name="connsiteY1" fmla="*/ 43132 h 60645"/>
                <a:gd name="connsiteX2" fmla="*/ 232913 w 1630392"/>
                <a:gd name="connsiteY2" fmla="*/ 34505 h 60645"/>
                <a:gd name="connsiteX3" fmla="*/ 293298 w 1630392"/>
                <a:gd name="connsiteY3" fmla="*/ 25879 h 60645"/>
                <a:gd name="connsiteX4" fmla="*/ 379562 w 1630392"/>
                <a:gd name="connsiteY4" fmla="*/ 8626 h 60645"/>
                <a:gd name="connsiteX5" fmla="*/ 595222 w 1630392"/>
                <a:gd name="connsiteY5" fmla="*/ 0 h 60645"/>
                <a:gd name="connsiteX6" fmla="*/ 1121434 w 1630392"/>
                <a:gd name="connsiteY6" fmla="*/ 8626 h 60645"/>
                <a:gd name="connsiteX7" fmla="*/ 1173192 w 1630392"/>
                <a:gd name="connsiteY7" fmla="*/ 17252 h 60645"/>
                <a:gd name="connsiteX8" fmla="*/ 1250830 w 1630392"/>
                <a:gd name="connsiteY8" fmla="*/ 25879 h 60645"/>
                <a:gd name="connsiteX9" fmla="*/ 1397479 w 1630392"/>
                <a:gd name="connsiteY9" fmla="*/ 34505 h 60645"/>
                <a:gd name="connsiteX10" fmla="*/ 1449238 w 1630392"/>
                <a:gd name="connsiteY10" fmla="*/ 51758 h 60645"/>
                <a:gd name="connsiteX11" fmla="*/ 1630392 w 1630392"/>
                <a:gd name="connsiteY11" fmla="*/ 60384 h 6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0392" h="60645">
                  <a:moveTo>
                    <a:pt x="0" y="60384"/>
                  </a:moveTo>
                  <a:cubicBezTo>
                    <a:pt x="44137" y="57442"/>
                    <a:pt x="153439" y="52065"/>
                    <a:pt x="207034" y="43132"/>
                  </a:cubicBezTo>
                  <a:cubicBezTo>
                    <a:pt x="216003" y="41637"/>
                    <a:pt x="223997" y="36288"/>
                    <a:pt x="232913" y="34505"/>
                  </a:cubicBezTo>
                  <a:cubicBezTo>
                    <a:pt x="252851" y="30517"/>
                    <a:pt x="273275" y="29412"/>
                    <a:pt x="293298" y="25879"/>
                  </a:cubicBezTo>
                  <a:cubicBezTo>
                    <a:pt x="322176" y="20783"/>
                    <a:pt x="350261" y="9798"/>
                    <a:pt x="379562" y="8626"/>
                  </a:cubicBezTo>
                  <a:lnTo>
                    <a:pt x="595222" y="0"/>
                  </a:lnTo>
                  <a:lnTo>
                    <a:pt x="1121434" y="8626"/>
                  </a:lnTo>
                  <a:cubicBezTo>
                    <a:pt x="1138917" y="9148"/>
                    <a:pt x="1155855" y="14940"/>
                    <a:pt x="1173192" y="17252"/>
                  </a:cubicBezTo>
                  <a:cubicBezTo>
                    <a:pt x="1199002" y="20693"/>
                    <a:pt x="1224868" y="23882"/>
                    <a:pt x="1250830" y="25879"/>
                  </a:cubicBezTo>
                  <a:cubicBezTo>
                    <a:pt x="1299653" y="29635"/>
                    <a:pt x="1348596" y="31630"/>
                    <a:pt x="1397479" y="34505"/>
                  </a:cubicBezTo>
                  <a:cubicBezTo>
                    <a:pt x="1414732" y="40256"/>
                    <a:pt x="1431126" y="50112"/>
                    <a:pt x="1449238" y="51758"/>
                  </a:cubicBezTo>
                  <a:cubicBezTo>
                    <a:pt x="1572765" y="62987"/>
                    <a:pt x="1512368" y="60384"/>
                    <a:pt x="1630392" y="603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41">
              <a:extLst>
                <a:ext uri="{FF2B5EF4-FFF2-40B4-BE49-F238E27FC236}">
                  <a16:creationId xmlns:a16="http://schemas.microsoft.com/office/drawing/2014/main" id="{640338AC-398C-46C4-A438-88A568CBF19F}"/>
                </a:ext>
              </a:extLst>
            </p:cNvPr>
            <p:cNvSpPr/>
            <p:nvPr/>
          </p:nvSpPr>
          <p:spPr>
            <a:xfrm>
              <a:off x="6557247" y="3900851"/>
              <a:ext cx="371379" cy="37371"/>
            </a:xfrm>
            <a:custGeom>
              <a:avLst/>
              <a:gdLst>
                <a:gd name="connsiteX0" fmla="*/ 0 w 1250830"/>
                <a:gd name="connsiteY0" fmla="*/ 129437 h 129437"/>
                <a:gd name="connsiteX1" fmla="*/ 129396 w 1250830"/>
                <a:gd name="connsiteY1" fmla="*/ 120811 h 129437"/>
                <a:gd name="connsiteX2" fmla="*/ 163902 w 1250830"/>
                <a:gd name="connsiteY2" fmla="*/ 112185 h 129437"/>
                <a:gd name="connsiteX3" fmla="*/ 207034 w 1250830"/>
                <a:gd name="connsiteY3" fmla="*/ 103558 h 129437"/>
                <a:gd name="connsiteX4" fmla="*/ 276045 w 1250830"/>
                <a:gd name="connsiteY4" fmla="*/ 94932 h 129437"/>
                <a:gd name="connsiteX5" fmla="*/ 301924 w 1250830"/>
                <a:gd name="connsiteY5" fmla="*/ 77679 h 129437"/>
                <a:gd name="connsiteX6" fmla="*/ 379562 w 1250830"/>
                <a:gd name="connsiteY6" fmla="*/ 60426 h 129437"/>
                <a:gd name="connsiteX7" fmla="*/ 621102 w 1250830"/>
                <a:gd name="connsiteY7" fmla="*/ 69053 h 129437"/>
                <a:gd name="connsiteX8" fmla="*/ 724619 w 1250830"/>
                <a:gd name="connsiteY8" fmla="*/ 77679 h 129437"/>
                <a:gd name="connsiteX9" fmla="*/ 871268 w 1250830"/>
                <a:gd name="connsiteY9" fmla="*/ 69053 h 129437"/>
                <a:gd name="connsiteX10" fmla="*/ 914400 w 1250830"/>
                <a:gd name="connsiteY10" fmla="*/ 60426 h 129437"/>
                <a:gd name="connsiteX11" fmla="*/ 940279 w 1250830"/>
                <a:gd name="connsiteY11" fmla="*/ 51800 h 129437"/>
                <a:gd name="connsiteX12" fmla="*/ 974785 w 1250830"/>
                <a:gd name="connsiteY12" fmla="*/ 43173 h 129437"/>
                <a:gd name="connsiteX13" fmla="*/ 1000664 w 1250830"/>
                <a:gd name="connsiteY13" fmla="*/ 25920 h 129437"/>
                <a:gd name="connsiteX14" fmla="*/ 1130060 w 1250830"/>
                <a:gd name="connsiteY14" fmla="*/ 8668 h 129437"/>
                <a:gd name="connsiteX15" fmla="*/ 1250830 w 1250830"/>
                <a:gd name="connsiteY15" fmla="*/ 41 h 12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0830" h="129437">
                  <a:moveTo>
                    <a:pt x="0" y="129437"/>
                  </a:moveTo>
                  <a:cubicBezTo>
                    <a:pt x="43132" y="126562"/>
                    <a:pt x="86406" y="125336"/>
                    <a:pt x="129396" y="120811"/>
                  </a:cubicBezTo>
                  <a:cubicBezTo>
                    <a:pt x="141187" y="119570"/>
                    <a:pt x="152328" y="114757"/>
                    <a:pt x="163902" y="112185"/>
                  </a:cubicBezTo>
                  <a:cubicBezTo>
                    <a:pt x="178215" y="109004"/>
                    <a:pt x="192542" y="105788"/>
                    <a:pt x="207034" y="103558"/>
                  </a:cubicBezTo>
                  <a:cubicBezTo>
                    <a:pt x="229947" y="100033"/>
                    <a:pt x="253041" y="97807"/>
                    <a:pt x="276045" y="94932"/>
                  </a:cubicBezTo>
                  <a:cubicBezTo>
                    <a:pt x="284671" y="89181"/>
                    <a:pt x="292651" y="82315"/>
                    <a:pt x="301924" y="77679"/>
                  </a:cubicBezTo>
                  <a:cubicBezTo>
                    <a:pt x="323157" y="67063"/>
                    <a:pt x="359689" y="63738"/>
                    <a:pt x="379562" y="60426"/>
                  </a:cubicBezTo>
                  <a:lnTo>
                    <a:pt x="621102" y="69053"/>
                  </a:lnTo>
                  <a:cubicBezTo>
                    <a:pt x="655684" y="70782"/>
                    <a:pt x="689994" y="77679"/>
                    <a:pt x="724619" y="77679"/>
                  </a:cubicBezTo>
                  <a:cubicBezTo>
                    <a:pt x="773586" y="77679"/>
                    <a:pt x="822385" y="71928"/>
                    <a:pt x="871268" y="69053"/>
                  </a:cubicBezTo>
                  <a:cubicBezTo>
                    <a:pt x="885645" y="66177"/>
                    <a:pt x="900176" y="63982"/>
                    <a:pt x="914400" y="60426"/>
                  </a:cubicBezTo>
                  <a:cubicBezTo>
                    <a:pt x="923221" y="58221"/>
                    <a:pt x="931536" y="54298"/>
                    <a:pt x="940279" y="51800"/>
                  </a:cubicBezTo>
                  <a:cubicBezTo>
                    <a:pt x="951679" y="48543"/>
                    <a:pt x="963283" y="46049"/>
                    <a:pt x="974785" y="43173"/>
                  </a:cubicBezTo>
                  <a:cubicBezTo>
                    <a:pt x="983411" y="37422"/>
                    <a:pt x="991391" y="30557"/>
                    <a:pt x="1000664" y="25920"/>
                  </a:cubicBezTo>
                  <a:cubicBezTo>
                    <a:pt x="1036011" y="8246"/>
                    <a:pt x="1106511" y="10809"/>
                    <a:pt x="1130060" y="8668"/>
                  </a:cubicBezTo>
                  <a:cubicBezTo>
                    <a:pt x="1237546" y="-1104"/>
                    <a:pt x="1183534" y="41"/>
                    <a:pt x="1250830" y="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Freeform 42">
              <a:extLst>
                <a:ext uri="{FF2B5EF4-FFF2-40B4-BE49-F238E27FC236}">
                  <a16:creationId xmlns:a16="http://schemas.microsoft.com/office/drawing/2014/main" id="{7CB1C5BD-3218-4C0F-9E19-104CE1F5AA6F}"/>
                </a:ext>
              </a:extLst>
            </p:cNvPr>
            <p:cNvSpPr/>
            <p:nvPr/>
          </p:nvSpPr>
          <p:spPr>
            <a:xfrm>
              <a:off x="6347225" y="4060057"/>
              <a:ext cx="105011" cy="10167"/>
            </a:xfrm>
            <a:custGeom>
              <a:avLst/>
              <a:gdLst>
                <a:gd name="connsiteX0" fmla="*/ 0 w 353683"/>
                <a:gd name="connsiteY0" fmla="*/ 35213 h 35213"/>
                <a:gd name="connsiteX1" fmla="*/ 163902 w 353683"/>
                <a:gd name="connsiteY1" fmla="*/ 17961 h 35213"/>
                <a:gd name="connsiteX2" fmla="*/ 198407 w 353683"/>
                <a:gd name="connsiteY2" fmla="*/ 9334 h 35213"/>
                <a:gd name="connsiteX3" fmla="*/ 267419 w 353683"/>
                <a:gd name="connsiteY3" fmla="*/ 708 h 35213"/>
                <a:gd name="connsiteX4" fmla="*/ 353683 w 353683"/>
                <a:gd name="connsiteY4" fmla="*/ 708 h 3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83" h="35213">
                  <a:moveTo>
                    <a:pt x="0" y="35213"/>
                  </a:moveTo>
                  <a:cubicBezTo>
                    <a:pt x="104672" y="14280"/>
                    <a:pt x="-31952" y="39723"/>
                    <a:pt x="163902" y="17961"/>
                  </a:cubicBezTo>
                  <a:cubicBezTo>
                    <a:pt x="175685" y="16652"/>
                    <a:pt x="186713" y="11283"/>
                    <a:pt x="198407" y="9334"/>
                  </a:cubicBezTo>
                  <a:cubicBezTo>
                    <a:pt x="221275" y="5523"/>
                    <a:pt x="244272" y="1994"/>
                    <a:pt x="267419" y="708"/>
                  </a:cubicBezTo>
                  <a:cubicBezTo>
                    <a:pt x="296129" y="-887"/>
                    <a:pt x="324928" y="708"/>
                    <a:pt x="353683" y="7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43">
              <a:extLst>
                <a:ext uri="{FF2B5EF4-FFF2-40B4-BE49-F238E27FC236}">
                  <a16:creationId xmlns:a16="http://schemas.microsoft.com/office/drawing/2014/main" id="{EF6C5D72-26EF-42AC-BB96-20B3CC7FDC77}"/>
                </a:ext>
              </a:extLst>
            </p:cNvPr>
            <p:cNvSpPr/>
            <p:nvPr/>
          </p:nvSpPr>
          <p:spPr>
            <a:xfrm>
              <a:off x="6344664" y="4090149"/>
              <a:ext cx="266369" cy="11759"/>
            </a:xfrm>
            <a:custGeom>
              <a:avLst/>
              <a:gdLst>
                <a:gd name="connsiteX0" fmla="*/ 0 w 897148"/>
                <a:gd name="connsiteY0" fmla="*/ 0 h 40727"/>
                <a:gd name="connsiteX1" fmla="*/ 370936 w 897148"/>
                <a:gd name="connsiteY1" fmla="*/ 8626 h 40727"/>
                <a:gd name="connsiteX2" fmla="*/ 396815 w 897148"/>
                <a:gd name="connsiteY2" fmla="*/ 17253 h 40727"/>
                <a:gd name="connsiteX3" fmla="*/ 474453 w 897148"/>
                <a:gd name="connsiteY3" fmla="*/ 25879 h 40727"/>
                <a:gd name="connsiteX4" fmla="*/ 672861 w 897148"/>
                <a:gd name="connsiteY4" fmla="*/ 25879 h 40727"/>
                <a:gd name="connsiteX5" fmla="*/ 793631 w 897148"/>
                <a:gd name="connsiteY5" fmla="*/ 8626 h 40727"/>
                <a:gd name="connsiteX6" fmla="*/ 897148 w 897148"/>
                <a:gd name="connsiteY6" fmla="*/ 0 h 4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148" h="40727">
                  <a:moveTo>
                    <a:pt x="0" y="0"/>
                  </a:moveTo>
                  <a:cubicBezTo>
                    <a:pt x="123645" y="2875"/>
                    <a:pt x="247374" y="3254"/>
                    <a:pt x="370936" y="8626"/>
                  </a:cubicBezTo>
                  <a:cubicBezTo>
                    <a:pt x="380020" y="9021"/>
                    <a:pt x="387846" y="15758"/>
                    <a:pt x="396815" y="17253"/>
                  </a:cubicBezTo>
                  <a:cubicBezTo>
                    <a:pt x="422499" y="21534"/>
                    <a:pt x="448574" y="23004"/>
                    <a:pt x="474453" y="25879"/>
                  </a:cubicBezTo>
                  <a:cubicBezTo>
                    <a:pt x="553607" y="52263"/>
                    <a:pt x="499812" y="37813"/>
                    <a:pt x="672861" y="25879"/>
                  </a:cubicBezTo>
                  <a:cubicBezTo>
                    <a:pt x="858941" y="13047"/>
                    <a:pt x="672106" y="23817"/>
                    <a:pt x="793631" y="8626"/>
                  </a:cubicBezTo>
                  <a:cubicBezTo>
                    <a:pt x="864721" y="-260"/>
                    <a:pt x="859175" y="0"/>
                    <a:pt x="8971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Freeform 44">
              <a:extLst>
                <a:ext uri="{FF2B5EF4-FFF2-40B4-BE49-F238E27FC236}">
                  <a16:creationId xmlns:a16="http://schemas.microsoft.com/office/drawing/2014/main" id="{14B3C065-FFA0-448E-AAC4-4DA1D6C14D1E}"/>
                </a:ext>
              </a:extLst>
            </p:cNvPr>
            <p:cNvSpPr/>
            <p:nvPr/>
          </p:nvSpPr>
          <p:spPr>
            <a:xfrm>
              <a:off x="6751900" y="4077661"/>
              <a:ext cx="217705" cy="27431"/>
            </a:xfrm>
            <a:custGeom>
              <a:avLst/>
              <a:gdLst>
                <a:gd name="connsiteX0" fmla="*/ 0 w 733246"/>
                <a:gd name="connsiteY0" fmla="*/ 60506 h 95011"/>
                <a:gd name="connsiteX1" fmla="*/ 155276 w 733246"/>
                <a:gd name="connsiteY1" fmla="*/ 77758 h 95011"/>
                <a:gd name="connsiteX2" fmla="*/ 207034 w 733246"/>
                <a:gd name="connsiteY2" fmla="*/ 95011 h 95011"/>
                <a:gd name="connsiteX3" fmla="*/ 293298 w 733246"/>
                <a:gd name="connsiteY3" fmla="*/ 77758 h 95011"/>
                <a:gd name="connsiteX4" fmla="*/ 319178 w 733246"/>
                <a:gd name="connsiteY4" fmla="*/ 60506 h 95011"/>
                <a:gd name="connsiteX5" fmla="*/ 379563 w 733246"/>
                <a:gd name="connsiteY5" fmla="*/ 51879 h 95011"/>
                <a:gd name="connsiteX6" fmla="*/ 664234 w 733246"/>
                <a:gd name="connsiteY6" fmla="*/ 34626 h 95011"/>
                <a:gd name="connsiteX7" fmla="*/ 690114 w 733246"/>
                <a:gd name="connsiteY7" fmla="*/ 8747 h 95011"/>
                <a:gd name="connsiteX8" fmla="*/ 733246 w 733246"/>
                <a:gd name="connsiteY8" fmla="*/ 121 h 9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246" h="95011">
                  <a:moveTo>
                    <a:pt x="0" y="60506"/>
                  </a:moveTo>
                  <a:cubicBezTo>
                    <a:pt x="50873" y="64419"/>
                    <a:pt x="105059" y="64062"/>
                    <a:pt x="155276" y="77758"/>
                  </a:cubicBezTo>
                  <a:cubicBezTo>
                    <a:pt x="172821" y="82543"/>
                    <a:pt x="207034" y="95011"/>
                    <a:pt x="207034" y="95011"/>
                  </a:cubicBezTo>
                  <a:cubicBezTo>
                    <a:pt x="229297" y="91831"/>
                    <a:pt x="269204" y="89805"/>
                    <a:pt x="293298" y="77758"/>
                  </a:cubicBezTo>
                  <a:cubicBezTo>
                    <a:pt x="302571" y="73121"/>
                    <a:pt x="309248" y="63485"/>
                    <a:pt x="319178" y="60506"/>
                  </a:cubicBezTo>
                  <a:cubicBezTo>
                    <a:pt x="338653" y="54664"/>
                    <a:pt x="359467" y="54971"/>
                    <a:pt x="379563" y="51879"/>
                  </a:cubicBezTo>
                  <a:cubicBezTo>
                    <a:pt x="522037" y="29960"/>
                    <a:pt x="351290" y="46217"/>
                    <a:pt x="664234" y="34626"/>
                  </a:cubicBezTo>
                  <a:cubicBezTo>
                    <a:pt x="672861" y="26000"/>
                    <a:pt x="679963" y="15514"/>
                    <a:pt x="690114" y="8747"/>
                  </a:cubicBezTo>
                  <a:cubicBezTo>
                    <a:pt x="705781" y="-1698"/>
                    <a:pt x="716809" y="121"/>
                    <a:pt x="733246" y="1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Freeform 45">
              <a:extLst>
                <a:ext uri="{FF2B5EF4-FFF2-40B4-BE49-F238E27FC236}">
                  <a16:creationId xmlns:a16="http://schemas.microsoft.com/office/drawing/2014/main" id="{48BAC627-9C7F-4C86-835C-C477C2EBA36F}"/>
                </a:ext>
              </a:extLst>
            </p:cNvPr>
            <p:cNvSpPr/>
            <p:nvPr/>
          </p:nvSpPr>
          <p:spPr>
            <a:xfrm>
              <a:off x="6723727" y="4012940"/>
              <a:ext cx="145990" cy="4982"/>
            </a:xfrm>
            <a:custGeom>
              <a:avLst/>
              <a:gdLst>
                <a:gd name="connsiteX0" fmla="*/ 0 w 491705"/>
                <a:gd name="connsiteY0" fmla="*/ 17254 h 17254"/>
                <a:gd name="connsiteX1" fmla="*/ 491705 w 491705"/>
                <a:gd name="connsiteY1" fmla="*/ 1 h 17254"/>
              </a:gdLst>
              <a:ahLst/>
              <a:cxnLst>
                <a:cxn ang="0">
                  <a:pos x="connsiteX0" y="connsiteY0"/>
                </a:cxn>
                <a:cxn ang="0">
                  <a:pos x="connsiteX1" y="connsiteY1"/>
                </a:cxn>
              </a:cxnLst>
              <a:rect l="l" t="t" r="r" b="b"/>
              <a:pathLst>
                <a:path w="491705" h="17254">
                  <a:moveTo>
                    <a:pt x="0" y="17254"/>
                  </a:moveTo>
                  <a:cubicBezTo>
                    <a:pt x="462940" y="-552"/>
                    <a:pt x="298938" y="1"/>
                    <a:pt x="491705" y="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Freeform 46">
              <a:extLst>
                <a:ext uri="{FF2B5EF4-FFF2-40B4-BE49-F238E27FC236}">
                  <a16:creationId xmlns:a16="http://schemas.microsoft.com/office/drawing/2014/main" id="{AECED0C6-755E-4182-8083-FB83C4AC0965}"/>
                </a:ext>
              </a:extLst>
            </p:cNvPr>
            <p:cNvSpPr/>
            <p:nvPr/>
          </p:nvSpPr>
          <p:spPr>
            <a:xfrm>
              <a:off x="6813370" y="4339134"/>
              <a:ext cx="691534" cy="94717"/>
            </a:xfrm>
            <a:custGeom>
              <a:avLst/>
              <a:gdLst>
                <a:gd name="connsiteX0" fmla="*/ 0 w 2329132"/>
                <a:gd name="connsiteY0" fmla="*/ 328060 h 328060"/>
                <a:gd name="connsiteX1" fmla="*/ 86264 w 2329132"/>
                <a:gd name="connsiteY1" fmla="*/ 310807 h 328060"/>
                <a:gd name="connsiteX2" fmla="*/ 120770 w 2329132"/>
                <a:gd name="connsiteY2" fmla="*/ 302181 h 328060"/>
                <a:gd name="connsiteX3" fmla="*/ 207034 w 2329132"/>
                <a:gd name="connsiteY3" fmla="*/ 284928 h 328060"/>
                <a:gd name="connsiteX4" fmla="*/ 319178 w 2329132"/>
                <a:gd name="connsiteY4" fmla="*/ 259049 h 328060"/>
                <a:gd name="connsiteX5" fmla="*/ 353683 w 2329132"/>
                <a:gd name="connsiteY5" fmla="*/ 250422 h 328060"/>
                <a:gd name="connsiteX6" fmla="*/ 603849 w 2329132"/>
                <a:gd name="connsiteY6" fmla="*/ 233169 h 328060"/>
                <a:gd name="connsiteX7" fmla="*/ 655608 w 2329132"/>
                <a:gd name="connsiteY7" fmla="*/ 224543 h 328060"/>
                <a:gd name="connsiteX8" fmla="*/ 681487 w 2329132"/>
                <a:gd name="connsiteY8" fmla="*/ 215917 h 328060"/>
                <a:gd name="connsiteX9" fmla="*/ 750498 w 2329132"/>
                <a:gd name="connsiteY9" fmla="*/ 207290 h 328060"/>
                <a:gd name="connsiteX10" fmla="*/ 810883 w 2329132"/>
                <a:gd name="connsiteY10" fmla="*/ 190037 h 328060"/>
                <a:gd name="connsiteX11" fmla="*/ 862642 w 2329132"/>
                <a:gd name="connsiteY11" fmla="*/ 181411 h 328060"/>
                <a:gd name="connsiteX12" fmla="*/ 923027 w 2329132"/>
                <a:gd name="connsiteY12" fmla="*/ 129653 h 328060"/>
                <a:gd name="connsiteX13" fmla="*/ 966159 w 2329132"/>
                <a:gd name="connsiteY13" fmla="*/ 95147 h 328060"/>
                <a:gd name="connsiteX14" fmla="*/ 983412 w 2329132"/>
                <a:gd name="connsiteY14" fmla="*/ 69268 h 328060"/>
                <a:gd name="connsiteX15" fmla="*/ 1026544 w 2329132"/>
                <a:gd name="connsiteY15" fmla="*/ 43388 h 328060"/>
                <a:gd name="connsiteX16" fmla="*/ 1086929 w 2329132"/>
                <a:gd name="connsiteY16" fmla="*/ 17509 h 328060"/>
                <a:gd name="connsiteX17" fmla="*/ 1233578 w 2329132"/>
                <a:gd name="connsiteY17" fmla="*/ 26136 h 328060"/>
                <a:gd name="connsiteX18" fmla="*/ 1276710 w 2329132"/>
                <a:gd name="connsiteY18" fmla="*/ 34762 h 328060"/>
                <a:gd name="connsiteX19" fmla="*/ 1518249 w 2329132"/>
                <a:gd name="connsiteY19" fmla="*/ 43388 h 328060"/>
                <a:gd name="connsiteX20" fmla="*/ 1664898 w 2329132"/>
                <a:gd name="connsiteY20" fmla="*/ 43388 h 328060"/>
                <a:gd name="connsiteX21" fmla="*/ 1690778 w 2329132"/>
                <a:gd name="connsiteY21" fmla="*/ 34762 h 328060"/>
                <a:gd name="connsiteX22" fmla="*/ 1992702 w 2329132"/>
                <a:gd name="connsiteY22" fmla="*/ 17509 h 328060"/>
                <a:gd name="connsiteX23" fmla="*/ 2018581 w 2329132"/>
                <a:gd name="connsiteY23" fmla="*/ 256 h 328060"/>
                <a:gd name="connsiteX24" fmla="*/ 2225615 w 2329132"/>
                <a:gd name="connsiteY24" fmla="*/ 17509 h 328060"/>
                <a:gd name="connsiteX25" fmla="*/ 2329132 w 2329132"/>
                <a:gd name="connsiteY25" fmla="*/ 26136 h 3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9132" h="328060">
                  <a:moveTo>
                    <a:pt x="0" y="328060"/>
                  </a:moveTo>
                  <a:cubicBezTo>
                    <a:pt x="28755" y="322309"/>
                    <a:pt x="57815" y="317919"/>
                    <a:pt x="86264" y="310807"/>
                  </a:cubicBezTo>
                  <a:cubicBezTo>
                    <a:pt x="97766" y="307932"/>
                    <a:pt x="109177" y="304665"/>
                    <a:pt x="120770" y="302181"/>
                  </a:cubicBezTo>
                  <a:cubicBezTo>
                    <a:pt x="149443" y="296037"/>
                    <a:pt x="179215" y="294201"/>
                    <a:pt x="207034" y="284928"/>
                  </a:cubicBezTo>
                  <a:cubicBezTo>
                    <a:pt x="296116" y="255234"/>
                    <a:pt x="220627" y="276968"/>
                    <a:pt x="319178" y="259049"/>
                  </a:cubicBezTo>
                  <a:cubicBezTo>
                    <a:pt x="330842" y="256928"/>
                    <a:pt x="341876" y="251495"/>
                    <a:pt x="353683" y="250422"/>
                  </a:cubicBezTo>
                  <a:cubicBezTo>
                    <a:pt x="436926" y="242854"/>
                    <a:pt x="603849" y="233169"/>
                    <a:pt x="603849" y="233169"/>
                  </a:cubicBezTo>
                  <a:cubicBezTo>
                    <a:pt x="621102" y="230294"/>
                    <a:pt x="638534" y="228337"/>
                    <a:pt x="655608" y="224543"/>
                  </a:cubicBezTo>
                  <a:cubicBezTo>
                    <a:pt x="664484" y="222571"/>
                    <a:pt x="672541" y="217544"/>
                    <a:pt x="681487" y="215917"/>
                  </a:cubicBezTo>
                  <a:cubicBezTo>
                    <a:pt x="704296" y="211770"/>
                    <a:pt x="727631" y="211101"/>
                    <a:pt x="750498" y="207290"/>
                  </a:cubicBezTo>
                  <a:cubicBezTo>
                    <a:pt x="825683" y="194759"/>
                    <a:pt x="749323" y="203717"/>
                    <a:pt x="810883" y="190037"/>
                  </a:cubicBezTo>
                  <a:cubicBezTo>
                    <a:pt x="827957" y="186243"/>
                    <a:pt x="845389" y="184286"/>
                    <a:pt x="862642" y="181411"/>
                  </a:cubicBezTo>
                  <a:cubicBezTo>
                    <a:pt x="949381" y="116356"/>
                    <a:pt x="850939" y="192729"/>
                    <a:pt x="923027" y="129653"/>
                  </a:cubicBezTo>
                  <a:cubicBezTo>
                    <a:pt x="936884" y="117529"/>
                    <a:pt x="953140" y="108166"/>
                    <a:pt x="966159" y="95147"/>
                  </a:cubicBezTo>
                  <a:cubicBezTo>
                    <a:pt x="973490" y="87816"/>
                    <a:pt x="975540" y="76015"/>
                    <a:pt x="983412" y="69268"/>
                  </a:cubicBezTo>
                  <a:cubicBezTo>
                    <a:pt x="996142" y="58356"/>
                    <a:pt x="1011887" y="51531"/>
                    <a:pt x="1026544" y="43388"/>
                  </a:cubicBezTo>
                  <a:cubicBezTo>
                    <a:pt x="1058519" y="25624"/>
                    <a:pt x="1056391" y="27689"/>
                    <a:pt x="1086929" y="17509"/>
                  </a:cubicBezTo>
                  <a:cubicBezTo>
                    <a:pt x="1135812" y="20385"/>
                    <a:pt x="1184812" y="21703"/>
                    <a:pt x="1233578" y="26136"/>
                  </a:cubicBezTo>
                  <a:cubicBezTo>
                    <a:pt x="1248180" y="27463"/>
                    <a:pt x="1262075" y="33875"/>
                    <a:pt x="1276710" y="34762"/>
                  </a:cubicBezTo>
                  <a:cubicBezTo>
                    <a:pt x="1357127" y="39636"/>
                    <a:pt x="1437736" y="40513"/>
                    <a:pt x="1518249" y="43388"/>
                  </a:cubicBezTo>
                  <a:cubicBezTo>
                    <a:pt x="1587832" y="57305"/>
                    <a:pt x="1564486" y="56776"/>
                    <a:pt x="1664898" y="43388"/>
                  </a:cubicBezTo>
                  <a:cubicBezTo>
                    <a:pt x="1673911" y="42186"/>
                    <a:pt x="1681735" y="35714"/>
                    <a:pt x="1690778" y="34762"/>
                  </a:cubicBezTo>
                  <a:cubicBezTo>
                    <a:pt x="1726878" y="30962"/>
                    <a:pt x="1968536" y="18781"/>
                    <a:pt x="1992702" y="17509"/>
                  </a:cubicBezTo>
                  <a:cubicBezTo>
                    <a:pt x="2001328" y="11758"/>
                    <a:pt x="2008229" y="831"/>
                    <a:pt x="2018581" y="256"/>
                  </a:cubicBezTo>
                  <a:cubicBezTo>
                    <a:pt x="2060009" y="-2045"/>
                    <a:pt x="2173651" y="11735"/>
                    <a:pt x="2225615" y="17509"/>
                  </a:cubicBezTo>
                  <a:cubicBezTo>
                    <a:pt x="2276046" y="34320"/>
                    <a:pt x="2242402" y="26136"/>
                    <a:pt x="2329132" y="2613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Freeform 47">
              <a:extLst>
                <a:ext uri="{FF2B5EF4-FFF2-40B4-BE49-F238E27FC236}">
                  <a16:creationId xmlns:a16="http://schemas.microsoft.com/office/drawing/2014/main" id="{6A7499F2-375D-4290-BDAB-0ECCA9B03388}"/>
                </a:ext>
              </a:extLst>
            </p:cNvPr>
            <p:cNvSpPr/>
            <p:nvPr/>
          </p:nvSpPr>
          <p:spPr>
            <a:xfrm>
              <a:off x="7330740" y="4316793"/>
              <a:ext cx="1055229" cy="87171"/>
            </a:xfrm>
            <a:custGeom>
              <a:avLst/>
              <a:gdLst>
                <a:gd name="connsiteX0" fmla="*/ 0 w 3554083"/>
                <a:gd name="connsiteY0" fmla="*/ 301924 h 301924"/>
                <a:gd name="connsiteX1" fmla="*/ 146649 w 3554083"/>
                <a:gd name="connsiteY1" fmla="*/ 284671 h 301924"/>
                <a:gd name="connsiteX2" fmla="*/ 181155 w 3554083"/>
                <a:gd name="connsiteY2" fmla="*/ 276045 h 301924"/>
                <a:gd name="connsiteX3" fmla="*/ 327804 w 3554083"/>
                <a:gd name="connsiteY3" fmla="*/ 258792 h 301924"/>
                <a:gd name="connsiteX4" fmla="*/ 353683 w 3554083"/>
                <a:gd name="connsiteY4" fmla="*/ 250166 h 301924"/>
                <a:gd name="connsiteX5" fmla="*/ 577970 w 3554083"/>
                <a:gd name="connsiteY5" fmla="*/ 232913 h 301924"/>
                <a:gd name="connsiteX6" fmla="*/ 1155940 w 3554083"/>
                <a:gd name="connsiteY6" fmla="*/ 232913 h 301924"/>
                <a:gd name="connsiteX7" fmla="*/ 1181819 w 3554083"/>
                <a:gd name="connsiteY7" fmla="*/ 224286 h 301924"/>
                <a:gd name="connsiteX8" fmla="*/ 1259457 w 3554083"/>
                <a:gd name="connsiteY8" fmla="*/ 207034 h 301924"/>
                <a:gd name="connsiteX9" fmla="*/ 1285336 w 3554083"/>
                <a:gd name="connsiteY9" fmla="*/ 198407 h 301924"/>
                <a:gd name="connsiteX10" fmla="*/ 1362974 w 3554083"/>
                <a:gd name="connsiteY10" fmla="*/ 138022 h 301924"/>
                <a:gd name="connsiteX11" fmla="*/ 1897811 w 3554083"/>
                <a:gd name="connsiteY11" fmla="*/ 112143 h 301924"/>
                <a:gd name="connsiteX12" fmla="*/ 2173857 w 3554083"/>
                <a:gd name="connsiteY12" fmla="*/ 94890 h 301924"/>
                <a:gd name="connsiteX13" fmla="*/ 2234242 w 3554083"/>
                <a:gd name="connsiteY13" fmla="*/ 51758 h 301924"/>
                <a:gd name="connsiteX14" fmla="*/ 2311879 w 3554083"/>
                <a:gd name="connsiteY14" fmla="*/ 17252 h 301924"/>
                <a:gd name="connsiteX15" fmla="*/ 2622430 w 3554083"/>
                <a:gd name="connsiteY15" fmla="*/ 0 h 301924"/>
                <a:gd name="connsiteX16" fmla="*/ 2838091 w 3554083"/>
                <a:gd name="connsiteY16" fmla="*/ 8626 h 301924"/>
                <a:gd name="connsiteX17" fmla="*/ 2889849 w 3554083"/>
                <a:gd name="connsiteY17" fmla="*/ 17252 h 301924"/>
                <a:gd name="connsiteX18" fmla="*/ 3096883 w 3554083"/>
                <a:gd name="connsiteY18" fmla="*/ 25879 h 301924"/>
                <a:gd name="connsiteX19" fmla="*/ 3234906 w 3554083"/>
                <a:gd name="connsiteY19" fmla="*/ 17252 h 301924"/>
                <a:gd name="connsiteX20" fmla="*/ 3286664 w 3554083"/>
                <a:gd name="connsiteY20" fmla="*/ 0 h 301924"/>
                <a:gd name="connsiteX21" fmla="*/ 3554083 w 3554083"/>
                <a:gd name="connsiteY21" fmla="*/ 0 h 30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54083" h="301924">
                  <a:moveTo>
                    <a:pt x="0" y="301924"/>
                  </a:moveTo>
                  <a:cubicBezTo>
                    <a:pt x="104875" y="280950"/>
                    <a:pt x="-37108" y="307641"/>
                    <a:pt x="146649" y="284671"/>
                  </a:cubicBezTo>
                  <a:cubicBezTo>
                    <a:pt x="158413" y="283200"/>
                    <a:pt x="169490" y="278166"/>
                    <a:pt x="181155" y="276045"/>
                  </a:cubicBezTo>
                  <a:cubicBezTo>
                    <a:pt x="227782" y="267567"/>
                    <a:pt x="281520" y="263420"/>
                    <a:pt x="327804" y="258792"/>
                  </a:cubicBezTo>
                  <a:cubicBezTo>
                    <a:pt x="336430" y="255917"/>
                    <a:pt x="344767" y="251949"/>
                    <a:pt x="353683" y="250166"/>
                  </a:cubicBezTo>
                  <a:cubicBezTo>
                    <a:pt x="423819" y="236139"/>
                    <a:pt x="513254" y="236319"/>
                    <a:pt x="577970" y="232913"/>
                  </a:cubicBezTo>
                  <a:cubicBezTo>
                    <a:pt x="765787" y="236669"/>
                    <a:pt x="965326" y="251975"/>
                    <a:pt x="1155940" y="232913"/>
                  </a:cubicBezTo>
                  <a:cubicBezTo>
                    <a:pt x="1164988" y="232008"/>
                    <a:pt x="1173076" y="226784"/>
                    <a:pt x="1181819" y="224286"/>
                  </a:cubicBezTo>
                  <a:cubicBezTo>
                    <a:pt x="1243802" y="206577"/>
                    <a:pt x="1188310" y="224821"/>
                    <a:pt x="1259457" y="207034"/>
                  </a:cubicBezTo>
                  <a:cubicBezTo>
                    <a:pt x="1268279" y="204829"/>
                    <a:pt x="1276710" y="201283"/>
                    <a:pt x="1285336" y="198407"/>
                  </a:cubicBezTo>
                  <a:cubicBezTo>
                    <a:pt x="1305642" y="178101"/>
                    <a:pt x="1335458" y="144901"/>
                    <a:pt x="1362974" y="138022"/>
                  </a:cubicBezTo>
                  <a:cubicBezTo>
                    <a:pt x="1582650" y="83102"/>
                    <a:pt x="1408277" y="121208"/>
                    <a:pt x="1897811" y="112143"/>
                  </a:cubicBezTo>
                  <a:cubicBezTo>
                    <a:pt x="2024328" y="80516"/>
                    <a:pt x="1826342" y="127471"/>
                    <a:pt x="2173857" y="94890"/>
                  </a:cubicBezTo>
                  <a:cubicBezTo>
                    <a:pt x="2202631" y="92192"/>
                    <a:pt x="2215057" y="67745"/>
                    <a:pt x="2234242" y="51758"/>
                  </a:cubicBezTo>
                  <a:cubicBezTo>
                    <a:pt x="2257068" y="32736"/>
                    <a:pt x="2282182" y="23191"/>
                    <a:pt x="2311879" y="17252"/>
                  </a:cubicBezTo>
                  <a:cubicBezTo>
                    <a:pt x="2442465" y="-8864"/>
                    <a:pt x="2340357" y="9099"/>
                    <a:pt x="2622430" y="0"/>
                  </a:cubicBezTo>
                  <a:cubicBezTo>
                    <a:pt x="2694317" y="2875"/>
                    <a:pt x="2766296" y="3994"/>
                    <a:pt x="2838091" y="8626"/>
                  </a:cubicBezTo>
                  <a:cubicBezTo>
                    <a:pt x="2855545" y="9752"/>
                    <a:pt x="2872397" y="16089"/>
                    <a:pt x="2889849" y="17252"/>
                  </a:cubicBezTo>
                  <a:cubicBezTo>
                    <a:pt x="2958767" y="21847"/>
                    <a:pt x="3027872" y="23003"/>
                    <a:pt x="3096883" y="25879"/>
                  </a:cubicBezTo>
                  <a:cubicBezTo>
                    <a:pt x="3142891" y="23003"/>
                    <a:pt x="3189231" y="23480"/>
                    <a:pt x="3234906" y="17252"/>
                  </a:cubicBezTo>
                  <a:cubicBezTo>
                    <a:pt x="3252925" y="14795"/>
                    <a:pt x="3268478" y="0"/>
                    <a:pt x="3286664" y="0"/>
                  </a:cubicBezTo>
                  <a:lnTo>
                    <a:pt x="3554083"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Freeform 48">
              <a:extLst>
                <a:ext uri="{FF2B5EF4-FFF2-40B4-BE49-F238E27FC236}">
                  <a16:creationId xmlns:a16="http://schemas.microsoft.com/office/drawing/2014/main" id="{526636FC-28A9-42EC-B8F9-52E4BA830D3F}"/>
                </a:ext>
              </a:extLst>
            </p:cNvPr>
            <p:cNvSpPr/>
            <p:nvPr/>
          </p:nvSpPr>
          <p:spPr>
            <a:xfrm>
              <a:off x="8278397" y="4271962"/>
              <a:ext cx="489196" cy="89661"/>
            </a:xfrm>
            <a:custGeom>
              <a:avLst/>
              <a:gdLst>
                <a:gd name="connsiteX0" fmla="*/ 1647645 w 1647645"/>
                <a:gd name="connsiteY0" fmla="*/ 0 h 310551"/>
                <a:gd name="connsiteX1" fmla="*/ 1570007 w 1647645"/>
                <a:gd name="connsiteY1" fmla="*/ 17253 h 310551"/>
                <a:gd name="connsiteX2" fmla="*/ 1544128 w 1647645"/>
                <a:gd name="connsiteY2" fmla="*/ 25879 h 310551"/>
                <a:gd name="connsiteX3" fmla="*/ 1406105 w 1647645"/>
                <a:gd name="connsiteY3" fmla="*/ 34506 h 310551"/>
                <a:gd name="connsiteX4" fmla="*/ 1311215 w 1647645"/>
                <a:gd name="connsiteY4" fmla="*/ 43132 h 310551"/>
                <a:gd name="connsiteX5" fmla="*/ 1285336 w 1647645"/>
                <a:gd name="connsiteY5" fmla="*/ 60385 h 310551"/>
                <a:gd name="connsiteX6" fmla="*/ 1190445 w 1647645"/>
                <a:gd name="connsiteY6" fmla="*/ 77638 h 310551"/>
                <a:gd name="connsiteX7" fmla="*/ 1155939 w 1647645"/>
                <a:gd name="connsiteY7" fmla="*/ 86264 h 310551"/>
                <a:gd name="connsiteX8" fmla="*/ 1130060 w 1647645"/>
                <a:gd name="connsiteY8" fmla="*/ 103517 h 310551"/>
                <a:gd name="connsiteX9" fmla="*/ 1061049 w 1647645"/>
                <a:gd name="connsiteY9" fmla="*/ 120770 h 310551"/>
                <a:gd name="connsiteX10" fmla="*/ 1035170 w 1647645"/>
                <a:gd name="connsiteY10" fmla="*/ 129396 h 310551"/>
                <a:gd name="connsiteX11" fmla="*/ 897147 w 1647645"/>
                <a:gd name="connsiteY11" fmla="*/ 120770 h 310551"/>
                <a:gd name="connsiteX12" fmla="*/ 879894 w 1647645"/>
                <a:gd name="connsiteY12" fmla="*/ 94891 h 310551"/>
                <a:gd name="connsiteX13" fmla="*/ 810883 w 1647645"/>
                <a:gd name="connsiteY13" fmla="*/ 112143 h 310551"/>
                <a:gd name="connsiteX14" fmla="*/ 759124 w 1647645"/>
                <a:gd name="connsiteY14" fmla="*/ 129396 h 310551"/>
                <a:gd name="connsiteX15" fmla="*/ 733245 w 1647645"/>
                <a:gd name="connsiteY15" fmla="*/ 138023 h 310551"/>
                <a:gd name="connsiteX16" fmla="*/ 655607 w 1647645"/>
                <a:gd name="connsiteY16" fmla="*/ 172528 h 310551"/>
                <a:gd name="connsiteX17" fmla="*/ 595222 w 1647645"/>
                <a:gd name="connsiteY17" fmla="*/ 181155 h 310551"/>
                <a:gd name="connsiteX18" fmla="*/ 560717 w 1647645"/>
                <a:gd name="connsiteY18" fmla="*/ 189781 h 310551"/>
                <a:gd name="connsiteX19" fmla="*/ 405441 w 1647645"/>
                <a:gd name="connsiteY19" fmla="*/ 198408 h 310551"/>
                <a:gd name="connsiteX20" fmla="*/ 370936 w 1647645"/>
                <a:gd name="connsiteY20" fmla="*/ 250166 h 310551"/>
                <a:gd name="connsiteX21" fmla="*/ 345056 w 1647645"/>
                <a:gd name="connsiteY21" fmla="*/ 258793 h 310551"/>
                <a:gd name="connsiteX22" fmla="*/ 77637 w 1647645"/>
                <a:gd name="connsiteY22" fmla="*/ 276045 h 310551"/>
                <a:gd name="connsiteX23" fmla="*/ 25879 w 1647645"/>
                <a:gd name="connsiteY23" fmla="*/ 293298 h 310551"/>
                <a:gd name="connsiteX24" fmla="*/ 0 w 1647645"/>
                <a:gd name="connsiteY24" fmla="*/ 301925 h 310551"/>
                <a:gd name="connsiteX25" fmla="*/ 0 w 1647645"/>
                <a:gd name="connsiteY25" fmla="*/ 310551 h 31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7645" h="310551">
                  <a:moveTo>
                    <a:pt x="1647645" y="0"/>
                  </a:moveTo>
                  <a:cubicBezTo>
                    <a:pt x="1617985" y="5932"/>
                    <a:pt x="1598443" y="9128"/>
                    <a:pt x="1570007" y="17253"/>
                  </a:cubicBezTo>
                  <a:cubicBezTo>
                    <a:pt x="1561264" y="19751"/>
                    <a:pt x="1553171" y="24927"/>
                    <a:pt x="1544128" y="25879"/>
                  </a:cubicBezTo>
                  <a:cubicBezTo>
                    <a:pt x="1498284" y="30705"/>
                    <a:pt x="1452076" y="31101"/>
                    <a:pt x="1406105" y="34506"/>
                  </a:cubicBezTo>
                  <a:cubicBezTo>
                    <a:pt x="1374431" y="36852"/>
                    <a:pt x="1342845" y="40257"/>
                    <a:pt x="1311215" y="43132"/>
                  </a:cubicBezTo>
                  <a:cubicBezTo>
                    <a:pt x="1302589" y="48883"/>
                    <a:pt x="1294609" y="55749"/>
                    <a:pt x="1285336" y="60385"/>
                  </a:cubicBezTo>
                  <a:cubicBezTo>
                    <a:pt x="1257577" y="74264"/>
                    <a:pt x="1217199" y="73179"/>
                    <a:pt x="1190445" y="77638"/>
                  </a:cubicBezTo>
                  <a:cubicBezTo>
                    <a:pt x="1178750" y="79587"/>
                    <a:pt x="1167441" y="83389"/>
                    <a:pt x="1155939" y="86264"/>
                  </a:cubicBezTo>
                  <a:cubicBezTo>
                    <a:pt x="1147313" y="92015"/>
                    <a:pt x="1139803" y="99974"/>
                    <a:pt x="1130060" y="103517"/>
                  </a:cubicBezTo>
                  <a:cubicBezTo>
                    <a:pt x="1107776" y="111620"/>
                    <a:pt x="1083544" y="113272"/>
                    <a:pt x="1061049" y="120770"/>
                  </a:cubicBezTo>
                  <a:lnTo>
                    <a:pt x="1035170" y="129396"/>
                  </a:lnTo>
                  <a:cubicBezTo>
                    <a:pt x="989162" y="126521"/>
                    <a:pt x="942147" y="130770"/>
                    <a:pt x="897147" y="120770"/>
                  </a:cubicBezTo>
                  <a:cubicBezTo>
                    <a:pt x="887026" y="118521"/>
                    <a:pt x="890210" y="95923"/>
                    <a:pt x="879894" y="94891"/>
                  </a:cubicBezTo>
                  <a:cubicBezTo>
                    <a:pt x="856300" y="92531"/>
                    <a:pt x="833378" y="104645"/>
                    <a:pt x="810883" y="112143"/>
                  </a:cubicBezTo>
                  <a:lnTo>
                    <a:pt x="759124" y="129396"/>
                  </a:lnTo>
                  <a:cubicBezTo>
                    <a:pt x="750498" y="132272"/>
                    <a:pt x="741554" y="134330"/>
                    <a:pt x="733245" y="138023"/>
                  </a:cubicBezTo>
                  <a:cubicBezTo>
                    <a:pt x="707366" y="149525"/>
                    <a:pt x="682638" y="164081"/>
                    <a:pt x="655607" y="172528"/>
                  </a:cubicBezTo>
                  <a:cubicBezTo>
                    <a:pt x="636200" y="178593"/>
                    <a:pt x="615227" y="177518"/>
                    <a:pt x="595222" y="181155"/>
                  </a:cubicBezTo>
                  <a:cubicBezTo>
                    <a:pt x="583558" y="183276"/>
                    <a:pt x="572524" y="188708"/>
                    <a:pt x="560717" y="189781"/>
                  </a:cubicBezTo>
                  <a:cubicBezTo>
                    <a:pt x="509091" y="194474"/>
                    <a:pt x="457200" y="195532"/>
                    <a:pt x="405441" y="198408"/>
                  </a:cubicBezTo>
                  <a:cubicBezTo>
                    <a:pt x="396397" y="225540"/>
                    <a:pt x="398629" y="231704"/>
                    <a:pt x="370936" y="250166"/>
                  </a:cubicBezTo>
                  <a:cubicBezTo>
                    <a:pt x="363370" y="255210"/>
                    <a:pt x="354114" y="257994"/>
                    <a:pt x="345056" y="258793"/>
                  </a:cubicBezTo>
                  <a:cubicBezTo>
                    <a:pt x="256077" y="266644"/>
                    <a:pt x="77637" y="276045"/>
                    <a:pt x="77637" y="276045"/>
                  </a:cubicBezTo>
                  <a:lnTo>
                    <a:pt x="25879" y="293298"/>
                  </a:lnTo>
                  <a:cubicBezTo>
                    <a:pt x="17253" y="296174"/>
                    <a:pt x="0" y="292832"/>
                    <a:pt x="0" y="301925"/>
                  </a:cubicBezTo>
                  <a:lnTo>
                    <a:pt x="0" y="31055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8" name="Picture 2" descr="C:\Users\Nagai\Downloads\Study at UT\Concrete\Concrete sleepers\broken sleepers gdz yd\DSC_0673.jpg">
              <a:extLst>
                <a:ext uri="{FF2B5EF4-FFF2-40B4-BE49-F238E27FC236}">
                  <a16:creationId xmlns:a16="http://schemas.microsoft.com/office/drawing/2014/main" id="{9D75C87A-6AA0-4BE0-9C52-C917F9E7AB8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355945" y="4876917"/>
              <a:ext cx="2495742" cy="1373318"/>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51">
              <a:extLst>
                <a:ext uri="{FF2B5EF4-FFF2-40B4-BE49-F238E27FC236}">
                  <a16:creationId xmlns:a16="http://schemas.microsoft.com/office/drawing/2014/main" id="{744EF92E-E501-4CA3-8DBF-D9C26D3E94F6}"/>
                </a:ext>
              </a:extLst>
            </p:cNvPr>
            <p:cNvSpPr/>
            <p:nvPr/>
          </p:nvSpPr>
          <p:spPr>
            <a:xfrm>
              <a:off x="6969381" y="5401302"/>
              <a:ext cx="414897" cy="114592"/>
            </a:xfrm>
            <a:custGeom>
              <a:avLst/>
              <a:gdLst>
                <a:gd name="connsiteX0" fmla="*/ 0 w 1406106"/>
                <a:gd name="connsiteY0" fmla="*/ 396815 h 396815"/>
                <a:gd name="connsiteX1" fmla="*/ 69011 w 1406106"/>
                <a:gd name="connsiteY1" fmla="*/ 370936 h 396815"/>
                <a:gd name="connsiteX2" fmla="*/ 138023 w 1406106"/>
                <a:gd name="connsiteY2" fmla="*/ 362310 h 396815"/>
                <a:gd name="connsiteX3" fmla="*/ 224287 w 1406106"/>
                <a:gd name="connsiteY3" fmla="*/ 345057 h 396815"/>
                <a:gd name="connsiteX4" fmla="*/ 258792 w 1406106"/>
                <a:gd name="connsiteY4" fmla="*/ 336431 h 396815"/>
                <a:gd name="connsiteX5" fmla="*/ 327804 w 1406106"/>
                <a:gd name="connsiteY5" fmla="*/ 319178 h 396815"/>
                <a:gd name="connsiteX6" fmla="*/ 388189 w 1406106"/>
                <a:gd name="connsiteY6" fmla="*/ 276046 h 396815"/>
                <a:gd name="connsiteX7" fmla="*/ 422694 w 1406106"/>
                <a:gd name="connsiteY7" fmla="*/ 250166 h 396815"/>
                <a:gd name="connsiteX8" fmla="*/ 465826 w 1406106"/>
                <a:gd name="connsiteY8" fmla="*/ 241540 h 396815"/>
                <a:gd name="connsiteX9" fmla="*/ 500332 w 1406106"/>
                <a:gd name="connsiteY9" fmla="*/ 224287 h 396815"/>
                <a:gd name="connsiteX10" fmla="*/ 560717 w 1406106"/>
                <a:gd name="connsiteY10" fmla="*/ 207034 h 396815"/>
                <a:gd name="connsiteX11" fmla="*/ 612476 w 1406106"/>
                <a:gd name="connsiteY11" fmla="*/ 189782 h 396815"/>
                <a:gd name="connsiteX12" fmla="*/ 741872 w 1406106"/>
                <a:gd name="connsiteY12" fmla="*/ 172529 h 396815"/>
                <a:gd name="connsiteX13" fmla="*/ 923026 w 1406106"/>
                <a:gd name="connsiteY13" fmla="*/ 146649 h 396815"/>
                <a:gd name="connsiteX14" fmla="*/ 948906 w 1406106"/>
                <a:gd name="connsiteY14" fmla="*/ 138023 h 396815"/>
                <a:gd name="connsiteX15" fmla="*/ 992038 w 1406106"/>
                <a:gd name="connsiteY15" fmla="*/ 129397 h 396815"/>
                <a:gd name="connsiteX16" fmla="*/ 1035170 w 1406106"/>
                <a:gd name="connsiteY16" fmla="*/ 77638 h 396815"/>
                <a:gd name="connsiteX17" fmla="*/ 1112808 w 1406106"/>
                <a:gd name="connsiteY17" fmla="*/ 34506 h 396815"/>
                <a:gd name="connsiteX18" fmla="*/ 1311215 w 1406106"/>
                <a:gd name="connsiteY18" fmla="*/ 25880 h 396815"/>
                <a:gd name="connsiteX19" fmla="*/ 1380226 w 1406106"/>
                <a:gd name="connsiteY19" fmla="*/ 8627 h 396815"/>
                <a:gd name="connsiteX20" fmla="*/ 1406106 w 1406106"/>
                <a:gd name="connsiteY20" fmla="*/ 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06106" h="396815">
                  <a:moveTo>
                    <a:pt x="0" y="396815"/>
                  </a:moveTo>
                  <a:cubicBezTo>
                    <a:pt x="3586" y="395381"/>
                    <a:pt x="56622" y="373189"/>
                    <a:pt x="69011" y="370936"/>
                  </a:cubicBezTo>
                  <a:cubicBezTo>
                    <a:pt x="91820" y="366789"/>
                    <a:pt x="115019" y="365185"/>
                    <a:pt x="138023" y="362310"/>
                  </a:cubicBezTo>
                  <a:cubicBezTo>
                    <a:pt x="191169" y="344593"/>
                    <a:pt x="137062" y="360915"/>
                    <a:pt x="224287" y="345057"/>
                  </a:cubicBezTo>
                  <a:cubicBezTo>
                    <a:pt x="235951" y="342936"/>
                    <a:pt x="247219" y="339003"/>
                    <a:pt x="258792" y="336431"/>
                  </a:cubicBezTo>
                  <a:cubicBezTo>
                    <a:pt x="321249" y="322552"/>
                    <a:pt x="281561" y="334592"/>
                    <a:pt x="327804" y="319178"/>
                  </a:cubicBezTo>
                  <a:cubicBezTo>
                    <a:pt x="377141" y="269840"/>
                    <a:pt x="327630" y="313896"/>
                    <a:pt x="388189" y="276046"/>
                  </a:cubicBezTo>
                  <a:cubicBezTo>
                    <a:pt x="400381" y="268426"/>
                    <a:pt x="409556" y="256005"/>
                    <a:pt x="422694" y="250166"/>
                  </a:cubicBezTo>
                  <a:cubicBezTo>
                    <a:pt x="436092" y="244211"/>
                    <a:pt x="451449" y="244415"/>
                    <a:pt x="465826" y="241540"/>
                  </a:cubicBezTo>
                  <a:cubicBezTo>
                    <a:pt x="477328" y="235789"/>
                    <a:pt x="488512" y="229353"/>
                    <a:pt x="500332" y="224287"/>
                  </a:cubicBezTo>
                  <a:cubicBezTo>
                    <a:pt x="522873" y="214627"/>
                    <a:pt x="536408" y="214327"/>
                    <a:pt x="560717" y="207034"/>
                  </a:cubicBezTo>
                  <a:cubicBezTo>
                    <a:pt x="578136" y="201808"/>
                    <a:pt x="594537" y="192772"/>
                    <a:pt x="612476" y="189782"/>
                  </a:cubicBezTo>
                  <a:cubicBezTo>
                    <a:pt x="689918" y="176874"/>
                    <a:pt x="646850" y="183086"/>
                    <a:pt x="741872" y="172529"/>
                  </a:cubicBezTo>
                  <a:cubicBezTo>
                    <a:pt x="847255" y="146183"/>
                    <a:pt x="787241" y="157095"/>
                    <a:pt x="923026" y="146649"/>
                  </a:cubicBezTo>
                  <a:cubicBezTo>
                    <a:pt x="931653" y="143774"/>
                    <a:pt x="940084" y="140228"/>
                    <a:pt x="948906" y="138023"/>
                  </a:cubicBezTo>
                  <a:cubicBezTo>
                    <a:pt x="963130" y="134467"/>
                    <a:pt x="978924" y="135954"/>
                    <a:pt x="992038" y="129397"/>
                  </a:cubicBezTo>
                  <a:cubicBezTo>
                    <a:pt x="1020300" y="115266"/>
                    <a:pt x="1015355" y="97453"/>
                    <a:pt x="1035170" y="77638"/>
                  </a:cubicBezTo>
                  <a:cubicBezTo>
                    <a:pt x="1051732" y="61076"/>
                    <a:pt x="1088995" y="37057"/>
                    <a:pt x="1112808" y="34506"/>
                  </a:cubicBezTo>
                  <a:cubicBezTo>
                    <a:pt x="1178629" y="27454"/>
                    <a:pt x="1245079" y="28755"/>
                    <a:pt x="1311215" y="25880"/>
                  </a:cubicBezTo>
                  <a:cubicBezTo>
                    <a:pt x="1370369" y="6161"/>
                    <a:pt x="1296952" y="29445"/>
                    <a:pt x="1380226" y="8627"/>
                  </a:cubicBezTo>
                  <a:cubicBezTo>
                    <a:pt x="1389048" y="6422"/>
                    <a:pt x="1406106" y="0"/>
                    <a:pt x="140610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Freeform 52">
              <a:extLst>
                <a:ext uri="{FF2B5EF4-FFF2-40B4-BE49-F238E27FC236}">
                  <a16:creationId xmlns:a16="http://schemas.microsoft.com/office/drawing/2014/main" id="{37F4BC57-4A16-4059-BB34-B4AAB63EFB0E}"/>
                </a:ext>
              </a:extLst>
            </p:cNvPr>
            <p:cNvSpPr/>
            <p:nvPr/>
          </p:nvSpPr>
          <p:spPr>
            <a:xfrm>
              <a:off x="7493729" y="5211976"/>
              <a:ext cx="641435" cy="189326"/>
            </a:xfrm>
            <a:custGeom>
              <a:avLst/>
              <a:gdLst>
                <a:gd name="connsiteX0" fmla="*/ 2173856 w 2173856"/>
                <a:gd name="connsiteY0" fmla="*/ 0 h 655607"/>
                <a:gd name="connsiteX1" fmla="*/ 1871932 w 2173856"/>
                <a:gd name="connsiteY1" fmla="*/ 8626 h 655607"/>
                <a:gd name="connsiteX2" fmla="*/ 1837426 w 2173856"/>
                <a:gd name="connsiteY2" fmla="*/ 51758 h 655607"/>
                <a:gd name="connsiteX3" fmla="*/ 1811547 w 2173856"/>
                <a:gd name="connsiteY3" fmla="*/ 69011 h 655607"/>
                <a:gd name="connsiteX4" fmla="*/ 1725283 w 2173856"/>
                <a:gd name="connsiteY4" fmla="*/ 77638 h 655607"/>
                <a:gd name="connsiteX5" fmla="*/ 1647645 w 2173856"/>
                <a:gd name="connsiteY5" fmla="*/ 103517 h 655607"/>
                <a:gd name="connsiteX6" fmla="*/ 1621766 w 2173856"/>
                <a:gd name="connsiteY6" fmla="*/ 112143 h 655607"/>
                <a:gd name="connsiteX7" fmla="*/ 1595886 w 2173856"/>
                <a:gd name="connsiteY7" fmla="*/ 120770 h 655607"/>
                <a:gd name="connsiteX8" fmla="*/ 1500996 w 2173856"/>
                <a:gd name="connsiteY8" fmla="*/ 138022 h 655607"/>
                <a:gd name="connsiteX9" fmla="*/ 1440611 w 2173856"/>
                <a:gd name="connsiteY9" fmla="*/ 198407 h 655607"/>
                <a:gd name="connsiteX10" fmla="*/ 1319841 w 2173856"/>
                <a:gd name="connsiteY10" fmla="*/ 258792 h 655607"/>
                <a:gd name="connsiteX11" fmla="*/ 1285335 w 2173856"/>
                <a:gd name="connsiteY11" fmla="*/ 276045 h 655607"/>
                <a:gd name="connsiteX12" fmla="*/ 1233577 w 2173856"/>
                <a:gd name="connsiteY12" fmla="*/ 293298 h 655607"/>
                <a:gd name="connsiteX13" fmla="*/ 1207698 w 2173856"/>
                <a:gd name="connsiteY13" fmla="*/ 301924 h 655607"/>
                <a:gd name="connsiteX14" fmla="*/ 1181818 w 2173856"/>
                <a:gd name="connsiteY14" fmla="*/ 310551 h 655607"/>
                <a:gd name="connsiteX15" fmla="*/ 1112807 w 2173856"/>
                <a:gd name="connsiteY15" fmla="*/ 319177 h 655607"/>
                <a:gd name="connsiteX16" fmla="*/ 1078301 w 2173856"/>
                <a:gd name="connsiteY16" fmla="*/ 327804 h 655607"/>
                <a:gd name="connsiteX17" fmla="*/ 1052422 w 2173856"/>
                <a:gd name="connsiteY17" fmla="*/ 336430 h 655607"/>
                <a:gd name="connsiteX18" fmla="*/ 871267 w 2173856"/>
                <a:gd name="connsiteY18" fmla="*/ 327804 h 655607"/>
                <a:gd name="connsiteX19" fmla="*/ 802256 w 2173856"/>
                <a:gd name="connsiteY19" fmla="*/ 353683 h 655607"/>
                <a:gd name="connsiteX20" fmla="*/ 785003 w 2173856"/>
                <a:gd name="connsiteY20" fmla="*/ 379562 h 655607"/>
                <a:gd name="connsiteX21" fmla="*/ 715992 w 2173856"/>
                <a:gd name="connsiteY21" fmla="*/ 388189 h 655607"/>
                <a:gd name="connsiteX22" fmla="*/ 664234 w 2173856"/>
                <a:gd name="connsiteY22" fmla="*/ 414068 h 655607"/>
                <a:gd name="connsiteX23" fmla="*/ 655607 w 2173856"/>
                <a:gd name="connsiteY23" fmla="*/ 439947 h 655607"/>
                <a:gd name="connsiteX24" fmla="*/ 629728 w 2173856"/>
                <a:gd name="connsiteY24" fmla="*/ 457200 h 655607"/>
                <a:gd name="connsiteX25" fmla="*/ 543464 w 2173856"/>
                <a:gd name="connsiteY25" fmla="*/ 474453 h 655607"/>
                <a:gd name="connsiteX26" fmla="*/ 405441 w 2173856"/>
                <a:gd name="connsiteY26" fmla="*/ 491705 h 655607"/>
                <a:gd name="connsiteX27" fmla="*/ 345056 w 2173856"/>
                <a:gd name="connsiteY27" fmla="*/ 517585 h 655607"/>
                <a:gd name="connsiteX28" fmla="*/ 336430 w 2173856"/>
                <a:gd name="connsiteY28" fmla="*/ 543464 h 655607"/>
                <a:gd name="connsiteX29" fmla="*/ 310550 w 2173856"/>
                <a:gd name="connsiteY29" fmla="*/ 552090 h 655607"/>
                <a:gd name="connsiteX30" fmla="*/ 250166 w 2173856"/>
                <a:gd name="connsiteY30" fmla="*/ 560717 h 655607"/>
                <a:gd name="connsiteX31" fmla="*/ 94890 w 2173856"/>
                <a:gd name="connsiteY31" fmla="*/ 569343 h 655607"/>
                <a:gd name="connsiteX32" fmla="*/ 69011 w 2173856"/>
                <a:gd name="connsiteY32" fmla="*/ 577970 h 655607"/>
                <a:gd name="connsiteX33" fmla="*/ 17252 w 2173856"/>
                <a:gd name="connsiteY33" fmla="*/ 612475 h 655607"/>
                <a:gd name="connsiteX34" fmla="*/ 0 w 2173856"/>
                <a:gd name="connsiteY34" fmla="*/ 655607 h 65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3856" h="655607">
                  <a:moveTo>
                    <a:pt x="2173856" y="0"/>
                  </a:moveTo>
                  <a:cubicBezTo>
                    <a:pt x="2073215" y="2875"/>
                    <a:pt x="1972302" y="702"/>
                    <a:pt x="1871932" y="8626"/>
                  </a:cubicBezTo>
                  <a:cubicBezTo>
                    <a:pt x="1834986" y="11543"/>
                    <a:pt x="1852400" y="33040"/>
                    <a:pt x="1837426" y="51758"/>
                  </a:cubicBezTo>
                  <a:cubicBezTo>
                    <a:pt x="1830949" y="59854"/>
                    <a:pt x="1821649" y="66680"/>
                    <a:pt x="1811547" y="69011"/>
                  </a:cubicBezTo>
                  <a:cubicBezTo>
                    <a:pt x="1783389" y="75509"/>
                    <a:pt x="1754038" y="74762"/>
                    <a:pt x="1725283" y="77638"/>
                  </a:cubicBezTo>
                  <a:lnTo>
                    <a:pt x="1647645" y="103517"/>
                  </a:lnTo>
                  <a:lnTo>
                    <a:pt x="1621766" y="112143"/>
                  </a:lnTo>
                  <a:cubicBezTo>
                    <a:pt x="1613139" y="115019"/>
                    <a:pt x="1604803" y="118987"/>
                    <a:pt x="1595886" y="120770"/>
                  </a:cubicBezTo>
                  <a:cubicBezTo>
                    <a:pt x="1535603" y="132826"/>
                    <a:pt x="1567217" y="126986"/>
                    <a:pt x="1500996" y="138022"/>
                  </a:cubicBezTo>
                  <a:cubicBezTo>
                    <a:pt x="1487546" y="178370"/>
                    <a:pt x="1495980" y="170722"/>
                    <a:pt x="1440611" y="198407"/>
                  </a:cubicBezTo>
                  <a:lnTo>
                    <a:pt x="1319841" y="258792"/>
                  </a:lnTo>
                  <a:cubicBezTo>
                    <a:pt x="1308339" y="264543"/>
                    <a:pt x="1297535" y="271978"/>
                    <a:pt x="1285335" y="276045"/>
                  </a:cubicBezTo>
                  <a:lnTo>
                    <a:pt x="1233577" y="293298"/>
                  </a:lnTo>
                  <a:lnTo>
                    <a:pt x="1207698" y="301924"/>
                  </a:lnTo>
                  <a:cubicBezTo>
                    <a:pt x="1199071" y="304800"/>
                    <a:pt x="1190841" y="309423"/>
                    <a:pt x="1181818" y="310551"/>
                  </a:cubicBezTo>
                  <a:lnTo>
                    <a:pt x="1112807" y="319177"/>
                  </a:lnTo>
                  <a:cubicBezTo>
                    <a:pt x="1101305" y="322053"/>
                    <a:pt x="1089701" y="324547"/>
                    <a:pt x="1078301" y="327804"/>
                  </a:cubicBezTo>
                  <a:cubicBezTo>
                    <a:pt x="1069558" y="330302"/>
                    <a:pt x="1061515" y="336430"/>
                    <a:pt x="1052422" y="336430"/>
                  </a:cubicBezTo>
                  <a:cubicBezTo>
                    <a:pt x="991969" y="336430"/>
                    <a:pt x="931652" y="330679"/>
                    <a:pt x="871267" y="327804"/>
                  </a:cubicBezTo>
                  <a:cubicBezTo>
                    <a:pt x="840406" y="333976"/>
                    <a:pt x="824469" y="331470"/>
                    <a:pt x="802256" y="353683"/>
                  </a:cubicBezTo>
                  <a:cubicBezTo>
                    <a:pt x="794925" y="361014"/>
                    <a:pt x="794629" y="375712"/>
                    <a:pt x="785003" y="379562"/>
                  </a:cubicBezTo>
                  <a:cubicBezTo>
                    <a:pt x="763478" y="388172"/>
                    <a:pt x="738996" y="385313"/>
                    <a:pt x="715992" y="388189"/>
                  </a:cubicBezTo>
                  <a:cubicBezTo>
                    <a:pt x="698943" y="393872"/>
                    <a:pt x="676397" y="398865"/>
                    <a:pt x="664234" y="414068"/>
                  </a:cubicBezTo>
                  <a:cubicBezTo>
                    <a:pt x="658554" y="421168"/>
                    <a:pt x="661287" y="432847"/>
                    <a:pt x="655607" y="439947"/>
                  </a:cubicBezTo>
                  <a:cubicBezTo>
                    <a:pt x="649130" y="448043"/>
                    <a:pt x="639001" y="452563"/>
                    <a:pt x="629728" y="457200"/>
                  </a:cubicBezTo>
                  <a:cubicBezTo>
                    <a:pt x="605975" y="469076"/>
                    <a:pt x="564963" y="471649"/>
                    <a:pt x="543464" y="474453"/>
                  </a:cubicBezTo>
                  <a:lnTo>
                    <a:pt x="405441" y="491705"/>
                  </a:lnTo>
                  <a:cubicBezTo>
                    <a:pt x="384721" y="496885"/>
                    <a:pt x="359949" y="498968"/>
                    <a:pt x="345056" y="517585"/>
                  </a:cubicBezTo>
                  <a:cubicBezTo>
                    <a:pt x="339376" y="524685"/>
                    <a:pt x="342860" y="537034"/>
                    <a:pt x="336430" y="543464"/>
                  </a:cubicBezTo>
                  <a:cubicBezTo>
                    <a:pt x="330000" y="549894"/>
                    <a:pt x="319467" y="550307"/>
                    <a:pt x="310550" y="552090"/>
                  </a:cubicBezTo>
                  <a:cubicBezTo>
                    <a:pt x="290612" y="556078"/>
                    <a:pt x="270434" y="559096"/>
                    <a:pt x="250166" y="560717"/>
                  </a:cubicBezTo>
                  <a:cubicBezTo>
                    <a:pt x="198493" y="564851"/>
                    <a:pt x="146649" y="566468"/>
                    <a:pt x="94890" y="569343"/>
                  </a:cubicBezTo>
                  <a:cubicBezTo>
                    <a:pt x="86264" y="572219"/>
                    <a:pt x="76960" y="573554"/>
                    <a:pt x="69011" y="577970"/>
                  </a:cubicBezTo>
                  <a:cubicBezTo>
                    <a:pt x="50885" y="588040"/>
                    <a:pt x="17252" y="612475"/>
                    <a:pt x="17252" y="612475"/>
                  </a:cubicBezTo>
                  <a:cubicBezTo>
                    <a:pt x="6593" y="644455"/>
                    <a:pt x="12693" y="630222"/>
                    <a:pt x="0" y="6556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Freeform 53">
              <a:extLst>
                <a:ext uri="{FF2B5EF4-FFF2-40B4-BE49-F238E27FC236}">
                  <a16:creationId xmlns:a16="http://schemas.microsoft.com/office/drawing/2014/main" id="{85A578CA-157C-443B-B39C-F987FB3D8EBD}"/>
                </a:ext>
              </a:extLst>
            </p:cNvPr>
            <p:cNvSpPr/>
            <p:nvPr/>
          </p:nvSpPr>
          <p:spPr>
            <a:xfrm>
              <a:off x="6363581" y="5685292"/>
              <a:ext cx="689797" cy="274025"/>
            </a:xfrm>
            <a:custGeom>
              <a:avLst/>
              <a:gdLst>
                <a:gd name="connsiteX0" fmla="*/ 0 w 2337759"/>
                <a:gd name="connsiteY0" fmla="*/ 948905 h 948905"/>
                <a:gd name="connsiteX1" fmla="*/ 69012 w 2337759"/>
                <a:gd name="connsiteY1" fmla="*/ 940279 h 948905"/>
                <a:gd name="connsiteX2" fmla="*/ 120770 w 2337759"/>
                <a:gd name="connsiteY2" fmla="*/ 923026 h 948905"/>
                <a:gd name="connsiteX3" fmla="*/ 215661 w 2337759"/>
                <a:gd name="connsiteY3" fmla="*/ 914400 h 948905"/>
                <a:gd name="connsiteX4" fmla="*/ 319178 w 2337759"/>
                <a:gd name="connsiteY4" fmla="*/ 862641 h 948905"/>
                <a:gd name="connsiteX5" fmla="*/ 345057 w 2337759"/>
                <a:gd name="connsiteY5" fmla="*/ 845388 h 948905"/>
                <a:gd name="connsiteX6" fmla="*/ 396815 w 2337759"/>
                <a:gd name="connsiteY6" fmla="*/ 810883 h 948905"/>
                <a:gd name="connsiteX7" fmla="*/ 422695 w 2337759"/>
                <a:gd name="connsiteY7" fmla="*/ 793630 h 948905"/>
                <a:gd name="connsiteX8" fmla="*/ 474453 w 2337759"/>
                <a:gd name="connsiteY8" fmla="*/ 785003 h 948905"/>
                <a:gd name="connsiteX9" fmla="*/ 638355 w 2337759"/>
                <a:gd name="connsiteY9" fmla="*/ 776377 h 948905"/>
                <a:gd name="connsiteX10" fmla="*/ 664234 w 2337759"/>
                <a:gd name="connsiteY10" fmla="*/ 767751 h 948905"/>
                <a:gd name="connsiteX11" fmla="*/ 741872 w 2337759"/>
                <a:gd name="connsiteY11" fmla="*/ 681486 h 948905"/>
                <a:gd name="connsiteX12" fmla="*/ 776378 w 2337759"/>
                <a:gd name="connsiteY12" fmla="*/ 690113 h 948905"/>
                <a:gd name="connsiteX13" fmla="*/ 974785 w 2337759"/>
                <a:gd name="connsiteY13" fmla="*/ 672860 h 948905"/>
                <a:gd name="connsiteX14" fmla="*/ 992038 w 2337759"/>
                <a:gd name="connsiteY14" fmla="*/ 638354 h 948905"/>
                <a:gd name="connsiteX15" fmla="*/ 1043796 w 2337759"/>
                <a:gd name="connsiteY15" fmla="*/ 603849 h 948905"/>
                <a:gd name="connsiteX16" fmla="*/ 1069676 w 2337759"/>
                <a:gd name="connsiteY16" fmla="*/ 595222 h 948905"/>
                <a:gd name="connsiteX17" fmla="*/ 1147313 w 2337759"/>
                <a:gd name="connsiteY17" fmla="*/ 577970 h 948905"/>
                <a:gd name="connsiteX18" fmla="*/ 1190446 w 2337759"/>
                <a:gd name="connsiteY18" fmla="*/ 560717 h 948905"/>
                <a:gd name="connsiteX19" fmla="*/ 1233578 w 2337759"/>
                <a:gd name="connsiteY19" fmla="*/ 534837 h 948905"/>
                <a:gd name="connsiteX20" fmla="*/ 1259457 w 2337759"/>
                <a:gd name="connsiteY20" fmla="*/ 517585 h 948905"/>
                <a:gd name="connsiteX21" fmla="*/ 1311215 w 2337759"/>
                <a:gd name="connsiteY21" fmla="*/ 500332 h 948905"/>
                <a:gd name="connsiteX22" fmla="*/ 1337095 w 2337759"/>
                <a:gd name="connsiteY22" fmla="*/ 483079 h 948905"/>
                <a:gd name="connsiteX23" fmla="*/ 1431985 w 2337759"/>
                <a:gd name="connsiteY23" fmla="*/ 457200 h 948905"/>
                <a:gd name="connsiteX24" fmla="*/ 1466491 w 2337759"/>
                <a:gd name="connsiteY24" fmla="*/ 448573 h 948905"/>
                <a:gd name="connsiteX25" fmla="*/ 1492370 w 2337759"/>
                <a:gd name="connsiteY25" fmla="*/ 431320 h 948905"/>
                <a:gd name="connsiteX26" fmla="*/ 1552755 w 2337759"/>
                <a:gd name="connsiteY26" fmla="*/ 370936 h 948905"/>
                <a:gd name="connsiteX27" fmla="*/ 1630393 w 2337759"/>
                <a:gd name="connsiteY27" fmla="*/ 345056 h 948905"/>
                <a:gd name="connsiteX28" fmla="*/ 1656272 w 2337759"/>
                <a:gd name="connsiteY28" fmla="*/ 336430 h 948905"/>
                <a:gd name="connsiteX29" fmla="*/ 1716657 w 2337759"/>
                <a:gd name="connsiteY29" fmla="*/ 310551 h 948905"/>
                <a:gd name="connsiteX30" fmla="*/ 1768415 w 2337759"/>
                <a:gd name="connsiteY30" fmla="*/ 267419 h 948905"/>
                <a:gd name="connsiteX31" fmla="*/ 1802921 w 2337759"/>
                <a:gd name="connsiteY31" fmla="*/ 207034 h 948905"/>
                <a:gd name="connsiteX32" fmla="*/ 1889185 w 2337759"/>
                <a:gd name="connsiteY32" fmla="*/ 172528 h 948905"/>
                <a:gd name="connsiteX33" fmla="*/ 1940944 w 2337759"/>
                <a:gd name="connsiteY33" fmla="*/ 155275 h 948905"/>
                <a:gd name="connsiteX34" fmla="*/ 1966823 w 2337759"/>
                <a:gd name="connsiteY34" fmla="*/ 146649 h 948905"/>
                <a:gd name="connsiteX35" fmla="*/ 2009955 w 2337759"/>
                <a:gd name="connsiteY35" fmla="*/ 138022 h 948905"/>
                <a:gd name="connsiteX36" fmla="*/ 2061713 w 2337759"/>
                <a:gd name="connsiteY36" fmla="*/ 103517 h 948905"/>
                <a:gd name="connsiteX37" fmla="*/ 2104846 w 2337759"/>
                <a:gd name="connsiteY37" fmla="*/ 69011 h 948905"/>
                <a:gd name="connsiteX38" fmla="*/ 2130725 w 2337759"/>
                <a:gd name="connsiteY38" fmla="*/ 51758 h 948905"/>
                <a:gd name="connsiteX39" fmla="*/ 2234242 w 2337759"/>
                <a:gd name="connsiteY39" fmla="*/ 34505 h 948905"/>
                <a:gd name="connsiteX40" fmla="*/ 2260121 w 2337759"/>
                <a:gd name="connsiteY40" fmla="*/ 25879 h 948905"/>
                <a:gd name="connsiteX41" fmla="*/ 2320506 w 2337759"/>
                <a:gd name="connsiteY41" fmla="*/ 8626 h 948905"/>
                <a:gd name="connsiteX42" fmla="*/ 2337759 w 2337759"/>
                <a:gd name="connsiteY42" fmla="*/ 0 h 94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37759" h="948905">
                  <a:moveTo>
                    <a:pt x="0" y="948905"/>
                  </a:moveTo>
                  <a:cubicBezTo>
                    <a:pt x="23004" y="946030"/>
                    <a:pt x="46344" y="945136"/>
                    <a:pt x="69012" y="940279"/>
                  </a:cubicBezTo>
                  <a:cubicBezTo>
                    <a:pt x="86794" y="936469"/>
                    <a:pt x="102659" y="924672"/>
                    <a:pt x="120770" y="923026"/>
                  </a:cubicBezTo>
                  <a:lnTo>
                    <a:pt x="215661" y="914400"/>
                  </a:lnTo>
                  <a:cubicBezTo>
                    <a:pt x="287090" y="890590"/>
                    <a:pt x="252288" y="907234"/>
                    <a:pt x="319178" y="862641"/>
                  </a:cubicBezTo>
                  <a:cubicBezTo>
                    <a:pt x="327804" y="856890"/>
                    <a:pt x="337726" y="852719"/>
                    <a:pt x="345057" y="845388"/>
                  </a:cubicBezTo>
                  <a:cubicBezTo>
                    <a:pt x="377366" y="813079"/>
                    <a:pt x="359363" y="823367"/>
                    <a:pt x="396815" y="810883"/>
                  </a:cubicBezTo>
                  <a:cubicBezTo>
                    <a:pt x="405442" y="805132"/>
                    <a:pt x="412859" y="796909"/>
                    <a:pt x="422695" y="793630"/>
                  </a:cubicBezTo>
                  <a:cubicBezTo>
                    <a:pt x="439288" y="788099"/>
                    <a:pt x="457018" y="786398"/>
                    <a:pt x="474453" y="785003"/>
                  </a:cubicBezTo>
                  <a:cubicBezTo>
                    <a:pt x="528988" y="780640"/>
                    <a:pt x="583721" y="779252"/>
                    <a:pt x="638355" y="776377"/>
                  </a:cubicBezTo>
                  <a:cubicBezTo>
                    <a:pt x="646981" y="773502"/>
                    <a:pt x="657134" y="773431"/>
                    <a:pt x="664234" y="767751"/>
                  </a:cubicBezTo>
                  <a:cubicBezTo>
                    <a:pt x="712603" y="729056"/>
                    <a:pt x="715876" y="720481"/>
                    <a:pt x="741872" y="681486"/>
                  </a:cubicBezTo>
                  <a:cubicBezTo>
                    <a:pt x="753374" y="684362"/>
                    <a:pt x="764522" y="690113"/>
                    <a:pt x="776378" y="690113"/>
                  </a:cubicBezTo>
                  <a:cubicBezTo>
                    <a:pt x="930743" y="690113"/>
                    <a:pt x="898582" y="698260"/>
                    <a:pt x="974785" y="672860"/>
                  </a:cubicBezTo>
                  <a:cubicBezTo>
                    <a:pt x="980536" y="661358"/>
                    <a:pt x="982945" y="647447"/>
                    <a:pt x="992038" y="638354"/>
                  </a:cubicBezTo>
                  <a:cubicBezTo>
                    <a:pt x="1006700" y="623692"/>
                    <a:pt x="1024125" y="610406"/>
                    <a:pt x="1043796" y="603849"/>
                  </a:cubicBezTo>
                  <a:cubicBezTo>
                    <a:pt x="1052423" y="600973"/>
                    <a:pt x="1060933" y="597720"/>
                    <a:pt x="1069676" y="595222"/>
                  </a:cubicBezTo>
                  <a:cubicBezTo>
                    <a:pt x="1098099" y="587101"/>
                    <a:pt x="1117669" y="583899"/>
                    <a:pt x="1147313" y="577970"/>
                  </a:cubicBezTo>
                  <a:cubicBezTo>
                    <a:pt x="1161691" y="572219"/>
                    <a:pt x="1176596" y="567642"/>
                    <a:pt x="1190446" y="560717"/>
                  </a:cubicBezTo>
                  <a:cubicBezTo>
                    <a:pt x="1205443" y="553219"/>
                    <a:pt x="1219360" y="543723"/>
                    <a:pt x="1233578" y="534837"/>
                  </a:cubicBezTo>
                  <a:cubicBezTo>
                    <a:pt x="1242370" y="529342"/>
                    <a:pt x="1249983" y="521796"/>
                    <a:pt x="1259457" y="517585"/>
                  </a:cubicBezTo>
                  <a:cubicBezTo>
                    <a:pt x="1276076" y="510199"/>
                    <a:pt x="1311215" y="500332"/>
                    <a:pt x="1311215" y="500332"/>
                  </a:cubicBezTo>
                  <a:cubicBezTo>
                    <a:pt x="1319842" y="494581"/>
                    <a:pt x="1327621" y="487290"/>
                    <a:pt x="1337095" y="483079"/>
                  </a:cubicBezTo>
                  <a:cubicBezTo>
                    <a:pt x="1377495" y="465123"/>
                    <a:pt x="1391391" y="466221"/>
                    <a:pt x="1431985" y="457200"/>
                  </a:cubicBezTo>
                  <a:cubicBezTo>
                    <a:pt x="1443559" y="454628"/>
                    <a:pt x="1454989" y="451449"/>
                    <a:pt x="1466491" y="448573"/>
                  </a:cubicBezTo>
                  <a:cubicBezTo>
                    <a:pt x="1475117" y="442822"/>
                    <a:pt x="1485893" y="439416"/>
                    <a:pt x="1492370" y="431320"/>
                  </a:cubicBezTo>
                  <a:cubicBezTo>
                    <a:pt x="1527080" y="387932"/>
                    <a:pt x="1448900" y="405555"/>
                    <a:pt x="1552755" y="370936"/>
                  </a:cubicBezTo>
                  <a:lnTo>
                    <a:pt x="1630393" y="345056"/>
                  </a:lnTo>
                  <a:cubicBezTo>
                    <a:pt x="1639019" y="342181"/>
                    <a:pt x="1648139" y="340496"/>
                    <a:pt x="1656272" y="336430"/>
                  </a:cubicBezTo>
                  <a:cubicBezTo>
                    <a:pt x="1698911" y="315111"/>
                    <a:pt x="1678578" y="323243"/>
                    <a:pt x="1716657" y="310551"/>
                  </a:cubicBezTo>
                  <a:cubicBezTo>
                    <a:pt x="1737292" y="296794"/>
                    <a:pt x="1753320" y="288552"/>
                    <a:pt x="1768415" y="267419"/>
                  </a:cubicBezTo>
                  <a:cubicBezTo>
                    <a:pt x="1785331" y="243737"/>
                    <a:pt x="1782544" y="227411"/>
                    <a:pt x="1802921" y="207034"/>
                  </a:cubicBezTo>
                  <a:cubicBezTo>
                    <a:pt x="1826263" y="183692"/>
                    <a:pt x="1859520" y="181427"/>
                    <a:pt x="1889185" y="172528"/>
                  </a:cubicBezTo>
                  <a:cubicBezTo>
                    <a:pt x="1906604" y="167302"/>
                    <a:pt x="1923691" y="161026"/>
                    <a:pt x="1940944" y="155275"/>
                  </a:cubicBezTo>
                  <a:cubicBezTo>
                    <a:pt x="1949570" y="152400"/>
                    <a:pt x="1957907" y="148432"/>
                    <a:pt x="1966823" y="146649"/>
                  </a:cubicBezTo>
                  <a:lnTo>
                    <a:pt x="2009955" y="138022"/>
                  </a:lnTo>
                  <a:cubicBezTo>
                    <a:pt x="2027208" y="126520"/>
                    <a:pt x="2050211" y="120770"/>
                    <a:pt x="2061713" y="103517"/>
                  </a:cubicBezTo>
                  <a:cubicBezTo>
                    <a:pt x="2084010" y="70071"/>
                    <a:pt x="2069130" y="80915"/>
                    <a:pt x="2104846" y="69011"/>
                  </a:cubicBezTo>
                  <a:cubicBezTo>
                    <a:pt x="2113472" y="63260"/>
                    <a:pt x="2121452" y="56395"/>
                    <a:pt x="2130725" y="51758"/>
                  </a:cubicBezTo>
                  <a:cubicBezTo>
                    <a:pt x="2159627" y="37307"/>
                    <a:pt x="2209649" y="37238"/>
                    <a:pt x="2234242" y="34505"/>
                  </a:cubicBezTo>
                  <a:cubicBezTo>
                    <a:pt x="2242868" y="31630"/>
                    <a:pt x="2251378" y="28377"/>
                    <a:pt x="2260121" y="25879"/>
                  </a:cubicBezTo>
                  <a:cubicBezTo>
                    <a:pt x="2288762" y="17696"/>
                    <a:pt x="2294643" y="18971"/>
                    <a:pt x="2320506" y="8626"/>
                  </a:cubicBezTo>
                  <a:cubicBezTo>
                    <a:pt x="2326476" y="6238"/>
                    <a:pt x="2332008" y="2875"/>
                    <a:pt x="233775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Freeform 54">
              <a:extLst>
                <a:ext uri="{FF2B5EF4-FFF2-40B4-BE49-F238E27FC236}">
                  <a16:creationId xmlns:a16="http://schemas.microsoft.com/office/drawing/2014/main" id="{44F97C8D-FBF7-476E-9FB6-71296F421A0D}"/>
                </a:ext>
              </a:extLst>
            </p:cNvPr>
            <p:cNvSpPr/>
            <p:nvPr/>
          </p:nvSpPr>
          <p:spPr>
            <a:xfrm>
              <a:off x="7091559" y="5600593"/>
              <a:ext cx="231629" cy="107119"/>
            </a:xfrm>
            <a:custGeom>
              <a:avLst/>
              <a:gdLst>
                <a:gd name="connsiteX0" fmla="*/ 0 w 785004"/>
                <a:gd name="connsiteY0" fmla="*/ 370935 h 370935"/>
                <a:gd name="connsiteX1" fmla="*/ 94891 w 785004"/>
                <a:gd name="connsiteY1" fmla="*/ 336430 h 370935"/>
                <a:gd name="connsiteX2" fmla="*/ 146649 w 785004"/>
                <a:gd name="connsiteY2" fmla="*/ 319177 h 370935"/>
                <a:gd name="connsiteX3" fmla="*/ 172528 w 785004"/>
                <a:gd name="connsiteY3" fmla="*/ 310551 h 370935"/>
                <a:gd name="connsiteX4" fmla="*/ 224287 w 785004"/>
                <a:gd name="connsiteY4" fmla="*/ 276045 h 370935"/>
                <a:gd name="connsiteX5" fmla="*/ 250166 w 785004"/>
                <a:gd name="connsiteY5" fmla="*/ 241539 h 370935"/>
                <a:gd name="connsiteX6" fmla="*/ 319177 w 785004"/>
                <a:gd name="connsiteY6" fmla="*/ 224286 h 370935"/>
                <a:gd name="connsiteX7" fmla="*/ 345057 w 785004"/>
                <a:gd name="connsiteY7" fmla="*/ 215660 h 370935"/>
                <a:gd name="connsiteX8" fmla="*/ 379562 w 785004"/>
                <a:gd name="connsiteY8" fmla="*/ 207034 h 370935"/>
                <a:gd name="connsiteX9" fmla="*/ 405441 w 785004"/>
                <a:gd name="connsiteY9" fmla="*/ 198407 h 370935"/>
                <a:gd name="connsiteX10" fmla="*/ 465826 w 785004"/>
                <a:gd name="connsiteY10" fmla="*/ 181154 h 370935"/>
                <a:gd name="connsiteX11" fmla="*/ 517585 w 785004"/>
                <a:gd name="connsiteY11" fmla="*/ 138022 h 370935"/>
                <a:gd name="connsiteX12" fmla="*/ 526211 w 785004"/>
                <a:gd name="connsiteY12" fmla="*/ 112143 h 370935"/>
                <a:gd name="connsiteX13" fmla="*/ 552091 w 785004"/>
                <a:gd name="connsiteY13" fmla="*/ 94890 h 370935"/>
                <a:gd name="connsiteX14" fmla="*/ 577970 w 785004"/>
                <a:gd name="connsiteY14" fmla="*/ 86264 h 370935"/>
                <a:gd name="connsiteX15" fmla="*/ 646981 w 785004"/>
                <a:gd name="connsiteY15" fmla="*/ 69011 h 370935"/>
                <a:gd name="connsiteX16" fmla="*/ 681487 w 785004"/>
                <a:gd name="connsiteY16" fmla="*/ 60384 h 370935"/>
                <a:gd name="connsiteX17" fmla="*/ 733245 w 785004"/>
                <a:gd name="connsiteY17" fmla="*/ 25879 h 370935"/>
                <a:gd name="connsiteX18" fmla="*/ 759124 w 785004"/>
                <a:gd name="connsiteY18" fmla="*/ 8626 h 370935"/>
                <a:gd name="connsiteX19" fmla="*/ 785004 w 785004"/>
                <a:gd name="connsiteY19" fmla="*/ 0 h 3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004" h="370935">
                  <a:moveTo>
                    <a:pt x="0" y="370935"/>
                  </a:moveTo>
                  <a:cubicBezTo>
                    <a:pt x="73720" y="326703"/>
                    <a:pt x="10331" y="357570"/>
                    <a:pt x="94891" y="336430"/>
                  </a:cubicBezTo>
                  <a:cubicBezTo>
                    <a:pt x="112534" y="332019"/>
                    <a:pt x="129396" y="324928"/>
                    <a:pt x="146649" y="319177"/>
                  </a:cubicBezTo>
                  <a:lnTo>
                    <a:pt x="172528" y="310551"/>
                  </a:lnTo>
                  <a:cubicBezTo>
                    <a:pt x="189781" y="299049"/>
                    <a:pt x="211846" y="292634"/>
                    <a:pt x="224287" y="276045"/>
                  </a:cubicBezTo>
                  <a:cubicBezTo>
                    <a:pt x="232913" y="264543"/>
                    <a:pt x="239121" y="250743"/>
                    <a:pt x="250166" y="241539"/>
                  </a:cubicBezTo>
                  <a:cubicBezTo>
                    <a:pt x="258615" y="234498"/>
                    <a:pt x="317663" y="224664"/>
                    <a:pt x="319177" y="224286"/>
                  </a:cubicBezTo>
                  <a:cubicBezTo>
                    <a:pt x="327999" y="222081"/>
                    <a:pt x="336314" y="218158"/>
                    <a:pt x="345057" y="215660"/>
                  </a:cubicBezTo>
                  <a:cubicBezTo>
                    <a:pt x="356457" y="212403"/>
                    <a:pt x="368163" y="210291"/>
                    <a:pt x="379562" y="207034"/>
                  </a:cubicBezTo>
                  <a:cubicBezTo>
                    <a:pt x="388305" y="204536"/>
                    <a:pt x="396698" y="200905"/>
                    <a:pt x="405441" y="198407"/>
                  </a:cubicBezTo>
                  <a:cubicBezTo>
                    <a:pt x="418348" y="194719"/>
                    <a:pt x="452031" y="188052"/>
                    <a:pt x="465826" y="181154"/>
                  </a:cubicBezTo>
                  <a:cubicBezTo>
                    <a:pt x="489848" y="169143"/>
                    <a:pt x="498505" y="157102"/>
                    <a:pt x="517585" y="138022"/>
                  </a:cubicBezTo>
                  <a:cubicBezTo>
                    <a:pt x="520460" y="129396"/>
                    <a:pt x="520531" y="119243"/>
                    <a:pt x="526211" y="112143"/>
                  </a:cubicBezTo>
                  <a:cubicBezTo>
                    <a:pt x="532688" y="104047"/>
                    <a:pt x="542818" y="99527"/>
                    <a:pt x="552091" y="94890"/>
                  </a:cubicBezTo>
                  <a:cubicBezTo>
                    <a:pt x="560224" y="90824"/>
                    <a:pt x="569197" y="88656"/>
                    <a:pt x="577970" y="86264"/>
                  </a:cubicBezTo>
                  <a:cubicBezTo>
                    <a:pt x="600846" y="80025"/>
                    <a:pt x="623977" y="74762"/>
                    <a:pt x="646981" y="69011"/>
                  </a:cubicBezTo>
                  <a:lnTo>
                    <a:pt x="681487" y="60384"/>
                  </a:lnTo>
                  <a:lnTo>
                    <a:pt x="733245" y="25879"/>
                  </a:lnTo>
                  <a:cubicBezTo>
                    <a:pt x="741871" y="20128"/>
                    <a:pt x="749288" y="11904"/>
                    <a:pt x="759124" y="8626"/>
                  </a:cubicBezTo>
                  <a:lnTo>
                    <a:pt x="78500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Freeform 55">
              <a:extLst>
                <a:ext uri="{FF2B5EF4-FFF2-40B4-BE49-F238E27FC236}">
                  <a16:creationId xmlns:a16="http://schemas.microsoft.com/office/drawing/2014/main" id="{3630E673-BC2A-4169-AD55-B447507A7F99}"/>
                </a:ext>
              </a:extLst>
            </p:cNvPr>
            <p:cNvSpPr/>
            <p:nvPr/>
          </p:nvSpPr>
          <p:spPr>
            <a:xfrm>
              <a:off x="7328279" y="5451125"/>
              <a:ext cx="236720" cy="109610"/>
            </a:xfrm>
            <a:custGeom>
              <a:avLst/>
              <a:gdLst>
                <a:gd name="connsiteX0" fmla="*/ 0 w 802256"/>
                <a:gd name="connsiteY0" fmla="*/ 379562 h 379562"/>
                <a:gd name="connsiteX1" fmla="*/ 43132 w 802256"/>
                <a:gd name="connsiteY1" fmla="*/ 353683 h 379562"/>
                <a:gd name="connsiteX2" fmla="*/ 94890 w 802256"/>
                <a:gd name="connsiteY2" fmla="*/ 336430 h 379562"/>
                <a:gd name="connsiteX3" fmla="*/ 120769 w 802256"/>
                <a:gd name="connsiteY3" fmla="*/ 327803 h 379562"/>
                <a:gd name="connsiteX4" fmla="*/ 172528 w 802256"/>
                <a:gd name="connsiteY4" fmla="*/ 310551 h 379562"/>
                <a:gd name="connsiteX5" fmla="*/ 198407 w 802256"/>
                <a:gd name="connsiteY5" fmla="*/ 301924 h 379562"/>
                <a:gd name="connsiteX6" fmla="*/ 215660 w 802256"/>
                <a:gd name="connsiteY6" fmla="*/ 276045 h 379562"/>
                <a:gd name="connsiteX7" fmla="*/ 241539 w 802256"/>
                <a:gd name="connsiteY7" fmla="*/ 224286 h 379562"/>
                <a:gd name="connsiteX8" fmla="*/ 293298 w 802256"/>
                <a:gd name="connsiteY8" fmla="*/ 207034 h 379562"/>
                <a:gd name="connsiteX9" fmla="*/ 345056 w 802256"/>
                <a:gd name="connsiteY9" fmla="*/ 189781 h 379562"/>
                <a:gd name="connsiteX10" fmla="*/ 405441 w 802256"/>
                <a:gd name="connsiteY10" fmla="*/ 172528 h 379562"/>
                <a:gd name="connsiteX11" fmla="*/ 491705 w 802256"/>
                <a:gd name="connsiteY11" fmla="*/ 129396 h 379562"/>
                <a:gd name="connsiteX12" fmla="*/ 543464 w 802256"/>
                <a:gd name="connsiteY12" fmla="*/ 112143 h 379562"/>
                <a:gd name="connsiteX13" fmla="*/ 560717 w 802256"/>
                <a:gd name="connsiteY13" fmla="*/ 86264 h 379562"/>
                <a:gd name="connsiteX14" fmla="*/ 612475 w 802256"/>
                <a:gd name="connsiteY14" fmla="*/ 43132 h 379562"/>
                <a:gd name="connsiteX15" fmla="*/ 681486 w 802256"/>
                <a:gd name="connsiteY15" fmla="*/ 25879 h 379562"/>
                <a:gd name="connsiteX16" fmla="*/ 776377 w 802256"/>
                <a:gd name="connsiteY16" fmla="*/ 8626 h 379562"/>
                <a:gd name="connsiteX17" fmla="*/ 802256 w 802256"/>
                <a:gd name="connsiteY17" fmla="*/ 0 h 37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2256" h="379562">
                  <a:moveTo>
                    <a:pt x="0" y="379562"/>
                  </a:moveTo>
                  <a:cubicBezTo>
                    <a:pt x="14377" y="370936"/>
                    <a:pt x="27868" y="360621"/>
                    <a:pt x="43132" y="353683"/>
                  </a:cubicBezTo>
                  <a:cubicBezTo>
                    <a:pt x="59688" y="346158"/>
                    <a:pt x="77637" y="342181"/>
                    <a:pt x="94890" y="336430"/>
                  </a:cubicBezTo>
                  <a:lnTo>
                    <a:pt x="120769" y="327803"/>
                  </a:lnTo>
                  <a:lnTo>
                    <a:pt x="172528" y="310551"/>
                  </a:lnTo>
                  <a:lnTo>
                    <a:pt x="198407" y="301924"/>
                  </a:lnTo>
                  <a:cubicBezTo>
                    <a:pt x="204158" y="293298"/>
                    <a:pt x="211023" y="285318"/>
                    <a:pt x="215660" y="276045"/>
                  </a:cubicBezTo>
                  <a:cubicBezTo>
                    <a:pt x="223779" y="259807"/>
                    <a:pt x="223559" y="235524"/>
                    <a:pt x="241539" y="224286"/>
                  </a:cubicBezTo>
                  <a:cubicBezTo>
                    <a:pt x="256961" y="214647"/>
                    <a:pt x="276045" y="212785"/>
                    <a:pt x="293298" y="207034"/>
                  </a:cubicBezTo>
                  <a:lnTo>
                    <a:pt x="345056" y="189781"/>
                  </a:lnTo>
                  <a:cubicBezTo>
                    <a:pt x="388383" y="178949"/>
                    <a:pt x="368314" y="184903"/>
                    <a:pt x="405441" y="172528"/>
                  </a:cubicBezTo>
                  <a:cubicBezTo>
                    <a:pt x="438316" y="123216"/>
                    <a:pt x="406988" y="157635"/>
                    <a:pt x="491705" y="129396"/>
                  </a:cubicBezTo>
                  <a:lnTo>
                    <a:pt x="543464" y="112143"/>
                  </a:lnTo>
                  <a:cubicBezTo>
                    <a:pt x="549215" y="103517"/>
                    <a:pt x="554080" y="94229"/>
                    <a:pt x="560717" y="86264"/>
                  </a:cubicBezTo>
                  <a:cubicBezTo>
                    <a:pt x="574344" y="69911"/>
                    <a:pt x="593088" y="52826"/>
                    <a:pt x="612475" y="43132"/>
                  </a:cubicBezTo>
                  <a:cubicBezTo>
                    <a:pt x="632197" y="33271"/>
                    <a:pt x="661794" y="30802"/>
                    <a:pt x="681486" y="25879"/>
                  </a:cubicBezTo>
                  <a:cubicBezTo>
                    <a:pt x="761276" y="5933"/>
                    <a:pt x="616972" y="28553"/>
                    <a:pt x="776377" y="8626"/>
                  </a:cubicBezTo>
                  <a:lnTo>
                    <a:pt x="802256"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Freeform 56">
              <a:extLst>
                <a:ext uri="{FF2B5EF4-FFF2-40B4-BE49-F238E27FC236}">
                  <a16:creationId xmlns:a16="http://schemas.microsoft.com/office/drawing/2014/main" id="{290298EA-2081-4B06-ADF2-1633270401D3}"/>
                </a:ext>
              </a:extLst>
            </p:cNvPr>
            <p:cNvSpPr/>
            <p:nvPr/>
          </p:nvSpPr>
          <p:spPr>
            <a:xfrm>
              <a:off x="7570090" y="5381373"/>
              <a:ext cx="358898" cy="117084"/>
            </a:xfrm>
            <a:custGeom>
              <a:avLst/>
              <a:gdLst>
                <a:gd name="connsiteX0" fmla="*/ 1216325 w 1216325"/>
                <a:gd name="connsiteY0" fmla="*/ 0 h 405442"/>
                <a:gd name="connsiteX1" fmla="*/ 1138687 w 1216325"/>
                <a:gd name="connsiteY1" fmla="*/ 17253 h 405442"/>
                <a:gd name="connsiteX2" fmla="*/ 1086928 w 1216325"/>
                <a:gd name="connsiteY2" fmla="*/ 34506 h 405442"/>
                <a:gd name="connsiteX3" fmla="*/ 1061049 w 1216325"/>
                <a:gd name="connsiteY3" fmla="*/ 43132 h 405442"/>
                <a:gd name="connsiteX4" fmla="*/ 1017917 w 1216325"/>
                <a:gd name="connsiteY4" fmla="*/ 51759 h 405442"/>
                <a:gd name="connsiteX5" fmla="*/ 992038 w 1216325"/>
                <a:gd name="connsiteY5" fmla="*/ 60385 h 405442"/>
                <a:gd name="connsiteX6" fmla="*/ 854015 w 1216325"/>
                <a:gd name="connsiteY6" fmla="*/ 69011 h 405442"/>
                <a:gd name="connsiteX7" fmla="*/ 828136 w 1216325"/>
                <a:gd name="connsiteY7" fmla="*/ 86264 h 405442"/>
                <a:gd name="connsiteX8" fmla="*/ 802257 w 1216325"/>
                <a:gd name="connsiteY8" fmla="*/ 94891 h 405442"/>
                <a:gd name="connsiteX9" fmla="*/ 733245 w 1216325"/>
                <a:gd name="connsiteY9" fmla="*/ 112143 h 405442"/>
                <a:gd name="connsiteX10" fmla="*/ 681487 w 1216325"/>
                <a:gd name="connsiteY10" fmla="*/ 129396 h 405442"/>
                <a:gd name="connsiteX11" fmla="*/ 621102 w 1216325"/>
                <a:gd name="connsiteY11" fmla="*/ 163902 h 405442"/>
                <a:gd name="connsiteX12" fmla="*/ 603849 w 1216325"/>
                <a:gd name="connsiteY12" fmla="*/ 189781 h 405442"/>
                <a:gd name="connsiteX13" fmla="*/ 569343 w 1216325"/>
                <a:gd name="connsiteY13" fmla="*/ 198408 h 405442"/>
                <a:gd name="connsiteX14" fmla="*/ 543464 w 1216325"/>
                <a:gd name="connsiteY14" fmla="*/ 215660 h 405442"/>
                <a:gd name="connsiteX15" fmla="*/ 534838 w 1216325"/>
                <a:gd name="connsiteY15" fmla="*/ 241540 h 405442"/>
                <a:gd name="connsiteX16" fmla="*/ 448574 w 1216325"/>
                <a:gd name="connsiteY16" fmla="*/ 267419 h 405442"/>
                <a:gd name="connsiteX17" fmla="*/ 396815 w 1216325"/>
                <a:gd name="connsiteY17" fmla="*/ 284672 h 405442"/>
                <a:gd name="connsiteX18" fmla="*/ 370936 w 1216325"/>
                <a:gd name="connsiteY18" fmla="*/ 301925 h 405442"/>
                <a:gd name="connsiteX19" fmla="*/ 258792 w 1216325"/>
                <a:gd name="connsiteY19" fmla="*/ 310551 h 405442"/>
                <a:gd name="connsiteX20" fmla="*/ 198408 w 1216325"/>
                <a:gd name="connsiteY20" fmla="*/ 345057 h 405442"/>
                <a:gd name="connsiteX21" fmla="*/ 163902 w 1216325"/>
                <a:gd name="connsiteY21" fmla="*/ 353683 h 405442"/>
                <a:gd name="connsiteX22" fmla="*/ 112143 w 1216325"/>
                <a:gd name="connsiteY22" fmla="*/ 370936 h 405442"/>
                <a:gd name="connsiteX23" fmla="*/ 34506 w 1216325"/>
                <a:gd name="connsiteY23" fmla="*/ 388189 h 405442"/>
                <a:gd name="connsiteX24" fmla="*/ 0 w 1216325"/>
                <a:gd name="connsiteY24" fmla="*/ 405442 h 40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6325" h="405442">
                  <a:moveTo>
                    <a:pt x="1216325" y="0"/>
                  </a:moveTo>
                  <a:cubicBezTo>
                    <a:pt x="1191685" y="4928"/>
                    <a:pt x="1163063" y="9940"/>
                    <a:pt x="1138687" y="17253"/>
                  </a:cubicBezTo>
                  <a:cubicBezTo>
                    <a:pt x="1121268" y="22479"/>
                    <a:pt x="1104181" y="28755"/>
                    <a:pt x="1086928" y="34506"/>
                  </a:cubicBezTo>
                  <a:cubicBezTo>
                    <a:pt x="1078302" y="37381"/>
                    <a:pt x="1069965" y="41349"/>
                    <a:pt x="1061049" y="43132"/>
                  </a:cubicBezTo>
                  <a:cubicBezTo>
                    <a:pt x="1046672" y="46008"/>
                    <a:pt x="1032141" y="48203"/>
                    <a:pt x="1017917" y="51759"/>
                  </a:cubicBezTo>
                  <a:cubicBezTo>
                    <a:pt x="1009096" y="53964"/>
                    <a:pt x="1001081" y="59433"/>
                    <a:pt x="992038" y="60385"/>
                  </a:cubicBezTo>
                  <a:cubicBezTo>
                    <a:pt x="946194" y="65210"/>
                    <a:pt x="900023" y="66136"/>
                    <a:pt x="854015" y="69011"/>
                  </a:cubicBezTo>
                  <a:cubicBezTo>
                    <a:pt x="845389" y="74762"/>
                    <a:pt x="837409" y="81627"/>
                    <a:pt x="828136" y="86264"/>
                  </a:cubicBezTo>
                  <a:cubicBezTo>
                    <a:pt x="820003" y="90331"/>
                    <a:pt x="811030" y="92498"/>
                    <a:pt x="802257" y="94891"/>
                  </a:cubicBezTo>
                  <a:cubicBezTo>
                    <a:pt x="779381" y="101130"/>
                    <a:pt x="755740" y="104645"/>
                    <a:pt x="733245" y="112143"/>
                  </a:cubicBezTo>
                  <a:cubicBezTo>
                    <a:pt x="715992" y="117894"/>
                    <a:pt x="697753" y="121263"/>
                    <a:pt x="681487" y="129396"/>
                  </a:cubicBezTo>
                  <a:cubicBezTo>
                    <a:pt x="637708" y="151286"/>
                    <a:pt x="657681" y="139516"/>
                    <a:pt x="621102" y="163902"/>
                  </a:cubicBezTo>
                  <a:cubicBezTo>
                    <a:pt x="615351" y="172528"/>
                    <a:pt x="612475" y="184030"/>
                    <a:pt x="603849" y="189781"/>
                  </a:cubicBezTo>
                  <a:cubicBezTo>
                    <a:pt x="593984" y="196358"/>
                    <a:pt x="580240" y="193738"/>
                    <a:pt x="569343" y="198408"/>
                  </a:cubicBezTo>
                  <a:cubicBezTo>
                    <a:pt x="559814" y="202492"/>
                    <a:pt x="552090" y="209909"/>
                    <a:pt x="543464" y="215660"/>
                  </a:cubicBezTo>
                  <a:cubicBezTo>
                    <a:pt x="540589" y="224287"/>
                    <a:pt x="540518" y="234439"/>
                    <a:pt x="534838" y="241540"/>
                  </a:cubicBezTo>
                  <a:cubicBezTo>
                    <a:pt x="514590" y="266850"/>
                    <a:pt x="474999" y="263644"/>
                    <a:pt x="448574" y="267419"/>
                  </a:cubicBezTo>
                  <a:cubicBezTo>
                    <a:pt x="431321" y="273170"/>
                    <a:pt x="411947" y="274584"/>
                    <a:pt x="396815" y="284672"/>
                  </a:cubicBezTo>
                  <a:cubicBezTo>
                    <a:pt x="388189" y="290423"/>
                    <a:pt x="381126" y="300014"/>
                    <a:pt x="370936" y="301925"/>
                  </a:cubicBezTo>
                  <a:cubicBezTo>
                    <a:pt x="334086" y="308834"/>
                    <a:pt x="296173" y="307676"/>
                    <a:pt x="258792" y="310551"/>
                  </a:cubicBezTo>
                  <a:cubicBezTo>
                    <a:pt x="237341" y="324852"/>
                    <a:pt x="223423" y="335677"/>
                    <a:pt x="198408" y="345057"/>
                  </a:cubicBezTo>
                  <a:cubicBezTo>
                    <a:pt x="187307" y="349220"/>
                    <a:pt x="175258" y="350276"/>
                    <a:pt x="163902" y="353683"/>
                  </a:cubicBezTo>
                  <a:cubicBezTo>
                    <a:pt x="146483" y="358909"/>
                    <a:pt x="129976" y="367370"/>
                    <a:pt x="112143" y="370936"/>
                  </a:cubicBezTo>
                  <a:cubicBezTo>
                    <a:pt x="82478" y="376869"/>
                    <a:pt x="62945" y="380063"/>
                    <a:pt x="34506" y="388189"/>
                  </a:cubicBezTo>
                  <a:cubicBezTo>
                    <a:pt x="6749" y="396120"/>
                    <a:pt x="14170" y="391271"/>
                    <a:pt x="0" y="40544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57">
              <a:extLst>
                <a:ext uri="{FF2B5EF4-FFF2-40B4-BE49-F238E27FC236}">
                  <a16:creationId xmlns:a16="http://schemas.microsoft.com/office/drawing/2014/main" id="{95EBCA64-13C1-4787-B3DA-918E27B446EF}"/>
                </a:ext>
              </a:extLst>
            </p:cNvPr>
            <p:cNvSpPr/>
            <p:nvPr/>
          </p:nvSpPr>
          <p:spPr>
            <a:xfrm>
              <a:off x="8137709" y="5129733"/>
              <a:ext cx="213811" cy="117119"/>
            </a:xfrm>
            <a:custGeom>
              <a:avLst/>
              <a:gdLst>
                <a:gd name="connsiteX0" fmla="*/ 0 w 724618"/>
                <a:gd name="connsiteY0" fmla="*/ 405563 h 405563"/>
                <a:gd name="connsiteX1" fmla="*/ 43132 w 724618"/>
                <a:gd name="connsiteY1" fmla="*/ 388310 h 405563"/>
                <a:gd name="connsiteX2" fmla="*/ 77637 w 724618"/>
                <a:gd name="connsiteY2" fmla="*/ 336551 h 405563"/>
                <a:gd name="connsiteX3" fmla="*/ 129396 w 724618"/>
                <a:gd name="connsiteY3" fmla="*/ 302046 h 405563"/>
                <a:gd name="connsiteX4" fmla="*/ 189781 w 724618"/>
                <a:gd name="connsiteY4" fmla="*/ 267540 h 405563"/>
                <a:gd name="connsiteX5" fmla="*/ 198407 w 724618"/>
                <a:gd name="connsiteY5" fmla="*/ 241661 h 405563"/>
                <a:gd name="connsiteX6" fmla="*/ 224286 w 724618"/>
                <a:gd name="connsiteY6" fmla="*/ 224408 h 405563"/>
                <a:gd name="connsiteX7" fmla="*/ 267418 w 724618"/>
                <a:gd name="connsiteY7" fmla="*/ 198529 h 405563"/>
                <a:gd name="connsiteX8" fmla="*/ 310551 w 724618"/>
                <a:gd name="connsiteY8" fmla="*/ 164023 h 405563"/>
                <a:gd name="connsiteX9" fmla="*/ 362309 w 724618"/>
                <a:gd name="connsiteY9" fmla="*/ 129517 h 405563"/>
                <a:gd name="connsiteX10" fmla="*/ 388188 w 724618"/>
                <a:gd name="connsiteY10" fmla="*/ 112265 h 405563"/>
                <a:gd name="connsiteX11" fmla="*/ 422694 w 724618"/>
                <a:gd name="connsiteY11" fmla="*/ 103638 h 405563"/>
                <a:gd name="connsiteX12" fmla="*/ 448573 w 724618"/>
                <a:gd name="connsiteY12" fmla="*/ 95012 h 405563"/>
                <a:gd name="connsiteX13" fmla="*/ 534837 w 724618"/>
                <a:gd name="connsiteY13" fmla="*/ 86385 h 405563"/>
                <a:gd name="connsiteX14" fmla="*/ 586596 w 724618"/>
                <a:gd name="connsiteY14" fmla="*/ 69132 h 405563"/>
                <a:gd name="connsiteX15" fmla="*/ 603849 w 724618"/>
                <a:gd name="connsiteY15" fmla="*/ 43253 h 405563"/>
                <a:gd name="connsiteX16" fmla="*/ 681486 w 724618"/>
                <a:gd name="connsiteY16" fmla="*/ 8748 h 405563"/>
                <a:gd name="connsiteX17" fmla="*/ 724618 w 724618"/>
                <a:gd name="connsiteY17" fmla="*/ 121 h 40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4618" h="405563">
                  <a:moveTo>
                    <a:pt x="0" y="405563"/>
                  </a:moveTo>
                  <a:cubicBezTo>
                    <a:pt x="14377" y="399812"/>
                    <a:pt x="31559" y="398598"/>
                    <a:pt x="43132" y="388310"/>
                  </a:cubicBezTo>
                  <a:cubicBezTo>
                    <a:pt x="58630" y="374534"/>
                    <a:pt x="60384" y="348053"/>
                    <a:pt x="77637" y="336551"/>
                  </a:cubicBezTo>
                  <a:cubicBezTo>
                    <a:pt x="94890" y="325049"/>
                    <a:pt x="110850" y="311319"/>
                    <a:pt x="129396" y="302046"/>
                  </a:cubicBezTo>
                  <a:cubicBezTo>
                    <a:pt x="173174" y="280156"/>
                    <a:pt x="153201" y="291926"/>
                    <a:pt x="189781" y="267540"/>
                  </a:cubicBezTo>
                  <a:cubicBezTo>
                    <a:pt x="192656" y="258914"/>
                    <a:pt x="192727" y="248761"/>
                    <a:pt x="198407" y="241661"/>
                  </a:cubicBezTo>
                  <a:cubicBezTo>
                    <a:pt x="204884" y="233565"/>
                    <a:pt x="215494" y="229903"/>
                    <a:pt x="224286" y="224408"/>
                  </a:cubicBezTo>
                  <a:cubicBezTo>
                    <a:pt x="238504" y="215522"/>
                    <a:pt x="253682" y="208144"/>
                    <a:pt x="267418" y="198529"/>
                  </a:cubicBezTo>
                  <a:cubicBezTo>
                    <a:pt x="282502" y="187970"/>
                    <a:pt x="295660" y="174853"/>
                    <a:pt x="310551" y="164023"/>
                  </a:cubicBezTo>
                  <a:cubicBezTo>
                    <a:pt x="327320" y="151827"/>
                    <a:pt x="345056" y="141019"/>
                    <a:pt x="362309" y="129517"/>
                  </a:cubicBezTo>
                  <a:cubicBezTo>
                    <a:pt x="370935" y="123766"/>
                    <a:pt x="378130" y="114780"/>
                    <a:pt x="388188" y="112265"/>
                  </a:cubicBezTo>
                  <a:cubicBezTo>
                    <a:pt x="399690" y="109389"/>
                    <a:pt x="411294" y="106895"/>
                    <a:pt x="422694" y="103638"/>
                  </a:cubicBezTo>
                  <a:cubicBezTo>
                    <a:pt x="431437" y="101140"/>
                    <a:pt x="439586" y="96395"/>
                    <a:pt x="448573" y="95012"/>
                  </a:cubicBezTo>
                  <a:cubicBezTo>
                    <a:pt x="477135" y="90618"/>
                    <a:pt x="506082" y="89261"/>
                    <a:pt x="534837" y="86385"/>
                  </a:cubicBezTo>
                  <a:cubicBezTo>
                    <a:pt x="552090" y="80634"/>
                    <a:pt x="576508" y="84264"/>
                    <a:pt x="586596" y="69132"/>
                  </a:cubicBezTo>
                  <a:cubicBezTo>
                    <a:pt x="592347" y="60506"/>
                    <a:pt x="596518" y="50584"/>
                    <a:pt x="603849" y="43253"/>
                  </a:cubicBezTo>
                  <a:cubicBezTo>
                    <a:pt x="624356" y="22746"/>
                    <a:pt x="655858" y="17291"/>
                    <a:pt x="681486" y="8748"/>
                  </a:cubicBezTo>
                  <a:cubicBezTo>
                    <a:pt x="712823" y="-1698"/>
                    <a:pt x="698272" y="121"/>
                    <a:pt x="724618" y="1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Freeform 58">
              <a:extLst>
                <a:ext uri="{FF2B5EF4-FFF2-40B4-BE49-F238E27FC236}">
                  <a16:creationId xmlns:a16="http://schemas.microsoft.com/office/drawing/2014/main" id="{F7238DB3-EE11-4F1B-A94B-08BBB0CC69AA}"/>
                </a:ext>
              </a:extLst>
            </p:cNvPr>
            <p:cNvSpPr/>
            <p:nvPr/>
          </p:nvSpPr>
          <p:spPr>
            <a:xfrm>
              <a:off x="8068984" y="5092382"/>
              <a:ext cx="101815" cy="102156"/>
            </a:xfrm>
            <a:custGeom>
              <a:avLst/>
              <a:gdLst>
                <a:gd name="connsiteX0" fmla="*/ 0 w 345057"/>
                <a:gd name="connsiteY0" fmla="*/ 353749 h 353749"/>
                <a:gd name="connsiteX1" fmla="*/ 25880 w 345057"/>
                <a:gd name="connsiteY1" fmla="*/ 276111 h 353749"/>
                <a:gd name="connsiteX2" fmla="*/ 77638 w 345057"/>
                <a:gd name="connsiteY2" fmla="*/ 258858 h 353749"/>
                <a:gd name="connsiteX3" fmla="*/ 103517 w 345057"/>
                <a:gd name="connsiteY3" fmla="*/ 250232 h 353749"/>
                <a:gd name="connsiteX4" fmla="*/ 146649 w 345057"/>
                <a:gd name="connsiteY4" fmla="*/ 198473 h 353749"/>
                <a:gd name="connsiteX5" fmla="*/ 189781 w 345057"/>
                <a:gd name="connsiteY5" fmla="*/ 155341 h 353749"/>
                <a:gd name="connsiteX6" fmla="*/ 241540 w 345057"/>
                <a:gd name="connsiteY6" fmla="*/ 138089 h 353749"/>
                <a:gd name="connsiteX7" fmla="*/ 258793 w 345057"/>
                <a:gd name="connsiteY7" fmla="*/ 51824 h 353749"/>
                <a:gd name="connsiteX8" fmla="*/ 267419 w 345057"/>
                <a:gd name="connsiteY8" fmla="*/ 25945 h 353749"/>
                <a:gd name="connsiteX9" fmla="*/ 293298 w 345057"/>
                <a:gd name="connsiteY9" fmla="*/ 8692 h 353749"/>
                <a:gd name="connsiteX10" fmla="*/ 345057 w 345057"/>
                <a:gd name="connsiteY10" fmla="*/ 66 h 35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057" h="353749">
                  <a:moveTo>
                    <a:pt x="0" y="353749"/>
                  </a:moveTo>
                  <a:cubicBezTo>
                    <a:pt x="2928" y="336181"/>
                    <a:pt x="3313" y="290216"/>
                    <a:pt x="25880" y="276111"/>
                  </a:cubicBezTo>
                  <a:cubicBezTo>
                    <a:pt x="41302" y="266472"/>
                    <a:pt x="60385" y="264609"/>
                    <a:pt x="77638" y="258858"/>
                  </a:cubicBezTo>
                  <a:lnTo>
                    <a:pt x="103517" y="250232"/>
                  </a:lnTo>
                  <a:cubicBezTo>
                    <a:pt x="146353" y="185980"/>
                    <a:pt x="91299" y="264894"/>
                    <a:pt x="146649" y="198473"/>
                  </a:cubicBezTo>
                  <a:cubicBezTo>
                    <a:pt x="168636" y="172088"/>
                    <a:pt x="156293" y="170224"/>
                    <a:pt x="189781" y="155341"/>
                  </a:cubicBezTo>
                  <a:cubicBezTo>
                    <a:pt x="206400" y="147955"/>
                    <a:pt x="241540" y="138089"/>
                    <a:pt x="241540" y="138089"/>
                  </a:cubicBezTo>
                  <a:cubicBezTo>
                    <a:pt x="261028" y="79619"/>
                    <a:pt x="238967" y="150951"/>
                    <a:pt x="258793" y="51824"/>
                  </a:cubicBezTo>
                  <a:cubicBezTo>
                    <a:pt x="260576" y="42908"/>
                    <a:pt x="261739" y="33045"/>
                    <a:pt x="267419" y="25945"/>
                  </a:cubicBezTo>
                  <a:cubicBezTo>
                    <a:pt x="273896" y="17849"/>
                    <a:pt x="283769" y="12776"/>
                    <a:pt x="293298" y="8692"/>
                  </a:cubicBezTo>
                  <a:cubicBezTo>
                    <a:pt x="316680" y="-1329"/>
                    <a:pt x="324050" y="66"/>
                    <a:pt x="345057" y="6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Freeform 59">
              <a:extLst>
                <a:ext uri="{FF2B5EF4-FFF2-40B4-BE49-F238E27FC236}">
                  <a16:creationId xmlns:a16="http://schemas.microsoft.com/office/drawing/2014/main" id="{F22345AB-8C28-4C5C-A4CF-19169A7A6CF0}"/>
                </a:ext>
              </a:extLst>
            </p:cNvPr>
            <p:cNvSpPr/>
            <p:nvPr/>
          </p:nvSpPr>
          <p:spPr>
            <a:xfrm>
              <a:off x="6361036" y="5695257"/>
              <a:ext cx="407260" cy="104628"/>
            </a:xfrm>
            <a:custGeom>
              <a:avLst/>
              <a:gdLst>
                <a:gd name="connsiteX0" fmla="*/ 0 w 1380226"/>
                <a:gd name="connsiteY0" fmla="*/ 362310 h 362310"/>
                <a:gd name="connsiteX1" fmla="*/ 86264 w 1380226"/>
                <a:gd name="connsiteY1" fmla="*/ 345057 h 362310"/>
                <a:gd name="connsiteX2" fmla="*/ 112143 w 1380226"/>
                <a:gd name="connsiteY2" fmla="*/ 319178 h 362310"/>
                <a:gd name="connsiteX3" fmla="*/ 215660 w 1380226"/>
                <a:gd name="connsiteY3" fmla="*/ 267419 h 362310"/>
                <a:gd name="connsiteX4" fmla="*/ 241539 w 1380226"/>
                <a:gd name="connsiteY4" fmla="*/ 258793 h 362310"/>
                <a:gd name="connsiteX5" fmla="*/ 629728 w 1380226"/>
                <a:gd name="connsiteY5" fmla="*/ 241540 h 362310"/>
                <a:gd name="connsiteX6" fmla="*/ 698739 w 1380226"/>
                <a:gd name="connsiteY6" fmla="*/ 232914 h 362310"/>
                <a:gd name="connsiteX7" fmla="*/ 750498 w 1380226"/>
                <a:gd name="connsiteY7" fmla="*/ 224287 h 362310"/>
                <a:gd name="connsiteX8" fmla="*/ 767751 w 1380226"/>
                <a:gd name="connsiteY8" fmla="*/ 198408 h 362310"/>
                <a:gd name="connsiteX9" fmla="*/ 802256 w 1380226"/>
                <a:gd name="connsiteY9" fmla="*/ 172529 h 362310"/>
                <a:gd name="connsiteX10" fmla="*/ 879894 w 1380226"/>
                <a:gd name="connsiteY10" fmla="*/ 146649 h 362310"/>
                <a:gd name="connsiteX11" fmla="*/ 931653 w 1380226"/>
                <a:gd name="connsiteY11" fmla="*/ 129397 h 362310"/>
                <a:gd name="connsiteX12" fmla="*/ 992038 w 1380226"/>
                <a:gd name="connsiteY12" fmla="*/ 103517 h 362310"/>
                <a:gd name="connsiteX13" fmla="*/ 1069675 w 1380226"/>
                <a:gd name="connsiteY13" fmla="*/ 69012 h 362310"/>
                <a:gd name="connsiteX14" fmla="*/ 1121434 w 1380226"/>
                <a:gd name="connsiteY14" fmla="*/ 51759 h 362310"/>
                <a:gd name="connsiteX15" fmla="*/ 1147313 w 1380226"/>
                <a:gd name="connsiteY15" fmla="*/ 43132 h 362310"/>
                <a:gd name="connsiteX16" fmla="*/ 1233577 w 1380226"/>
                <a:gd name="connsiteY16" fmla="*/ 34506 h 362310"/>
                <a:gd name="connsiteX17" fmla="*/ 1337094 w 1380226"/>
                <a:gd name="connsiteY17" fmla="*/ 17253 h 362310"/>
                <a:gd name="connsiteX18" fmla="*/ 1380226 w 1380226"/>
                <a:gd name="connsiteY18" fmla="*/ 0 h 3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0226" h="362310">
                  <a:moveTo>
                    <a:pt x="0" y="362310"/>
                  </a:moveTo>
                  <a:cubicBezTo>
                    <a:pt x="5110" y="361580"/>
                    <a:pt x="69841" y="356006"/>
                    <a:pt x="86264" y="345057"/>
                  </a:cubicBezTo>
                  <a:cubicBezTo>
                    <a:pt x="96415" y="338290"/>
                    <a:pt x="102513" y="326668"/>
                    <a:pt x="112143" y="319178"/>
                  </a:cubicBezTo>
                  <a:cubicBezTo>
                    <a:pt x="162310" y="280159"/>
                    <a:pt x="158898" y="286340"/>
                    <a:pt x="215660" y="267419"/>
                  </a:cubicBezTo>
                  <a:cubicBezTo>
                    <a:pt x="224286" y="264544"/>
                    <a:pt x="232456" y="259226"/>
                    <a:pt x="241539" y="258793"/>
                  </a:cubicBezTo>
                  <a:lnTo>
                    <a:pt x="629728" y="241540"/>
                  </a:lnTo>
                  <a:lnTo>
                    <a:pt x="698739" y="232914"/>
                  </a:lnTo>
                  <a:cubicBezTo>
                    <a:pt x="716054" y="230440"/>
                    <a:pt x="734854" y="232109"/>
                    <a:pt x="750498" y="224287"/>
                  </a:cubicBezTo>
                  <a:cubicBezTo>
                    <a:pt x="759771" y="219650"/>
                    <a:pt x="760420" y="205739"/>
                    <a:pt x="767751" y="198408"/>
                  </a:cubicBezTo>
                  <a:cubicBezTo>
                    <a:pt x="777917" y="188242"/>
                    <a:pt x="790064" y="180149"/>
                    <a:pt x="802256" y="172529"/>
                  </a:cubicBezTo>
                  <a:cubicBezTo>
                    <a:pt x="843069" y="147021"/>
                    <a:pt x="831913" y="159735"/>
                    <a:pt x="879894" y="146649"/>
                  </a:cubicBezTo>
                  <a:cubicBezTo>
                    <a:pt x="897439" y="141864"/>
                    <a:pt x="915387" y="137530"/>
                    <a:pt x="931653" y="129397"/>
                  </a:cubicBezTo>
                  <a:cubicBezTo>
                    <a:pt x="974291" y="108077"/>
                    <a:pt x="953959" y="116211"/>
                    <a:pt x="992038" y="103517"/>
                  </a:cubicBezTo>
                  <a:cubicBezTo>
                    <a:pt x="1046824" y="62427"/>
                    <a:pt x="1003724" y="86998"/>
                    <a:pt x="1069675" y="69012"/>
                  </a:cubicBezTo>
                  <a:cubicBezTo>
                    <a:pt x="1087220" y="64227"/>
                    <a:pt x="1104181" y="57510"/>
                    <a:pt x="1121434" y="51759"/>
                  </a:cubicBezTo>
                  <a:cubicBezTo>
                    <a:pt x="1130060" y="48883"/>
                    <a:pt x="1138265" y="44037"/>
                    <a:pt x="1147313" y="43132"/>
                  </a:cubicBezTo>
                  <a:lnTo>
                    <a:pt x="1233577" y="34506"/>
                  </a:lnTo>
                  <a:cubicBezTo>
                    <a:pt x="1325003" y="11651"/>
                    <a:pt x="1188996" y="44180"/>
                    <a:pt x="1337094" y="17253"/>
                  </a:cubicBezTo>
                  <a:cubicBezTo>
                    <a:pt x="1353848" y="14207"/>
                    <a:pt x="1365606" y="7310"/>
                    <a:pt x="138022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Freeform 60">
              <a:extLst>
                <a:ext uri="{FF2B5EF4-FFF2-40B4-BE49-F238E27FC236}">
                  <a16:creationId xmlns:a16="http://schemas.microsoft.com/office/drawing/2014/main" id="{00530189-67AA-46B7-B416-86BD1C47C3AE}"/>
                </a:ext>
              </a:extLst>
            </p:cNvPr>
            <p:cNvSpPr/>
            <p:nvPr/>
          </p:nvSpPr>
          <p:spPr>
            <a:xfrm>
              <a:off x="6803931" y="5543297"/>
              <a:ext cx="170540" cy="69752"/>
            </a:xfrm>
            <a:custGeom>
              <a:avLst/>
              <a:gdLst>
                <a:gd name="connsiteX0" fmla="*/ 0 w 577970"/>
                <a:gd name="connsiteY0" fmla="*/ 241540 h 241540"/>
                <a:gd name="connsiteX1" fmla="*/ 86264 w 577970"/>
                <a:gd name="connsiteY1" fmla="*/ 232913 h 241540"/>
                <a:gd name="connsiteX2" fmla="*/ 198408 w 577970"/>
                <a:gd name="connsiteY2" fmla="*/ 207034 h 241540"/>
                <a:gd name="connsiteX3" fmla="*/ 267419 w 577970"/>
                <a:gd name="connsiteY3" fmla="*/ 189781 h 241540"/>
                <a:gd name="connsiteX4" fmla="*/ 276045 w 577970"/>
                <a:gd name="connsiteY4" fmla="*/ 155276 h 241540"/>
                <a:gd name="connsiteX5" fmla="*/ 327804 w 577970"/>
                <a:gd name="connsiteY5" fmla="*/ 138023 h 241540"/>
                <a:gd name="connsiteX6" fmla="*/ 379562 w 577970"/>
                <a:gd name="connsiteY6" fmla="*/ 112143 h 241540"/>
                <a:gd name="connsiteX7" fmla="*/ 388189 w 577970"/>
                <a:gd name="connsiteY7" fmla="*/ 86264 h 241540"/>
                <a:gd name="connsiteX8" fmla="*/ 465826 w 577970"/>
                <a:gd name="connsiteY8" fmla="*/ 43132 h 241540"/>
                <a:gd name="connsiteX9" fmla="*/ 517585 w 577970"/>
                <a:gd name="connsiteY9" fmla="*/ 17253 h 241540"/>
                <a:gd name="connsiteX10" fmla="*/ 577970 w 577970"/>
                <a:gd name="connsiteY10" fmla="*/ 0 h 24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970" h="241540">
                  <a:moveTo>
                    <a:pt x="0" y="241540"/>
                  </a:moveTo>
                  <a:cubicBezTo>
                    <a:pt x="28755" y="238664"/>
                    <a:pt x="57619" y="236732"/>
                    <a:pt x="86264" y="232913"/>
                  </a:cubicBezTo>
                  <a:cubicBezTo>
                    <a:pt x="124879" y="227764"/>
                    <a:pt x="160081" y="214699"/>
                    <a:pt x="198408" y="207034"/>
                  </a:cubicBezTo>
                  <a:cubicBezTo>
                    <a:pt x="250456" y="196625"/>
                    <a:pt x="227630" y="203045"/>
                    <a:pt x="267419" y="189781"/>
                  </a:cubicBezTo>
                  <a:cubicBezTo>
                    <a:pt x="270294" y="178279"/>
                    <a:pt x="267043" y="162991"/>
                    <a:pt x="276045" y="155276"/>
                  </a:cubicBezTo>
                  <a:cubicBezTo>
                    <a:pt x="289853" y="143441"/>
                    <a:pt x="310551" y="143774"/>
                    <a:pt x="327804" y="138023"/>
                  </a:cubicBezTo>
                  <a:cubicBezTo>
                    <a:pt x="363517" y="126118"/>
                    <a:pt x="346119" y="134439"/>
                    <a:pt x="379562" y="112143"/>
                  </a:cubicBezTo>
                  <a:cubicBezTo>
                    <a:pt x="382438" y="103517"/>
                    <a:pt x="381759" y="92694"/>
                    <a:pt x="388189" y="86264"/>
                  </a:cubicBezTo>
                  <a:cubicBezTo>
                    <a:pt x="442584" y="31870"/>
                    <a:pt x="422438" y="64827"/>
                    <a:pt x="465826" y="43132"/>
                  </a:cubicBezTo>
                  <a:cubicBezTo>
                    <a:pt x="507994" y="22047"/>
                    <a:pt x="474220" y="28094"/>
                    <a:pt x="517585" y="17253"/>
                  </a:cubicBezTo>
                  <a:cubicBezTo>
                    <a:pt x="576908" y="2422"/>
                    <a:pt x="543267" y="17350"/>
                    <a:pt x="57797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グループ化 7"/>
          <p:cNvGrpSpPr/>
          <p:nvPr/>
        </p:nvGrpSpPr>
        <p:grpSpPr>
          <a:xfrm>
            <a:off x="6518276" y="3177455"/>
            <a:ext cx="1058655" cy="1033916"/>
            <a:chOff x="5935247" y="3371168"/>
            <a:chExt cx="516981" cy="618334"/>
          </a:xfrm>
        </p:grpSpPr>
        <p:sp>
          <p:nvSpPr>
            <p:cNvPr id="11" name="Oval 10">
              <a:extLst>
                <a:ext uri="{FF2B5EF4-FFF2-40B4-BE49-F238E27FC236}">
                  <a16:creationId xmlns:a16="http://schemas.microsoft.com/office/drawing/2014/main" id="{DAE189C2-21CD-4B71-BAE7-9BD1DD65BB87}"/>
                </a:ext>
              </a:extLst>
            </p:cNvPr>
            <p:cNvSpPr/>
            <p:nvPr/>
          </p:nvSpPr>
          <p:spPr>
            <a:xfrm>
              <a:off x="6178941" y="3730844"/>
              <a:ext cx="273287" cy="25865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Shape 48">
              <a:extLst>
                <a:ext uri="{FF2B5EF4-FFF2-40B4-BE49-F238E27FC236}">
                  <a16:creationId xmlns:a16="http://schemas.microsoft.com/office/drawing/2014/main" id="{A23F3E34-BEB2-4102-B602-06D40F2C4B8D}"/>
                </a:ext>
              </a:extLst>
            </p:cNvPr>
            <p:cNvSpPr/>
            <p:nvPr/>
          </p:nvSpPr>
          <p:spPr>
            <a:xfrm rot="20143357" flipH="1">
              <a:off x="5935247" y="3371168"/>
              <a:ext cx="343042" cy="540468"/>
            </a:xfrm>
            <a:prstGeom prst="swooshArrow">
              <a:avLst>
                <a:gd name="adj1" fmla="val 19173"/>
                <a:gd name="adj2" fmla="val 31370"/>
              </a:avLst>
            </a:prstGeom>
            <a:solidFill>
              <a:srgbClr val="FF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sp>
        <p:nvSpPr>
          <p:cNvPr id="55" name="ASR and DEF as Two Main Reason Causing Concrete Cracking…">
            <a:extLst>
              <a:ext uri="{FF2B5EF4-FFF2-40B4-BE49-F238E27FC236}">
                <a16:creationId xmlns:a16="http://schemas.microsoft.com/office/drawing/2014/main" id="{7206209C-D22B-4565-BB64-520529528E5C}"/>
              </a:ext>
            </a:extLst>
          </p:cNvPr>
          <p:cNvSpPr txBox="1"/>
          <p:nvPr/>
        </p:nvSpPr>
        <p:spPr>
          <a:xfrm>
            <a:off x="-10885" y="6103328"/>
            <a:ext cx="8510941"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sz="2400" dirty="0"/>
              <a:t>ASR and DEF as Two Main Reason Causing Concrete Cracking</a:t>
            </a:r>
            <a:endParaRPr lang="en-US" sz="2400" dirty="0"/>
          </a:p>
          <a:p>
            <a:pPr algn="ctr">
              <a:defRPr b="1"/>
            </a:pPr>
            <a:r>
              <a:rPr lang="en-US" sz="2400" dirty="0"/>
              <a:t>Losses in Residual Capacity Causing Concern in Industry</a:t>
            </a:r>
            <a:endParaRPr sz="2400" dirty="0"/>
          </a:p>
        </p:txBody>
      </p:sp>
      <p:grpSp>
        <p:nvGrpSpPr>
          <p:cNvPr id="61" name="グループ化 60"/>
          <p:cNvGrpSpPr/>
          <p:nvPr/>
        </p:nvGrpSpPr>
        <p:grpSpPr>
          <a:xfrm>
            <a:off x="7024682" y="1858591"/>
            <a:ext cx="1936161" cy="4055590"/>
            <a:chOff x="7064434" y="1858591"/>
            <a:chExt cx="1936161" cy="4055589"/>
          </a:xfrm>
        </p:grpSpPr>
        <p:pic>
          <p:nvPicPr>
            <p:cNvPr id="60" name="Picture 23" descr="Picture 23">
              <a:extLst>
                <a:ext uri="{FF2B5EF4-FFF2-40B4-BE49-F238E27FC236}">
                  <a16:creationId xmlns:a16="http://schemas.microsoft.com/office/drawing/2014/main" id="{0153F801-57C7-43B7-BC92-F23AFB6A5018}"/>
                </a:ext>
              </a:extLst>
            </p:cNvPr>
            <p:cNvPicPr>
              <a:picLocks noChangeAspect="1"/>
            </p:cNvPicPr>
            <p:nvPr/>
          </p:nvPicPr>
          <p:blipFill>
            <a:blip r:embed="rId8">
              <a:extLst/>
            </a:blip>
            <a:stretch>
              <a:fillRect/>
            </a:stretch>
          </p:blipFill>
          <p:spPr>
            <a:xfrm>
              <a:off x="7686628" y="1858591"/>
              <a:ext cx="1313967" cy="2094206"/>
            </a:xfrm>
            <a:prstGeom prst="rect">
              <a:avLst/>
            </a:prstGeom>
            <a:ln w="12700" cap="flat">
              <a:noFill/>
              <a:miter lim="400000"/>
            </a:ln>
            <a:effectLst/>
          </p:spPr>
        </p:pic>
        <p:grpSp>
          <p:nvGrpSpPr>
            <p:cNvPr id="56" name="グループ化 55"/>
            <p:cNvGrpSpPr/>
            <p:nvPr/>
          </p:nvGrpSpPr>
          <p:grpSpPr>
            <a:xfrm>
              <a:off x="7064434" y="4469796"/>
              <a:ext cx="1936161" cy="1444384"/>
              <a:chOff x="7102406" y="4544933"/>
              <a:chExt cx="1936161" cy="1444384"/>
            </a:xfrm>
          </p:grpSpPr>
          <p:pic>
            <p:nvPicPr>
              <p:cNvPr id="65" name="Picture 10" descr="Picture 10">
                <a:extLst>
                  <a:ext uri="{FF2B5EF4-FFF2-40B4-BE49-F238E27FC236}">
                    <a16:creationId xmlns:a16="http://schemas.microsoft.com/office/drawing/2014/main" id="{E5BE8A01-8E00-451C-A786-848670B41F9E}"/>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7102406" y="4544933"/>
                <a:ext cx="1936161" cy="1444381"/>
              </a:xfrm>
              <a:prstGeom prst="rect">
                <a:avLst/>
              </a:prstGeom>
              <a:ln w="12700" cap="flat">
                <a:noFill/>
                <a:miter lim="400000"/>
              </a:ln>
              <a:effectLst/>
            </p:spPr>
          </p:pic>
          <p:sp>
            <p:nvSpPr>
              <p:cNvPr id="66" name="ASR">
                <a:extLst>
                  <a:ext uri="{FF2B5EF4-FFF2-40B4-BE49-F238E27FC236}">
                    <a16:creationId xmlns:a16="http://schemas.microsoft.com/office/drawing/2014/main" id="{C2455E39-48D5-4A6D-AD75-3EE11AC7ACF9}"/>
                  </a:ext>
                </a:extLst>
              </p:cNvPr>
              <p:cNvSpPr txBox="1"/>
              <p:nvPr/>
            </p:nvSpPr>
            <p:spPr>
              <a:xfrm>
                <a:off x="7622001" y="5527654"/>
                <a:ext cx="1364576" cy="461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r>
                  <a:rPr lang="en-US" sz="2400" dirty="0"/>
                  <a:t>Ettringite</a:t>
                </a:r>
                <a:endParaRPr sz="2400" dirty="0"/>
              </a:p>
            </p:txBody>
          </p:sp>
        </p:grpSp>
      </p:grpSp>
      <p:pic>
        <p:nvPicPr>
          <p:cNvPr id="2" name="Picture 1">
            <a:extLst>
              <a:ext uri="{FF2B5EF4-FFF2-40B4-BE49-F238E27FC236}">
                <a16:creationId xmlns:a16="http://schemas.microsoft.com/office/drawing/2014/main" id="{2EE83F1E-A9E5-43C8-8E4E-31E5FA42A3EC}"/>
              </a:ext>
            </a:extLst>
          </p:cNvPr>
          <p:cNvPicPr>
            <a:picLocks noChangeAspect="1"/>
          </p:cNvPicPr>
          <p:nvPr/>
        </p:nvPicPr>
        <p:blipFill>
          <a:blip r:embed="rId10"/>
          <a:stretch>
            <a:fillRect/>
          </a:stretch>
        </p:blipFill>
        <p:spPr>
          <a:xfrm>
            <a:off x="365248" y="1837565"/>
            <a:ext cx="2177911" cy="2314029"/>
          </a:xfrm>
          <a:prstGeom prst="rect">
            <a:avLst/>
          </a:prstGeom>
        </p:spPr>
      </p:pic>
      <p:pic>
        <p:nvPicPr>
          <p:cNvPr id="57" name="Picture 56">
            <a:extLst>
              <a:ext uri="{FF2B5EF4-FFF2-40B4-BE49-F238E27FC236}">
                <a16:creationId xmlns:a16="http://schemas.microsoft.com/office/drawing/2014/main" id="{62055430-E63F-46BB-BD7E-00FD4EC9899E}"/>
              </a:ext>
            </a:extLst>
          </p:cNvPr>
          <p:cNvPicPr>
            <a:picLocks noChangeAspect="1"/>
          </p:cNvPicPr>
          <p:nvPr/>
        </p:nvPicPr>
        <p:blipFill>
          <a:blip r:embed="rId11"/>
          <a:stretch>
            <a:fillRect/>
          </a:stretch>
        </p:blipFill>
        <p:spPr>
          <a:xfrm>
            <a:off x="365247" y="3231672"/>
            <a:ext cx="4071236" cy="2583272"/>
          </a:xfrm>
          <a:prstGeom prst="rect">
            <a:avLst/>
          </a:prstGeom>
        </p:spPr>
      </p:pic>
      <p:grpSp>
        <p:nvGrpSpPr>
          <p:cNvPr id="59" name="Group 58">
            <a:extLst>
              <a:ext uri="{FF2B5EF4-FFF2-40B4-BE49-F238E27FC236}">
                <a16:creationId xmlns:a16="http://schemas.microsoft.com/office/drawing/2014/main" id="{D96BCE50-BEF7-4FE2-806A-38D41094CDA5}"/>
              </a:ext>
            </a:extLst>
          </p:cNvPr>
          <p:cNvGrpSpPr/>
          <p:nvPr/>
        </p:nvGrpSpPr>
        <p:grpSpPr>
          <a:xfrm>
            <a:off x="2642900" y="1764399"/>
            <a:ext cx="1967127" cy="1413054"/>
            <a:chOff x="370230" y="4601498"/>
            <a:chExt cx="1967126" cy="1413054"/>
          </a:xfrm>
        </p:grpSpPr>
        <p:pic>
          <p:nvPicPr>
            <p:cNvPr id="58" name="Picture 57">
              <a:extLst>
                <a:ext uri="{FF2B5EF4-FFF2-40B4-BE49-F238E27FC236}">
                  <a16:creationId xmlns:a16="http://schemas.microsoft.com/office/drawing/2014/main" id="{21AF78BB-3B29-45A2-836E-50766F53246E}"/>
                </a:ext>
              </a:extLst>
            </p:cNvPr>
            <p:cNvPicPr>
              <a:picLocks noChangeAspect="1"/>
            </p:cNvPicPr>
            <p:nvPr/>
          </p:nvPicPr>
          <p:blipFill>
            <a:blip r:embed="rId12"/>
            <a:stretch>
              <a:fillRect/>
            </a:stretch>
          </p:blipFill>
          <p:spPr>
            <a:xfrm>
              <a:off x="370230" y="4601498"/>
              <a:ext cx="1776579" cy="1413054"/>
            </a:xfrm>
            <a:prstGeom prst="rect">
              <a:avLst/>
            </a:prstGeom>
          </p:spPr>
        </p:pic>
        <p:sp>
          <p:nvSpPr>
            <p:cNvPr id="62" name="ASR">
              <a:extLst>
                <a:ext uri="{FF2B5EF4-FFF2-40B4-BE49-F238E27FC236}">
                  <a16:creationId xmlns:a16="http://schemas.microsoft.com/office/drawing/2014/main" id="{5372AD81-C1A8-4AC3-8A10-FC46F21F5F86}"/>
                </a:ext>
              </a:extLst>
            </p:cNvPr>
            <p:cNvSpPr txBox="1"/>
            <p:nvPr/>
          </p:nvSpPr>
          <p:spPr>
            <a:xfrm>
              <a:off x="414661" y="5511962"/>
              <a:ext cx="1922695" cy="46166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r>
                <a:rPr lang="en-US" sz="2400" dirty="0">
                  <a:solidFill>
                    <a:schemeClr val="bg1"/>
                  </a:solidFill>
                </a:rPr>
                <a:t>ASR GEL</a:t>
              </a:r>
              <a:endParaRPr sz="2400" dirty="0">
                <a:solidFill>
                  <a:schemeClr val="bg1"/>
                </a:solidFill>
              </a:endParaRPr>
            </a:p>
          </p:txBody>
        </p:sp>
      </p:grpSp>
      <p:grpSp>
        <p:nvGrpSpPr>
          <p:cNvPr id="9" name="Group 8">
            <a:extLst>
              <a:ext uri="{FF2B5EF4-FFF2-40B4-BE49-F238E27FC236}">
                <a16:creationId xmlns:a16="http://schemas.microsoft.com/office/drawing/2014/main" id="{58BAB413-2299-499C-B91F-A5450BD69C1C}"/>
              </a:ext>
            </a:extLst>
          </p:cNvPr>
          <p:cNvGrpSpPr/>
          <p:nvPr/>
        </p:nvGrpSpPr>
        <p:grpSpPr>
          <a:xfrm>
            <a:off x="3389608" y="1764401"/>
            <a:ext cx="2432039" cy="3855126"/>
            <a:chOff x="3380861" y="1613247"/>
            <a:chExt cx="2432039" cy="3855125"/>
          </a:xfrm>
        </p:grpSpPr>
        <p:sp>
          <p:nvSpPr>
            <p:cNvPr id="50" name="Severe outside cracking">
              <a:extLst>
                <a:ext uri="{FF2B5EF4-FFF2-40B4-BE49-F238E27FC236}">
                  <a16:creationId xmlns:a16="http://schemas.microsoft.com/office/drawing/2014/main" id="{19500BAC-C589-4465-888B-E1879D6DA8A8}"/>
                </a:ext>
              </a:extLst>
            </p:cNvPr>
            <p:cNvSpPr txBox="1"/>
            <p:nvPr/>
          </p:nvSpPr>
          <p:spPr>
            <a:xfrm>
              <a:off x="3380861" y="3212585"/>
              <a:ext cx="2426954" cy="841256"/>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000" b="1"/>
              </a:lvl1pPr>
            </a:lstStyle>
            <a:p>
              <a:pPr algn="ctr"/>
              <a:r>
                <a:rPr lang="en-US" sz="2400" dirty="0"/>
                <a:t>Loss in residual capacity</a:t>
              </a:r>
              <a:endParaRPr sz="2400" dirty="0"/>
            </a:p>
          </p:txBody>
        </p:sp>
        <p:sp>
          <p:nvSpPr>
            <p:cNvPr id="51" name="Right Arrow 98">
              <a:extLst>
                <a:ext uri="{FF2B5EF4-FFF2-40B4-BE49-F238E27FC236}">
                  <a16:creationId xmlns:a16="http://schemas.microsoft.com/office/drawing/2014/main" id="{7334E170-B021-4369-B3DE-6CD4F2425B6C}"/>
                </a:ext>
              </a:extLst>
            </p:cNvPr>
            <p:cNvSpPr/>
            <p:nvPr/>
          </p:nvSpPr>
          <p:spPr>
            <a:xfrm rot="5400000">
              <a:off x="4361028" y="4167907"/>
              <a:ext cx="457635" cy="32730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2" name="Severe outside cracking">
              <a:extLst>
                <a:ext uri="{FF2B5EF4-FFF2-40B4-BE49-F238E27FC236}">
                  <a16:creationId xmlns:a16="http://schemas.microsoft.com/office/drawing/2014/main" id="{F4BA9D5F-CE19-4A40-8EF8-8926B04AC613}"/>
                </a:ext>
              </a:extLst>
            </p:cNvPr>
            <p:cNvSpPr txBox="1"/>
            <p:nvPr/>
          </p:nvSpPr>
          <p:spPr>
            <a:xfrm>
              <a:off x="3783256" y="4627116"/>
              <a:ext cx="1629112" cy="841256"/>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000" b="1"/>
              </a:lvl1pPr>
            </a:lstStyle>
            <a:p>
              <a:pPr algn="ctr"/>
              <a:r>
                <a:rPr lang="en-US" sz="2400" dirty="0"/>
                <a:t>Safety Concern</a:t>
              </a:r>
              <a:endParaRPr sz="2400" dirty="0"/>
            </a:p>
          </p:txBody>
        </p:sp>
        <p:sp>
          <p:nvSpPr>
            <p:cNvPr id="53" name="Severe outside cracking">
              <a:extLst>
                <a:ext uri="{FF2B5EF4-FFF2-40B4-BE49-F238E27FC236}">
                  <a16:creationId xmlns:a16="http://schemas.microsoft.com/office/drawing/2014/main" id="{656A9375-8645-405A-801D-80CF314A3DE7}"/>
                </a:ext>
              </a:extLst>
            </p:cNvPr>
            <p:cNvSpPr txBox="1"/>
            <p:nvPr/>
          </p:nvSpPr>
          <p:spPr>
            <a:xfrm>
              <a:off x="3385946" y="1613247"/>
              <a:ext cx="2426954" cy="841256"/>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000" b="1"/>
              </a:lvl1pPr>
            </a:lstStyle>
            <a:p>
              <a:pPr algn="ctr"/>
              <a:r>
                <a:rPr lang="en-US" sz="2400" dirty="0"/>
                <a:t>Damage in structure</a:t>
              </a:r>
              <a:endParaRPr sz="2400" dirty="0"/>
            </a:p>
          </p:txBody>
        </p:sp>
        <p:sp>
          <p:nvSpPr>
            <p:cNvPr id="54" name="Right Arrow 98">
              <a:extLst>
                <a:ext uri="{FF2B5EF4-FFF2-40B4-BE49-F238E27FC236}">
                  <a16:creationId xmlns:a16="http://schemas.microsoft.com/office/drawing/2014/main" id="{B4C8F32F-9617-4373-AF5E-AE1C13C6713D}"/>
                </a:ext>
              </a:extLst>
            </p:cNvPr>
            <p:cNvSpPr/>
            <p:nvPr/>
          </p:nvSpPr>
          <p:spPr>
            <a:xfrm rot="5400000">
              <a:off x="4335909" y="2647037"/>
              <a:ext cx="457635" cy="32730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sp>
        <p:nvSpPr>
          <p:cNvPr id="67" name="文本框 66">
            <a:extLst>
              <a:ext uri="{FF2B5EF4-FFF2-40B4-BE49-F238E27FC236}">
                <a16:creationId xmlns:a16="http://schemas.microsoft.com/office/drawing/2014/main" id="{50BD4DF4-B393-C145-8A24-D3CD68DB24B4}"/>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2</a:t>
            </a:r>
            <a:endParaRPr kumimoji="1" lang="zh-CN" altLang="en-US" dirty="0"/>
          </a:p>
        </p:txBody>
      </p:sp>
    </p:spTree>
    <p:extLst>
      <p:ext uri="{BB962C8B-B14F-4D97-AF65-F5344CB8AC3E}">
        <p14:creationId xmlns:p14="http://schemas.microsoft.com/office/powerpoint/2010/main" val="37065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9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10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1900"/>
                            </p:stCondLst>
                            <p:childTnLst>
                              <p:par>
                                <p:cTn id="20" presetID="1" presetClass="entr" presetSubtype="0" fill="hold" nodeType="afterEffect">
                                  <p:stCondLst>
                                    <p:cond delay="110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230379" y="12636"/>
            <a:ext cx="7465648" cy="889307"/>
          </a:xfrm>
        </p:spPr>
        <p:txBody>
          <a:bodyPr>
            <a:normAutofit fontScale="90000"/>
          </a:bodyPr>
          <a:lstStyle/>
          <a:p>
            <a:r>
              <a:rPr lang="en-US" dirty="0"/>
              <a:t>BACKGROUND</a:t>
            </a:r>
          </a:p>
        </p:txBody>
      </p:sp>
      <p:sp>
        <p:nvSpPr>
          <p:cNvPr id="9" name="Delayed Ettringite Formation">
            <a:extLst>
              <a:ext uri="{FF2B5EF4-FFF2-40B4-BE49-F238E27FC236}">
                <a16:creationId xmlns:a16="http://schemas.microsoft.com/office/drawing/2014/main" id="{9CA24EBA-6803-44EA-B686-E1B03544A53B}"/>
              </a:ext>
            </a:extLst>
          </p:cNvPr>
          <p:cNvSpPr txBox="1"/>
          <p:nvPr/>
        </p:nvSpPr>
        <p:spPr>
          <a:xfrm>
            <a:off x="-38379" y="4484471"/>
            <a:ext cx="1578365"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b="1"/>
            </a:lvl1pPr>
          </a:lstStyle>
          <a:p>
            <a:r>
              <a:rPr sz="2400" dirty="0"/>
              <a:t>Delayed Ettringite Formation</a:t>
            </a:r>
          </a:p>
        </p:txBody>
      </p:sp>
      <p:sp>
        <p:nvSpPr>
          <p:cNvPr id="10" name="テキスト ボックス 3">
            <a:extLst>
              <a:ext uri="{FF2B5EF4-FFF2-40B4-BE49-F238E27FC236}">
                <a16:creationId xmlns:a16="http://schemas.microsoft.com/office/drawing/2014/main" id="{431BFD78-EC31-4DB8-A059-BBF4EE198542}"/>
              </a:ext>
            </a:extLst>
          </p:cNvPr>
          <p:cNvSpPr txBox="1"/>
          <p:nvPr/>
        </p:nvSpPr>
        <p:spPr>
          <a:xfrm>
            <a:off x="10005" y="4006650"/>
            <a:ext cx="761092" cy="461663"/>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sz="2400" dirty="0">
                <a:solidFill>
                  <a:schemeClr val="bg1"/>
                </a:solidFill>
              </a:rPr>
              <a:t>DEF</a:t>
            </a:r>
          </a:p>
        </p:txBody>
      </p:sp>
      <p:sp>
        <p:nvSpPr>
          <p:cNvPr id="14" name="テキスト ボックス 5">
            <a:extLst>
              <a:ext uri="{FF2B5EF4-FFF2-40B4-BE49-F238E27FC236}">
                <a16:creationId xmlns:a16="http://schemas.microsoft.com/office/drawing/2014/main" id="{8F69E367-E738-4BB5-BF99-E5E0C95AEA4B}"/>
              </a:ext>
            </a:extLst>
          </p:cNvPr>
          <p:cNvSpPr txBox="1"/>
          <p:nvPr/>
        </p:nvSpPr>
        <p:spPr>
          <a:xfrm>
            <a:off x="7203089" y="969499"/>
            <a:ext cx="1373749" cy="8309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600" b="1"/>
            </a:pPr>
            <a:r>
              <a:rPr lang="en-US" sz="2400" dirty="0"/>
              <a:t>Residual Capacity</a:t>
            </a:r>
            <a:endParaRPr sz="2400" dirty="0"/>
          </a:p>
        </p:txBody>
      </p:sp>
      <p:sp>
        <p:nvSpPr>
          <p:cNvPr id="103" name="ASR and DEF as Two Main Reason Causing Concrete Cracking…">
            <a:extLst>
              <a:ext uri="{FF2B5EF4-FFF2-40B4-BE49-F238E27FC236}">
                <a16:creationId xmlns:a16="http://schemas.microsoft.com/office/drawing/2014/main" id="{5214DE6D-1693-4A9D-9B90-55AD95253422}"/>
              </a:ext>
            </a:extLst>
          </p:cNvPr>
          <p:cNvSpPr txBox="1"/>
          <p:nvPr/>
        </p:nvSpPr>
        <p:spPr>
          <a:xfrm>
            <a:off x="0" y="6287994"/>
            <a:ext cx="8500118"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sz="2400" dirty="0"/>
              <a:t>Similar</a:t>
            </a:r>
            <a:r>
              <a:rPr lang="en-US" sz="2400" dirty="0"/>
              <a:t> in</a:t>
            </a:r>
            <a:r>
              <a:rPr sz="2400" dirty="0"/>
              <a:t> Cracking Pattern</a:t>
            </a:r>
            <a:r>
              <a:rPr lang="en-US" altLang="zh-CN" sz="2400" dirty="0"/>
              <a:t> but</a:t>
            </a:r>
            <a:r>
              <a:rPr sz="2400" dirty="0"/>
              <a:t> Different </a:t>
            </a:r>
            <a:r>
              <a:rPr lang="en-US" sz="2400" dirty="0"/>
              <a:t>in Cracking </a:t>
            </a:r>
            <a:r>
              <a:rPr sz="2400" dirty="0"/>
              <a:t>Mechanism</a:t>
            </a:r>
            <a:endParaRPr lang="en-US" sz="2400" dirty="0"/>
          </a:p>
        </p:txBody>
      </p:sp>
      <p:pic>
        <p:nvPicPr>
          <p:cNvPr id="11" name="Picture 10">
            <a:extLst>
              <a:ext uri="{FF2B5EF4-FFF2-40B4-BE49-F238E27FC236}">
                <a16:creationId xmlns:a16="http://schemas.microsoft.com/office/drawing/2014/main" id="{AC675337-3434-4C02-BAFF-74AE49D1C8F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22314" y="1961471"/>
            <a:ext cx="1546336" cy="163948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1BBDE67B-764A-4445-BC57-C5A883BFBA6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49726" y="1970051"/>
            <a:ext cx="1828800" cy="1326430"/>
          </a:xfrm>
          <a:prstGeom prst="rect">
            <a:avLst/>
          </a:prstGeom>
        </p:spPr>
      </p:pic>
      <p:cxnSp>
        <p:nvCxnSpPr>
          <p:cNvPr id="25" name="Straight Arrow Connector 24">
            <a:extLst>
              <a:ext uri="{FF2B5EF4-FFF2-40B4-BE49-F238E27FC236}">
                <a16:creationId xmlns:a16="http://schemas.microsoft.com/office/drawing/2014/main" id="{5AFCCF99-D605-4E22-B563-00CBA31B9702}"/>
              </a:ext>
            </a:extLst>
          </p:cNvPr>
          <p:cNvCxnSpPr/>
          <p:nvPr/>
        </p:nvCxnSpPr>
        <p:spPr>
          <a:xfrm>
            <a:off x="7285814" y="2080647"/>
            <a:ext cx="1014047" cy="77201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3C4150F-AC3D-4412-82FB-F70411B9F23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944773" y="4140551"/>
            <a:ext cx="1828800" cy="1446462"/>
          </a:xfrm>
          <a:prstGeom prst="rect">
            <a:avLst/>
          </a:prstGeom>
        </p:spPr>
      </p:pic>
      <p:cxnSp>
        <p:nvCxnSpPr>
          <p:cNvPr id="62" name="Straight Arrow Connector 61">
            <a:extLst>
              <a:ext uri="{FF2B5EF4-FFF2-40B4-BE49-F238E27FC236}">
                <a16:creationId xmlns:a16="http://schemas.microsoft.com/office/drawing/2014/main" id="{2B079A24-2118-4A9E-BF52-6DC78349D37C}"/>
              </a:ext>
            </a:extLst>
          </p:cNvPr>
          <p:cNvCxnSpPr/>
          <p:nvPr/>
        </p:nvCxnSpPr>
        <p:spPr>
          <a:xfrm>
            <a:off x="7328313" y="4273179"/>
            <a:ext cx="1014047" cy="772019"/>
          </a:xfrm>
          <a:prstGeom prst="straightConnector1">
            <a:avLst/>
          </a:prstGeom>
          <a:ln w="571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5">
            <a:extLst>
              <a:ext uri="{FF2B5EF4-FFF2-40B4-BE49-F238E27FC236}">
                <a16:creationId xmlns:a16="http://schemas.microsoft.com/office/drawing/2014/main" id="{1959486E-83C1-4AA8-9DDE-6F6745D8D732}"/>
              </a:ext>
            </a:extLst>
          </p:cNvPr>
          <p:cNvSpPr txBox="1"/>
          <p:nvPr/>
        </p:nvSpPr>
        <p:spPr>
          <a:xfrm>
            <a:off x="6706320" y="5524043"/>
            <a:ext cx="2413586" cy="70788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t>Compressive Strength</a:t>
            </a:r>
          </a:p>
          <a:p>
            <a:pPr algn="ctr"/>
            <a:r>
              <a:rPr lang="en-US" sz="2000" dirty="0"/>
              <a:t>Up to 66% Loss</a:t>
            </a:r>
            <a:endParaRPr sz="2000" dirty="0"/>
          </a:p>
        </p:txBody>
      </p:sp>
      <p:sp>
        <p:nvSpPr>
          <p:cNvPr id="58" name="テキスト ボックス 5">
            <a:extLst>
              <a:ext uri="{FF2B5EF4-FFF2-40B4-BE49-F238E27FC236}">
                <a16:creationId xmlns:a16="http://schemas.microsoft.com/office/drawing/2014/main" id="{B3C16478-59C8-491E-B7B8-23FFF20B3FB7}"/>
              </a:ext>
            </a:extLst>
          </p:cNvPr>
          <p:cNvSpPr txBox="1"/>
          <p:nvPr/>
        </p:nvSpPr>
        <p:spPr>
          <a:xfrm>
            <a:off x="6442854" y="3352880"/>
            <a:ext cx="2413586" cy="70788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t>Compressive Strength</a:t>
            </a:r>
          </a:p>
          <a:p>
            <a:pPr algn="ctr"/>
            <a:r>
              <a:rPr lang="en-US" sz="2000" dirty="0"/>
              <a:t>Up to 59% Loss</a:t>
            </a:r>
            <a:endParaRPr sz="2000" dirty="0"/>
          </a:p>
        </p:txBody>
      </p:sp>
      <p:sp>
        <p:nvSpPr>
          <p:cNvPr id="34" name="正方形/長方形 33"/>
          <p:cNvSpPr/>
          <p:nvPr/>
        </p:nvSpPr>
        <p:spPr>
          <a:xfrm>
            <a:off x="757496" y="1947325"/>
            <a:ext cx="598087" cy="1844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Picture 12">
            <a:extLst>
              <a:ext uri="{FF2B5EF4-FFF2-40B4-BE49-F238E27FC236}">
                <a16:creationId xmlns:a16="http://schemas.microsoft.com/office/drawing/2014/main" id="{23797CD3-CE17-4707-BCAB-889857825729}"/>
              </a:ext>
            </a:extLst>
          </p:cNvPr>
          <p:cNvPicPr>
            <a:picLocks noChangeAspect="1"/>
          </p:cNvPicPr>
          <p:nvPr/>
        </p:nvPicPr>
        <p:blipFill>
          <a:blip r:embed="rId6"/>
          <a:stretch>
            <a:fillRect/>
          </a:stretch>
        </p:blipFill>
        <p:spPr>
          <a:xfrm>
            <a:off x="-1525378" y="-2667219"/>
            <a:ext cx="1623691" cy="1696177"/>
          </a:xfrm>
          <a:prstGeom prst="rect">
            <a:avLst/>
          </a:prstGeom>
        </p:spPr>
      </p:pic>
      <p:sp>
        <p:nvSpPr>
          <p:cNvPr id="5" name="正方形/長方形 4"/>
          <p:cNvSpPr/>
          <p:nvPr/>
        </p:nvSpPr>
        <p:spPr>
          <a:xfrm>
            <a:off x="1365751" y="1947325"/>
            <a:ext cx="1659467" cy="162303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1396576" y="1742377"/>
            <a:ext cx="1659467" cy="192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549794" y="2543070"/>
            <a:ext cx="2534108" cy="25341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7" name="成组">
            <a:extLst>
              <a:ext uri="{FF2B5EF4-FFF2-40B4-BE49-F238E27FC236}">
                <a16:creationId xmlns:a16="http://schemas.microsoft.com/office/drawing/2014/main" id="{D5C2CDE3-6F6B-4FF4-83A0-CED5B08A59FD}"/>
              </a:ext>
            </a:extLst>
          </p:cNvPr>
          <p:cNvSpPr txBox="1"/>
          <p:nvPr/>
        </p:nvSpPr>
        <p:spPr>
          <a:xfrm>
            <a:off x="1382166" y="968798"/>
            <a:ext cx="1622151" cy="8309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600" b="1"/>
            </a:pPr>
            <a:r>
              <a:rPr sz="2400" dirty="0"/>
              <a:t>Expanding</a:t>
            </a:r>
          </a:p>
          <a:p>
            <a:pPr algn="ctr">
              <a:defRPr sz="2600" b="1"/>
            </a:pPr>
            <a:r>
              <a:rPr sz="2400" dirty="0"/>
              <a:t>Interface</a:t>
            </a:r>
          </a:p>
        </p:txBody>
      </p:sp>
      <p:sp>
        <p:nvSpPr>
          <p:cNvPr id="38" name="円/楕円 37"/>
          <p:cNvSpPr/>
          <p:nvPr/>
        </p:nvSpPr>
        <p:spPr>
          <a:xfrm>
            <a:off x="1549794" y="2548483"/>
            <a:ext cx="2534108" cy="2534108"/>
          </a:xfrm>
          <a:prstGeom prst="ellips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3" name="正方形/長方形 32"/>
          <p:cNvSpPr/>
          <p:nvPr/>
        </p:nvSpPr>
        <p:spPr>
          <a:xfrm>
            <a:off x="1365748" y="3595548"/>
            <a:ext cx="2942787" cy="215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3034199" y="1932367"/>
            <a:ext cx="1161500" cy="210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11">
            <a:extLst>
              <a:ext uri="{FF2B5EF4-FFF2-40B4-BE49-F238E27FC236}">
                <a16:creationId xmlns:a16="http://schemas.microsoft.com/office/drawing/2014/main" id="{9244ED3B-92CF-4F67-A075-F324F20340CD}"/>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3129953" y="1932367"/>
            <a:ext cx="1645920" cy="1645920"/>
          </a:xfrm>
          <a:prstGeom prst="rect">
            <a:avLst/>
          </a:prstGeom>
        </p:spPr>
      </p:pic>
      <p:sp>
        <p:nvSpPr>
          <p:cNvPr id="54" name="テキスト ボックス 5">
            <a:extLst>
              <a:ext uri="{FF2B5EF4-FFF2-40B4-BE49-F238E27FC236}">
                <a16:creationId xmlns:a16="http://schemas.microsoft.com/office/drawing/2014/main" id="{3260DE6F-9D1C-4C43-8EC6-300131914F85}"/>
              </a:ext>
            </a:extLst>
          </p:cNvPr>
          <p:cNvSpPr txBox="1"/>
          <p:nvPr/>
        </p:nvSpPr>
        <p:spPr>
          <a:xfrm>
            <a:off x="3508504" y="3108766"/>
            <a:ext cx="1254945" cy="461663"/>
          </a:xfrm>
          <a:prstGeom prst="rect">
            <a:avLst/>
          </a:prstGeom>
          <a:solidFill>
            <a:srgbClr val="C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defPPr>
              <a:defRPr lang="en-US"/>
            </a:defPPr>
            <a:lvl1pPr>
              <a:defRPr sz="2400" b="1">
                <a:solidFill>
                  <a:schemeClr val="bg1"/>
                </a:solidFill>
              </a:defRPr>
            </a:lvl1pPr>
          </a:lstStyle>
          <a:p>
            <a:r>
              <a:rPr dirty="0"/>
              <a:t>ASR</a:t>
            </a:r>
            <a:r>
              <a:rPr lang="en-US" dirty="0"/>
              <a:t> GEL</a:t>
            </a:r>
            <a:endParaRPr dirty="0"/>
          </a:p>
        </p:txBody>
      </p:sp>
      <p:pic>
        <p:nvPicPr>
          <p:cNvPr id="53" name="Picture 2">
            <a:extLst>
              <a:ext uri="{FF2B5EF4-FFF2-40B4-BE49-F238E27FC236}">
                <a16:creationId xmlns:a16="http://schemas.microsoft.com/office/drawing/2014/main" id="{705302B9-00A8-4C5A-BBB3-8049454D725C}"/>
              </a:ext>
            </a:extLst>
          </p:cNvPr>
          <p:cNvPicPr>
            <a:picLocks noChangeAspect="1" noChangeArrowheads="1"/>
          </p:cNvPicPr>
          <p:nvPr/>
        </p:nvPicPr>
        <p:blipFill rotWithShape="1">
          <a:blip r:embed="rId8">
            <a:extLst>
              <a:ext uri="{28A0092B-C50C-407E-A947-70E740481C1C}">
                <a14:useLocalDpi xmlns:a14="http://schemas.microsoft.com/office/drawing/2010/main"/>
              </a:ext>
            </a:extLst>
          </a:blip>
          <a:srcRect/>
          <a:stretch/>
        </p:blipFill>
        <p:spPr bwMode="auto">
          <a:xfrm>
            <a:off x="1378916" y="4123319"/>
            <a:ext cx="1646301" cy="155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descr="C:\Users\Nagai\Downloads\Study at UT\Concrete\Concrete sleepers\SEM\SEM 3D UT\6-7.01.16\6010707.BMP">
            <a:extLst>
              <a:ext uri="{FF2B5EF4-FFF2-40B4-BE49-F238E27FC236}">
                <a16:creationId xmlns:a16="http://schemas.microsoft.com/office/drawing/2014/main" id="{03E51ED5-87ED-4881-AABF-E42FB2C05F10}"/>
              </a:ext>
            </a:extLst>
          </p:cNvPr>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40000"/>
                    </a14:imgEffect>
                  </a14:imgLayer>
                </a14:imgProps>
              </a:ext>
              <a:ext uri="{28A0092B-C50C-407E-A947-70E740481C1C}">
                <a14:useLocalDpi xmlns:a14="http://schemas.microsoft.com/office/drawing/2010/main"/>
              </a:ext>
            </a:extLst>
          </a:blip>
          <a:srcRect/>
          <a:stretch/>
        </p:blipFill>
        <p:spPr bwMode="auto">
          <a:xfrm>
            <a:off x="3129952" y="4124450"/>
            <a:ext cx="1648318" cy="1645920"/>
          </a:xfrm>
          <a:prstGeom prst="rect">
            <a:avLst/>
          </a:prstGeom>
          <a:solidFill>
            <a:schemeClr val="tx1"/>
          </a:solidFill>
          <a:ln w="12700">
            <a:miter lim="400000"/>
          </a:ln>
          <a:extLst>
            <a:ext uri="{909E8E84-426E-40DD-AFC4-6F175D3DCCD1}">
              <a14:hiddenFill xmlns:a14="http://schemas.microsoft.com/office/drawing/2010/main">
                <a:solidFill>
                  <a:srgbClr val="FFFFFF"/>
                </a:solidFill>
              </a14:hiddenFill>
            </a:ext>
          </a:extLst>
        </p:spPr>
      </p:pic>
      <p:sp>
        <p:nvSpPr>
          <p:cNvPr id="55" name="テキスト ボックス 5">
            <a:extLst>
              <a:ext uri="{FF2B5EF4-FFF2-40B4-BE49-F238E27FC236}">
                <a16:creationId xmlns:a16="http://schemas.microsoft.com/office/drawing/2014/main" id="{A2E93B8A-2245-43D9-821A-698099EB6F7E}"/>
              </a:ext>
            </a:extLst>
          </p:cNvPr>
          <p:cNvSpPr txBox="1"/>
          <p:nvPr/>
        </p:nvSpPr>
        <p:spPr>
          <a:xfrm>
            <a:off x="3160780" y="5283411"/>
            <a:ext cx="1615093" cy="461663"/>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defPPr>
              <a:defRPr lang="en-US"/>
            </a:defPPr>
            <a:lvl1pPr>
              <a:defRPr sz="2400" b="1">
                <a:solidFill>
                  <a:schemeClr val="bg1"/>
                </a:solidFill>
              </a:defRPr>
            </a:lvl1pPr>
          </a:lstStyle>
          <a:p>
            <a:r>
              <a:rPr lang="en-US" dirty="0"/>
              <a:t>ETTRINGITE</a:t>
            </a:r>
            <a:endParaRPr dirty="0"/>
          </a:p>
        </p:txBody>
      </p:sp>
      <p:sp>
        <p:nvSpPr>
          <p:cNvPr id="59" name="Rectangle 58">
            <a:extLst>
              <a:ext uri="{FF2B5EF4-FFF2-40B4-BE49-F238E27FC236}">
                <a16:creationId xmlns:a16="http://schemas.microsoft.com/office/drawing/2014/main" id="{6DC89E5E-5B38-4FEA-8419-50974EDDE5C9}"/>
              </a:ext>
            </a:extLst>
          </p:cNvPr>
          <p:cNvSpPr/>
          <p:nvPr/>
        </p:nvSpPr>
        <p:spPr>
          <a:xfrm>
            <a:off x="1817377" y="4615828"/>
            <a:ext cx="756215" cy="7516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D1B55D81-6F89-494F-973F-805C25B8AB84}"/>
              </a:ext>
            </a:extLst>
          </p:cNvPr>
          <p:cNvSpPr/>
          <p:nvPr/>
        </p:nvSpPr>
        <p:spPr>
          <a:xfrm>
            <a:off x="1845469" y="3033752"/>
            <a:ext cx="1133452" cy="369332"/>
          </a:xfrm>
          <a:prstGeom prst="rect">
            <a:avLst/>
          </a:prstGeom>
        </p:spPr>
        <p:txBody>
          <a:bodyPr wrap="none">
            <a:spAutoFit/>
          </a:bodyPr>
          <a:lstStyle/>
          <a:p>
            <a:r>
              <a:rPr lang="en-US" altLang="zh-CN" dirty="0"/>
              <a:t>Aggregate</a:t>
            </a:r>
            <a:endParaRPr lang="zh-CN" altLang="en-US" dirty="0"/>
          </a:p>
        </p:txBody>
      </p:sp>
      <p:sp>
        <p:nvSpPr>
          <p:cNvPr id="40" name="矩形 39">
            <a:extLst>
              <a:ext uri="{FF2B5EF4-FFF2-40B4-BE49-F238E27FC236}">
                <a16:creationId xmlns:a16="http://schemas.microsoft.com/office/drawing/2014/main" id="{3F1C506E-BBB9-C845-B217-4A862C876F34}"/>
              </a:ext>
            </a:extLst>
          </p:cNvPr>
          <p:cNvSpPr/>
          <p:nvPr/>
        </p:nvSpPr>
        <p:spPr>
          <a:xfrm>
            <a:off x="1526333" y="2072572"/>
            <a:ext cx="848694" cy="369332"/>
          </a:xfrm>
          <a:prstGeom prst="rect">
            <a:avLst/>
          </a:prstGeom>
        </p:spPr>
        <p:txBody>
          <a:bodyPr wrap="none">
            <a:spAutoFit/>
          </a:bodyPr>
          <a:lstStyle/>
          <a:p>
            <a:r>
              <a:rPr lang="en-US" altLang="zh-CN" dirty="0"/>
              <a:t>Mortar</a:t>
            </a:r>
            <a:endParaRPr lang="zh-CN" altLang="en-US" dirty="0"/>
          </a:p>
        </p:txBody>
      </p:sp>
      <p:sp>
        <p:nvSpPr>
          <p:cNvPr id="42" name="矩形 41">
            <a:extLst>
              <a:ext uri="{FF2B5EF4-FFF2-40B4-BE49-F238E27FC236}">
                <a16:creationId xmlns:a16="http://schemas.microsoft.com/office/drawing/2014/main" id="{5E6EB424-8573-C44F-9DD6-039223774171}"/>
              </a:ext>
            </a:extLst>
          </p:cNvPr>
          <p:cNvSpPr/>
          <p:nvPr/>
        </p:nvSpPr>
        <p:spPr>
          <a:xfrm>
            <a:off x="1849708" y="4820783"/>
            <a:ext cx="686022" cy="369332"/>
          </a:xfrm>
          <a:prstGeom prst="rect">
            <a:avLst/>
          </a:prstGeom>
        </p:spPr>
        <p:txBody>
          <a:bodyPr wrap="none">
            <a:spAutoFit/>
          </a:bodyPr>
          <a:lstStyle/>
          <a:p>
            <a:r>
              <a:rPr lang="en-US" altLang="zh-CN" dirty="0"/>
              <a:t>Paste</a:t>
            </a:r>
            <a:endParaRPr lang="zh-CN" altLang="en-US" dirty="0"/>
          </a:p>
        </p:txBody>
      </p:sp>
      <p:sp>
        <p:nvSpPr>
          <p:cNvPr id="7" name="Alkali–Silica Reaction">
            <a:extLst>
              <a:ext uri="{FF2B5EF4-FFF2-40B4-BE49-F238E27FC236}">
                <a16:creationId xmlns:a16="http://schemas.microsoft.com/office/drawing/2014/main" id="{FCC9E1CA-CAF3-489E-8C14-3E9B23A281B1}"/>
              </a:ext>
            </a:extLst>
          </p:cNvPr>
          <p:cNvSpPr txBox="1"/>
          <p:nvPr/>
        </p:nvSpPr>
        <p:spPr>
          <a:xfrm>
            <a:off x="-43389" y="2470869"/>
            <a:ext cx="2514831"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lvl1pPr>
          </a:lstStyle>
          <a:p>
            <a:r>
              <a:rPr sz="2400" dirty="0"/>
              <a:t>Alkali–</a:t>
            </a:r>
            <a:endParaRPr lang="en-US" sz="2400" dirty="0"/>
          </a:p>
          <a:p>
            <a:r>
              <a:rPr sz="2400" dirty="0"/>
              <a:t>Silica </a:t>
            </a:r>
            <a:endParaRPr lang="en-US" sz="2400" dirty="0"/>
          </a:p>
          <a:p>
            <a:r>
              <a:rPr sz="2400" dirty="0"/>
              <a:t>Reaction </a:t>
            </a:r>
          </a:p>
        </p:txBody>
      </p:sp>
      <p:sp>
        <p:nvSpPr>
          <p:cNvPr id="8" name="テキスト ボックス 5">
            <a:extLst>
              <a:ext uri="{FF2B5EF4-FFF2-40B4-BE49-F238E27FC236}">
                <a16:creationId xmlns:a16="http://schemas.microsoft.com/office/drawing/2014/main" id="{9886DC40-A1E1-4351-BCD5-7791F475ED88}"/>
              </a:ext>
            </a:extLst>
          </p:cNvPr>
          <p:cNvSpPr txBox="1"/>
          <p:nvPr/>
        </p:nvSpPr>
        <p:spPr>
          <a:xfrm>
            <a:off x="-1759" y="1994167"/>
            <a:ext cx="761092" cy="461663"/>
          </a:xfrm>
          <a:prstGeom prst="rect">
            <a:avLst/>
          </a:prstGeom>
          <a:solidFill>
            <a:srgbClr val="C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sz="2400" dirty="0">
                <a:solidFill>
                  <a:schemeClr val="bg1"/>
                </a:solidFill>
              </a:rPr>
              <a:t>ASR</a:t>
            </a:r>
          </a:p>
        </p:txBody>
      </p:sp>
      <p:sp>
        <p:nvSpPr>
          <p:cNvPr id="43" name="文本框 42">
            <a:extLst>
              <a:ext uri="{FF2B5EF4-FFF2-40B4-BE49-F238E27FC236}">
                <a16:creationId xmlns:a16="http://schemas.microsoft.com/office/drawing/2014/main" id="{7F44C1D0-0C4A-304F-996A-43A804D2E70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3</a:t>
            </a:r>
            <a:endParaRPr kumimoji="1" lang="zh-CN" altLang="en-US" dirty="0"/>
          </a:p>
        </p:txBody>
      </p:sp>
      <p:sp>
        <p:nvSpPr>
          <p:cNvPr id="28" name="テキスト ボックス 5">
            <a:extLst>
              <a:ext uri="{FF2B5EF4-FFF2-40B4-BE49-F238E27FC236}">
                <a16:creationId xmlns:a16="http://schemas.microsoft.com/office/drawing/2014/main" id="{06E31F9A-4A79-45FF-8598-FD673D3BA462}"/>
              </a:ext>
            </a:extLst>
          </p:cNvPr>
          <p:cNvSpPr txBox="1"/>
          <p:nvPr/>
        </p:nvSpPr>
        <p:spPr>
          <a:xfrm>
            <a:off x="3222531" y="959423"/>
            <a:ext cx="1373749" cy="8309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600" b="1"/>
            </a:pPr>
            <a:r>
              <a:rPr sz="2400" dirty="0"/>
              <a:t>Chemical</a:t>
            </a:r>
          </a:p>
          <a:p>
            <a:pPr algn="ctr">
              <a:defRPr sz="2600" b="1"/>
            </a:pPr>
            <a:r>
              <a:rPr sz="2400" dirty="0"/>
              <a:t>Products</a:t>
            </a:r>
          </a:p>
        </p:txBody>
      </p:sp>
      <p:sp>
        <p:nvSpPr>
          <p:cNvPr id="47" name="テキスト ボックス 5">
            <a:extLst>
              <a:ext uri="{FF2B5EF4-FFF2-40B4-BE49-F238E27FC236}">
                <a16:creationId xmlns:a16="http://schemas.microsoft.com/office/drawing/2014/main" id="{C2223C7A-BE48-D64B-B3D9-E6B7010AE7CF}"/>
              </a:ext>
            </a:extLst>
          </p:cNvPr>
          <p:cNvSpPr txBox="1"/>
          <p:nvPr/>
        </p:nvSpPr>
        <p:spPr>
          <a:xfrm>
            <a:off x="4814494" y="958010"/>
            <a:ext cx="1373749" cy="830995"/>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lgn="ctr">
              <a:defRPr sz="2600" b="1"/>
            </a:pPr>
            <a:r>
              <a:rPr lang="en-US" sz="2400" dirty="0"/>
              <a:t>Cracking</a:t>
            </a:r>
          </a:p>
          <a:p>
            <a:pPr algn="ctr">
              <a:defRPr sz="2600" b="1"/>
            </a:pPr>
            <a:r>
              <a:rPr lang="en-US" sz="2400" dirty="0"/>
              <a:t>Pattern</a:t>
            </a:r>
            <a:endParaRPr sz="2400" dirty="0"/>
          </a:p>
        </p:txBody>
      </p:sp>
      <p:pic>
        <p:nvPicPr>
          <p:cNvPr id="50" name="Picture 11">
            <a:extLst>
              <a:ext uri="{FF2B5EF4-FFF2-40B4-BE49-F238E27FC236}">
                <a16:creationId xmlns:a16="http://schemas.microsoft.com/office/drawing/2014/main" id="{33390BB1-2377-E84C-B112-BF419238BE9C}"/>
              </a:ext>
            </a:extLst>
          </p:cNvPr>
          <p:cNvPicPr>
            <a:picLocks noChangeAspect="1"/>
          </p:cNvPicPr>
          <p:nvPr/>
        </p:nvPicPr>
        <p:blipFill rotWithShape="1">
          <a:blip r:embed="rId11">
            <a:extLst>
              <a:ext uri="{28A0092B-C50C-407E-A947-70E740481C1C}">
                <a14:useLocalDpi xmlns:a14="http://schemas.microsoft.com/office/drawing/2010/main"/>
              </a:ext>
            </a:extLst>
          </a:blip>
          <a:srcRect/>
          <a:stretch/>
        </p:blipFill>
        <p:spPr>
          <a:xfrm>
            <a:off x="5179973" y="1900357"/>
            <a:ext cx="630924" cy="1761716"/>
          </a:xfrm>
          <a:prstGeom prst="rect">
            <a:avLst/>
          </a:prstGeom>
        </p:spPr>
      </p:pic>
      <p:pic>
        <p:nvPicPr>
          <p:cNvPr id="52" name="Picture 6">
            <a:extLst>
              <a:ext uri="{FF2B5EF4-FFF2-40B4-BE49-F238E27FC236}">
                <a16:creationId xmlns:a16="http://schemas.microsoft.com/office/drawing/2014/main" id="{50069ED7-A952-C940-8DEC-8A2A7C211B1B}"/>
              </a:ext>
            </a:extLst>
          </p:cNvPr>
          <p:cNvPicPr>
            <a:picLocks noChangeAspect="1"/>
          </p:cNvPicPr>
          <p:nvPr/>
        </p:nvPicPr>
        <p:blipFill rotWithShape="1">
          <a:blip r:embed="rId12">
            <a:extLst>
              <a:ext uri="{28A0092B-C50C-407E-A947-70E740481C1C}">
                <a14:useLocalDpi xmlns:a14="http://schemas.microsoft.com/office/drawing/2010/main"/>
              </a:ext>
            </a:extLst>
          </a:blip>
          <a:srcRect l="9137" r="15078"/>
          <a:stretch/>
        </p:blipFill>
        <p:spPr>
          <a:xfrm rot="16200000">
            <a:off x="4593701" y="4668846"/>
            <a:ext cx="1761717" cy="589172"/>
          </a:xfrm>
          <a:prstGeom prst="rect">
            <a:avLst/>
          </a:prstGeom>
        </p:spPr>
      </p:pic>
      <p:pic>
        <p:nvPicPr>
          <p:cNvPr id="19" name="图片 18">
            <a:extLst>
              <a:ext uri="{FF2B5EF4-FFF2-40B4-BE49-F238E27FC236}">
                <a16:creationId xmlns:a16="http://schemas.microsoft.com/office/drawing/2014/main" id="{269CE4BE-41FA-074B-842A-2FD9CBD031CA}"/>
              </a:ext>
            </a:extLst>
          </p:cNvPr>
          <p:cNvPicPr>
            <a:picLocks noChangeAspect="1"/>
          </p:cNvPicPr>
          <p:nvPr/>
        </p:nvPicPr>
        <p:blipFill>
          <a:blip r:embed="rId13"/>
          <a:stretch>
            <a:fillRect/>
          </a:stretch>
        </p:blipFill>
        <p:spPr>
          <a:xfrm>
            <a:off x="6381853" y="2403283"/>
            <a:ext cx="1125839" cy="967007"/>
          </a:xfrm>
          <a:prstGeom prst="rect">
            <a:avLst/>
          </a:prstGeom>
        </p:spPr>
      </p:pic>
      <p:pic>
        <p:nvPicPr>
          <p:cNvPr id="56" name="图片 55">
            <a:extLst>
              <a:ext uri="{FF2B5EF4-FFF2-40B4-BE49-F238E27FC236}">
                <a16:creationId xmlns:a16="http://schemas.microsoft.com/office/drawing/2014/main" id="{29163395-41A7-D54A-A0ED-B8B8FDE021E8}"/>
              </a:ext>
            </a:extLst>
          </p:cNvPr>
          <p:cNvPicPr>
            <a:picLocks noChangeAspect="1"/>
          </p:cNvPicPr>
          <p:nvPr/>
        </p:nvPicPr>
        <p:blipFill>
          <a:blip r:embed="rId13"/>
          <a:stretch>
            <a:fillRect/>
          </a:stretch>
        </p:blipFill>
        <p:spPr>
          <a:xfrm>
            <a:off x="6381852" y="4511580"/>
            <a:ext cx="1125839" cy="967007"/>
          </a:xfrm>
          <a:prstGeom prst="rect">
            <a:avLst/>
          </a:prstGeom>
        </p:spPr>
      </p:pic>
    </p:spTree>
    <p:extLst>
      <p:ext uri="{BB962C8B-B14F-4D97-AF65-F5344CB8AC3E}">
        <p14:creationId xmlns:p14="http://schemas.microsoft.com/office/powerpoint/2010/main" val="14049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42" presetClass="path" presetSubtype="0" accel="50000" decel="50000" fill="hold" grpId="1" nodeType="withEffect">
                                  <p:stCondLst>
                                    <p:cond delay="0"/>
                                  </p:stCondLst>
                                  <p:childTnLst>
                                    <p:animMotion origin="layout" path="M 3.88889E-6 4.44444E-6 L -0.01025 -0.01088 " pathEditMode="relative" rAng="0" ptsTypes="AA">
                                      <p:cBhvr>
                                        <p:cTn id="12" dur="2000" fill="hold"/>
                                        <p:tgtEl>
                                          <p:spTgt spid="15"/>
                                        </p:tgtEl>
                                        <p:attrNameLst>
                                          <p:attrName>ppt_x</p:attrName>
                                          <p:attrName>ppt_y</p:attrName>
                                        </p:attrNameLst>
                                      </p:cBhvr>
                                      <p:rCtr x="-521" y="-556"/>
                                    </p:animMotion>
                                  </p:childTnLst>
                                </p:cTn>
                              </p:par>
                              <p:par>
                                <p:cTn id="13" presetID="49" presetClass="path" presetSubtype="0" accel="50000" decel="50000" fill="hold" grpId="0" nodeType="withEffect">
                                  <p:stCondLst>
                                    <p:cond delay="0"/>
                                  </p:stCondLst>
                                  <p:childTnLst>
                                    <p:animMotion origin="layout" path="M 3.88889E-6 0 L 0.01128 0.01134 " pathEditMode="relative" rAng="0" ptsTypes="AA">
                                      <p:cBhvr>
                                        <p:cTn id="14" dur="2000" fill="hold"/>
                                        <p:tgtEl>
                                          <p:spTgt spid="38"/>
                                        </p:tgtEl>
                                        <p:attrNameLst>
                                          <p:attrName>ppt_x</p:attrName>
                                          <p:attrName>ppt_y</p:attrName>
                                        </p:attrNameLst>
                                      </p:cBhvr>
                                      <p:rCtr x="556" y="556"/>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6" presetClass="emph" presetSubtype="0" repeatCount="indefinite" fill="hold" grpId="1" nodeType="withEffect">
                                  <p:stCondLst>
                                    <p:cond delay="0"/>
                                  </p:stCondLst>
                                  <p:endCondLst>
                                    <p:cond evt="onNext" delay="0">
                                      <p:tgtEl>
                                        <p:sldTgt/>
                                      </p:tgtEl>
                                    </p:cond>
                                  </p:endCondLst>
                                  <p:childTnLst>
                                    <p:animScale>
                                      <p:cBhvr>
                                        <p:cTn id="20" dur="2000" fill="hold"/>
                                        <p:tgtEl>
                                          <p:spTgt spid="59"/>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animBg="1"/>
      <p:bldP spid="5" grpId="0" animBg="1"/>
      <p:bldP spid="15" grpId="0" animBg="1"/>
      <p:bldP spid="15" grpId="1" animBg="1"/>
      <p:bldP spid="38" grpId="0" animBg="1"/>
      <p:bldP spid="38" grpId="1" animBg="1"/>
      <p:bldP spid="59" grpId="0" animBg="1"/>
      <p:bldP spid="59" grpId="1"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p:txBody>
          <a:bodyPr>
            <a:normAutofit/>
          </a:bodyPr>
          <a:lstStyle/>
          <a:p>
            <a:r>
              <a:rPr lang="en-US" sz="5300" dirty="0"/>
              <a:t>BACKGROUND</a:t>
            </a:r>
          </a:p>
        </p:txBody>
      </p:sp>
      <p:sp>
        <p:nvSpPr>
          <p:cNvPr id="26" name="Subtitle 2">
            <a:extLst>
              <a:ext uri="{FF2B5EF4-FFF2-40B4-BE49-F238E27FC236}">
                <a16:creationId xmlns:a16="http://schemas.microsoft.com/office/drawing/2014/main" id="{B92BDBFF-4191-477A-A94E-DA74E5E8C918}"/>
              </a:ext>
            </a:extLst>
          </p:cNvPr>
          <p:cNvSpPr>
            <a:spLocks noGrp="1"/>
          </p:cNvSpPr>
          <p:nvPr>
            <p:ph type="subTitle" idx="1"/>
          </p:nvPr>
        </p:nvSpPr>
        <p:spPr>
          <a:xfrm>
            <a:off x="320791" y="2942046"/>
            <a:ext cx="1680911" cy="2186023"/>
          </a:xfrm>
          <a:solidFill>
            <a:schemeClr val="bg2"/>
          </a:solidFill>
        </p:spPr>
        <p:txBody>
          <a:bodyPr/>
          <a:lstStyle/>
          <a:p>
            <a:r>
              <a:rPr lang="en-US" sz="1800" dirty="0">
                <a:solidFill>
                  <a:srgbClr val="05356A"/>
                </a:solidFill>
              </a:rPr>
              <a:t> </a:t>
            </a:r>
          </a:p>
        </p:txBody>
      </p:sp>
      <p:sp>
        <p:nvSpPr>
          <p:cNvPr id="19" name="Subtitle 2">
            <a:extLst>
              <a:ext uri="{FF2B5EF4-FFF2-40B4-BE49-F238E27FC236}">
                <a16:creationId xmlns:a16="http://schemas.microsoft.com/office/drawing/2014/main" id="{514BC275-BACB-41FF-A66B-2318A1909C38}"/>
              </a:ext>
            </a:extLst>
          </p:cNvPr>
          <p:cNvSpPr txBox="1">
            <a:spLocks/>
          </p:cNvSpPr>
          <p:nvPr/>
        </p:nvSpPr>
        <p:spPr>
          <a:xfrm>
            <a:off x="1451082" y="-3027188"/>
            <a:ext cx="5894205" cy="1876387"/>
          </a:xfrm>
          <a:prstGeom prst="rect">
            <a:avLst/>
          </a:prstGeom>
          <a:solidFill>
            <a:schemeClr val="bg2"/>
          </a:solidFill>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 High Curing Temperature Delayed Ettringite Formation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Ettringite Formatted after Harden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Between Mortar vs. Mortar</a:t>
            </a:r>
          </a:p>
        </p:txBody>
      </p:sp>
      <p:sp>
        <p:nvSpPr>
          <p:cNvPr id="23" name="ASR and DEF as Two Main Reason Causing Concrete Cracking…">
            <a:extLst>
              <a:ext uri="{FF2B5EF4-FFF2-40B4-BE49-F238E27FC236}">
                <a16:creationId xmlns:a16="http://schemas.microsoft.com/office/drawing/2014/main" id="{05D0CB46-AA13-4376-B000-0C7AB548249F}"/>
              </a:ext>
            </a:extLst>
          </p:cNvPr>
          <p:cNvSpPr txBox="1"/>
          <p:nvPr/>
        </p:nvSpPr>
        <p:spPr>
          <a:xfrm>
            <a:off x="0" y="6059785"/>
            <a:ext cx="914400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sz="2400" dirty="0"/>
              <a:t>ASR and DE</a:t>
            </a:r>
            <a:r>
              <a:rPr lang="en-US" sz="2400" dirty="0"/>
              <a:t>F, Combined with Steel Constrain and Boundary Condition,</a:t>
            </a:r>
          </a:p>
          <a:p>
            <a:pPr algn="ctr">
              <a:defRPr b="1"/>
            </a:pPr>
            <a:r>
              <a:rPr lang="en-US" sz="2400" dirty="0"/>
              <a:t>Influenced the behavior of concrete</a:t>
            </a:r>
            <a:endParaRPr sz="2400" dirty="0"/>
          </a:p>
        </p:txBody>
      </p:sp>
      <p:grpSp>
        <p:nvGrpSpPr>
          <p:cNvPr id="20" name="Group 19">
            <a:extLst>
              <a:ext uri="{FF2B5EF4-FFF2-40B4-BE49-F238E27FC236}">
                <a16:creationId xmlns:a16="http://schemas.microsoft.com/office/drawing/2014/main" id="{03A5EFC9-0AA0-482B-8773-C7DF397A664F}"/>
              </a:ext>
            </a:extLst>
          </p:cNvPr>
          <p:cNvGrpSpPr/>
          <p:nvPr/>
        </p:nvGrpSpPr>
        <p:grpSpPr>
          <a:xfrm>
            <a:off x="141826" y="940133"/>
            <a:ext cx="2697927" cy="1724364"/>
            <a:chOff x="189098" y="940131"/>
            <a:chExt cx="3597234" cy="1724364"/>
          </a:xfrm>
        </p:grpSpPr>
        <p:sp>
          <p:nvSpPr>
            <p:cNvPr id="25" name="Subtitle 2">
              <a:extLst>
                <a:ext uri="{FF2B5EF4-FFF2-40B4-BE49-F238E27FC236}">
                  <a16:creationId xmlns:a16="http://schemas.microsoft.com/office/drawing/2014/main" id="{D4DB8796-D17B-4F08-B25E-6C7ED8DC79F5}"/>
                </a:ext>
              </a:extLst>
            </p:cNvPr>
            <p:cNvSpPr txBox="1">
              <a:spLocks/>
            </p:cNvSpPr>
            <p:nvPr/>
          </p:nvSpPr>
          <p:spPr>
            <a:xfrm>
              <a:off x="411097" y="1215353"/>
              <a:ext cx="2241214" cy="1449142"/>
            </a:xfrm>
            <a:prstGeom prst="rect">
              <a:avLst/>
            </a:prstGeom>
            <a:solidFill>
              <a:schemeClr val="bg2"/>
            </a:solidFill>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a:solidFill>
                    <a:srgbClr val="05356A"/>
                  </a:solidFill>
                </a:rPr>
                <a:t> </a:t>
              </a:r>
              <a:endParaRPr lang="en-US" sz="1800" dirty="0">
                <a:solidFill>
                  <a:srgbClr val="05356A"/>
                </a:solidFill>
              </a:endParaRPr>
            </a:p>
          </p:txBody>
        </p:sp>
        <p:sp>
          <p:nvSpPr>
            <p:cNvPr id="29" name="Alkali–Silica Reaction">
              <a:extLst>
                <a:ext uri="{FF2B5EF4-FFF2-40B4-BE49-F238E27FC236}">
                  <a16:creationId xmlns:a16="http://schemas.microsoft.com/office/drawing/2014/main" id="{7C26484C-443E-4501-9A9B-572AA2EC0778}"/>
                </a:ext>
              </a:extLst>
            </p:cNvPr>
            <p:cNvSpPr txBox="1"/>
            <p:nvPr/>
          </p:nvSpPr>
          <p:spPr>
            <a:xfrm>
              <a:off x="433225" y="1738184"/>
              <a:ext cx="3353107"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lvl1pPr>
            </a:lstStyle>
            <a:p>
              <a:r>
                <a:rPr sz="2400" dirty="0"/>
                <a:t>Alkali–Silica Reaction </a:t>
              </a:r>
            </a:p>
          </p:txBody>
        </p:sp>
        <p:sp>
          <p:nvSpPr>
            <p:cNvPr id="30" name="テキスト ボックス 5">
              <a:extLst>
                <a:ext uri="{FF2B5EF4-FFF2-40B4-BE49-F238E27FC236}">
                  <a16:creationId xmlns:a16="http://schemas.microsoft.com/office/drawing/2014/main" id="{4EFC0E20-8AAC-4C4F-845B-5DFB0F4733F5}"/>
                </a:ext>
              </a:extLst>
            </p:cNvPr>
            <p:cNvSpPr txBox="1"/>
            <p:nvPr/>
          </p:nvSpPr>
          <p:spPr>
            <a:xfrm>
              <a:off x="189098" y="940131"/>
              <a:ext cx="1218631" cy="584773"/>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lvl1pPr algn="l">
                <a:defRPr sz="4000" b="1"/>
              </a:lvl1pPr>
            </a:lstStyle>
            <a:p>
              <a:r>
                <a:rPr sz="3200" dirty="0"/>
                <a:t>ASR</a:t>
              </a:r>
            </a:p>
          </p:txBody>
        </p:sp>
      </p:grpSp>
      <p:sp>
        <p:nvSpPr>
          <p:cNvPr id="31" name="Delayed Ettringite Formation">
            <a:extLst>
              <a:ext uri="{FF2B5EF4-FFF2-40B4-BE49-F238E27FC236}">
                <a16:creationId xmlns:a16="http://schemas.microsoft.com/office/drawing/2014/main" id="{B71F14BE-0311-4394-AE5D-6B2A9CEC671A}"/>
              </a:ext>
            </a:extLst>
          </p:cNvPr>
          <p:cNvSpPr txBox="1"/>
          <p:nvPr/>
        </p:nvSpPr>
        <p:spPr>
          <a:xfrm>
            <a:off x="388045" y="3627111"/>
            <a:ext cx="1965491"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b="1"/>
            </a:lvl1pPr>
          </a:lstStyle>
          <a:p>
            <a:r>
              <a:rPr sz="2400" dirty="0"/>
              <a:t>Delayed Ettringite Formation</a:t>
            </a:r>
          </a:p>
        </p:txBody>
      </p:sp>
      <p:sp>
        <p:nvSpPr>
          <p:cNvPr id="32" name="テキスト ボックス 3">
            <a:extLst>
              <a:ext uri="{FF2B5EF4-FFF2-40B4-BE49-F238E27FC236}">
                <a16:creationId xmlns:a16="http://schemas.microsoft.com/office/drawing/2014/main" id="{1B1BF37B-C25C-4079-80E1-0DA2927BD552}"/>
              </a:ext>
            </a:extLst>
          </p:cNvPr>
          <p:cNvSpPr txBox="1"/>
          <p:nvPr/>
        </p:nvSpPr>
        <p:spPr>
          <a:xfrm>
            <a:off x="196851" y="2669002"/>
            <a:ext cx="913973" cy="584773"/>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sz="3200" dirty="0"/>
              <a:t>DEF</a:t>
            </a:r>
          </a:p>
        </p:txBody>
      </p:sp>
      <p:grpSp>
        <p:nvGrpSpPr>
          <p:cNvPr id="33" name="Group 32">
            <a:extLst>
              <a:ext uri="{FF2B5EF4-FFF2-40B4-BE49-F238E27FC236}">
                <a16:creationId xmlns:a16="http://schemas.microsoft.com/office/drawing/2014/main" id="{07A6ECE9-B090-4E2E-9AAE-71FC5D060A04}"/>
              </a:ext>
            </a:extLst>
          </p:cNvPr>
          <p:cNvGrpSpPr/>
          <p:nvPr/>
        </p:nvGrpSpPr>
        <p:grpSpPr>
          <a:xfrm>
            <a:off x="308324" y="5262421"/>
            <a:ext cx="8704523" cy="718145"/>
            <a:chOff x="-492932" y="8540856"/>
            <a:chExt cx="11606029" cy="718146"/>
          </a:xfrm>
        </p:grpSpPr>
        <p:grpSp>
          <p:nvGrpSpPr>
            <p:cNvPr id="34" name="成组">
              <a:extLst>
                <a:ext uri="{FF2B5EF4-FFF2-40B4-BE49-F238E27FC236}">
                  <a16:creationId xmlns:a16="http://schemas.microsoft.com/office/drawing/2014/main" id="{60562AB3-061E-4B3E-AB1E-46759C00AF03}"/>
                </a:ext>
              </a:extLst>
            </p:cNvPr>
            <p:cNvGrpSpPr/>
            <p:nvPr/>
          </p:nvGrpSpPr>
          <p:grpSpPr>
            <a:xfrm>
              <a:off x="-492932" y="8565001"/>
              <a:ext cx="8591366" cy="669855"/>
              <a:chOff x="-2" y="0"/>
              <a:chExt cx="8591365" cy="1099023"/>
            </a:xfrm>
          </p:grpSpPr>
          <p:grpSp>
            <p:nvGrpSpPr>
              <p:cNvPr id="40" name="成组">
                <a:extLst>
                  <a:ext uri="{FF2B5EF4-FFF2-40B4-BE49-F238E27FC236}">
                    <a16:creationId xmlns:a16="http://schemas.microsoft.com/office/drawing/2014/main" id="{F9E055AE-12FF-47C3-8992-2150BF78573A}"/>
                  </a:ext>
                </a:extLst>
              </p:cNvPr>
              <p:cNvGrpSpPr/>
              <p:nvPr/>
            </p:nvGrpSpPr>
            <p:grpSpPr>
              <a:xfrm>
                <a:off x="-2" y="3904"/>
                <a:ext cx="3399026" cy="1078497"/>
                <a:chOff x="-2" y="-2"/>
                <a:chExt cx="3399025" cy="1078495"/>
              </a:xfrm>
            </p:grpSpPr>
            <p:grpSp>
              <p:nvGrpSpPr>
                <p:cNvPr id="49" name="DEF">
                  <a:extLst>
                    <a:ext uri="{FF2B5EF4-FFF2-40B4-BE49-F238E27FC236}">
                      <a16:creationId xmlns:a16="http://schemas.microsoft.com/office/drawing/2014/main" id="{90907D03-DD30-4128-89F0-6EA6E5A6D3D5}"/>
                    </a:ext>
                  </a:extLst>
                </p:cNvPr>
                <p:cNvGrpSpPr/>
                <p:nvPr/>
              </p:nvGrpSpPr>
              <p:grpSpPr>
                <a:xfrm>
                  <a:off x="-2" y="-2"/>
                  <a:ext cx="1435510" cy="1078495"/>
                  <a:chOff x="-1" y="-1"/>
                  <a:chExt cx="1435509" cy="1078494"/>
                </a:xfrm>
              </p:grpSpPr>
              <p:sp>
                <p:nvSpPr>
                  <p:cNvPr id="54" name="矩形">
                    <a:extLst>
                      <a:ext uri="{FF2B5EF4-FFF2-40B4-BE49-F238E27FC236}">
                        <a16:creationId xmlns:a16="http://schemas.microsoft.com/office/drawing/2014/main" id="{C02B605C-6251-473E-BD1C-A550860A0564}"/>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endParaRPr b="1">
                      <a:latin typeface="Helvetica Neue Medium"/>
                    </a:endParaRPr>
                  </a:p>
                </p:txBody>
              </p:sp>
              <p:sp>
                <p:nvSpPr>
                  <p:cNvPr id="55" name="DEF">
                    <a:extLst>
                      <a:ext uri="{FF2B5EF4-FFF2-40B4-BE49-F238E27FC236}">
                        <a16:creationId xmlns:a16="http://schemas.microsoft.com/office/drawing/2014/main" id="{6532166A-E581-421E-9DC5-242B44CBFE17}"/>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t>ASR</a:t>
                    </a:r>
                    <a:endParaRPr sz="1800" b="1" dirty="0"/>
                  </a:p>
                </p:txBody>
              </p:sp>
            </p:grpSp>
            <p:grpSp>
              <p:nvGrpSpPr>
                <p:cNvPr id="50" name="ASR">
                  <a:extLst>
                    <a:ext uri="{FF2B5EF4-FFF2-40B4-BE49-F238E27FC236}">
                      <a16:creationId xmlns:a16="http://schemas.microsoft.com/office/drawing/2014/main" id="{14DE7BC4-59B2-4937-8E8A-D381C9292316}"/>
                    </a:ext>
                  </a:extLst>
                </p:cNvPr>
                <p:cNvGrpSpPr/>
                <p:nvPr/>
              </p:nvGrpSpPr>
              <p:grpSpPr>
                <a:xfrm>
                  <a:off x="1963513" y="-2"/>
                  <a:ext cx="1435510" cy="1078495"/>
                  <a:chOff x="-1" y="-1"/>
                  <a:chExt cx="1435509" cy="1078494"/>
                </a:xfrm>
              </p:grpSpPr>
              <p:sp>
                <p:nvSpPr>
                  <p:cNvPr id="52" name="矩形">
                    <a:extLst>
                      <a:ext uri="{FF2B5EF4-FFF2-40B4-BE49-F238E27FC236}">
                        <a16:creationId xmlns:a16="http://schemas.microsoft.com/office/drawing/2014/main" id="{D04520AD-EDA9-4053-B031-7E158B437DEA}"/>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53" name="ASR">
                    <a:extLst>
                      <a:ext uri="{FF2B5EF4-FFF2-40B4-BE49-F238E27FC236}">
                        <a16:creationId xmlns:a16="http://schemas.microsoft.com/office/drawing/2014/main" id="{F4317305-6ABA-4420-BBD9-CFD89B3A37F8}"/>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t>DEF</a:t>
                    </a:r>
                    <a:endParaRPr sz="1800" b="1" dirty="0"/>
                  </a:p>
                </p:txBody>
              </p:sp>
            </p:grpSp>
            <p:sp>
              <p:nvSpPr>
                <p:cNvPr id="51" name="+">
                  <a:extLst>
                    <a:ext uri="{FF2B5EF4-FFF2-40B4-BE49-F238E27FC236}">
                      <a16:creationId xmlns:a16="http://schemas.microsoft.com/office/drawing/2014/main" id="{34322192-7A38-4F2E-9D5D-873F756ACBEF}"/>
                    </a:ext>
                  </a:extLst>
                </p:cNvPr>
                <p:cNvSpPr txBox="1"/>
                <p:nvPr/>
              </p:nvSpPr>
              <p:spPr>
                <a:xfrm>
                  <a:off x="1566823" y="227852"/>
                  <a:ext cx="265379" cy="6227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grpSp>
          <p:grpSp>
            <p:nvGrpSpPr>
              <p:cNvPr id="41" name="Steel Constrain">
                <a:extLst>
                  <a:ext uri="{FF2B5EF4-FFF2-40B4-BE49-F238E27FC236}">
                    <a16:creationId xmlns:a16="http://schemas.microsoft.com/office/drawing/2014/main" id="{FEA55E91-F8AF-4EF5-89C8-1536BB5D9CD9}"/>
                  </a:ext>
                </a:extLst>
              </p:cNvPr>
              <p:cNvGrpSpPr/>
              <p:nvPr/>
            </p:nvGrpSpPr>
            <p:grpSpPr>
              <a:xfrm>
                <a:off x="3892278" y="10879"/>
                <a:ext cx="1975392" cy="1077260"/>
                <a:chOff x="-1" y="-5742"/>
                <a:chExt cx="1975391" cy="1077259"/>
              </a:xfrm>
            </p:grpSpPr>
            <p:sp>
              <p:nvSpPr>
                <p:cNvPr id="47" name="矩形">
                  <a:extLst>
                    <a:ext uri="{FF2B5EF4-FFF2-40B4-BE49-F238E27FC236}">
                      <a16:creationId xmlns:a16="http://schemas.microsoft.com/office/drawing/2014/main" id="{E5C13E29-5E39-4AFC-AFB6-6CADC2AC723E}"/>
                    </a:ext>
                  </a:extLst>
                </p:cNvPr>
                <p:cNvSpPr/>
                <p:nvPr/>
              </p:nvSpPr>
              <p:spPr>
                <a:xfrm>
                  <a:off x="-1" y="-1"/>
                  <a:ext cx="1975391" cy="1065779"/>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48" name="Steel Constrain">
                  <a:extLst>
                    <a:ext uri="{FF2B5EF4-FFF2-40B4-BE49-F238E27FC236}">
                      <a16:creationId xmlns:a16="http://schemas.microsoft.com/office/drawing/2014/main" id="{9959490C-A5D1-46C7-9EBC-D27992C450CD}"/>
                    </a:ext>
                  </a:extLst>
                </p:cNvPr>
                <p:cNvSpPr txBox="1"/>
                <p:nvPr/>
              </p:nvSpPr>
              <p:spPr>
                <a:xfrm>
                  <a:off x="-1" y="-5742"/>
                  <a:ext cx="1975391" cy="10772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dirty="0"/>
                    <a:t>Steel Constrain</a:t>
                  </a:r>
                </a:p>
              </p:txBody>
            </p:sp>
          </p:grpSp>
          <p:grpSp>
            <p:nvGrpSpPr>
              <p:cNvPr id="42" name="Boundary Condition">
                <a:extLst>
                  <a:ext uri="{FF2B5EF4-FFF2-40B4-BE49-F238E27FC236}">
                    <a16:creationId xmlns:a16="http://schemas.microsoft.com/office/drawing/2014/main" id="{EE1E2F8F-A3D8-4CCA-863E-E07A83494CD0}"/>
                  </a:ext>
                </a:extLst>
              </p:cNvPr>
              <p:cNvGrpSpPr/>
              <p:nvPr/>
            </p:nvGrpSpPr>
            <p:grpSpPr>
              <a:xfrm>
                <a:off x="6483885" y="0"/>
                <a:ext cx="2107478" cy="1099023"/>
                <a:chOff x="0" y="0"/>
                <a:chExt cx="2107476" cy="1099021"/>
              </a:xfrm>
            </p:grpSpPr>
            <p:sp>
              <p:nvSpPr>
                <p:cNvPr id="45" name="矩形">
                  <a:extLst>
                    <a:ext uri="{FF2B5EF4-FFF2-40B4-BE49-F238E27FC236}">
                      <a16:creationId xmlns:a16="http://schemas.microsoft.com/office/drawing/2014/main" id="{C0ED1FF0-022D-450A-9268-6CF362108B58}"/>
                    </a:ext>
                  </a:extLst>
                </p:cNvPr>
                <p:cNvSpPr/>
                <p:nvPr/>
              </p:nvSpPr>
              <p:spPr>
                <a:xfrm>
                  <a:off x="0" y="0"/>
                  <a:ext cx="2107476" cy="1099021"/>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46" name="Boundary Condition">
                  <a:extLst>
                    <a:ext uri="{FF2B5EF4-FFF2-40B4-BE49-F238E27FC236}">
                      <a16:creationId xmlns:a16="http://schemas.microsoft.com/office/drawing/2014/main" id="{E0C0F32E-272E-4AD4-AF66-B3497D25CAE4}"/>
                    </a:ext>
                  </a:extLst>
                </p:cNvPr>
                <p:cNvSpPr txBox="1"/>
                <p:nvPr/>
              </p:nvSpPr>
              <p:spPr>
                <a:xfrm>
                  <a:off x="0" y="10882"/>
                  <a:ext cx="2107476" cy="10772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a:t>Boundary Condition</a:t>
                  </a:r>
                </a:p>
              </p:txBody>
            </p:sp>
          </p:grpSp>
          <p:sp>
            <p:nvSpPr>
              <p:cNvPr id="43" name="+">
                <a:extLst>
                  <a:ext uri="{FF2B5EF4-FFF2-40B4-BE49-F238E27FC236}">
                    <a16:creationId xmlns:a16="http://schemas.microsoft.com/office/drawing/2014/main" id="{08575D3B-D308-4396-9D38-1FE4AB3E7011}"/>
                  </a:ext>
                </a:extLst>
              </p:cNvPr>
              <p:cNvSpPr txBox="1"/>
              <p:nvPr/>
            </p:nvSpPr>
            <p:spPr>
              <a:xfrm>
                <a:off x="5975312" y="238115"/>
                <a:ext cx="400931" cy="622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sp>
            <p:nvSpPr>
              <p:cNvPr id="44" name="+">
                <a:extLst>
                  <a:ext uri="{FF2B5EF4-FFF2-40B4-BE49-F238E27FC236}">
                    <a16:creationId xmlns:a16="http://schemas.microsoft.com/office/drawing/2014/main" id="{E468E361-16C8-4EBD-B1EF-8A25C86146BA}"/>
                  </a:ext>
                </a:extLst>
              </p:cNvPr>
              <p:cNvSpPr txBox="1"/>
              <p:nvPr/>
            </p:nvSpPr>
            <p:spPr>
              <a:xfrm>
                <a:off x="3458808" y="238115"/>
                <a:ext cx="400931" cy="622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grpSp>
        <p:grpSp>
          <p:nvGrpSpPr>
            <p:cNvPr id="35" name="成组">
              <a:extLst>
                <a:ext uri="{FF2B5EF4-FFF2-40B4-BE49-F238E27FC236}">
                  <a16:creationId xmlns:a16="http://schemas.microsoft.com/office/drawing/2014/main" id="{59E5FCDF-E89F-40DA-83B4-E205D0A62629}"/>
                </a:ext>
              </a:extLst>
            </p:cNvPr>
            <p:cNvGrpSpPr/>
            <p:nvPr/>
          </p:nvGrpSpPr>
          <p:grpSpPr>
            <a:xfrm>
              <a:off x="8264587" y="8540856"/>
              <a:ext cx="2848510" cy="718146"/>
              <a:chOff x="0" y="-39615"/>
              <a:chExt cx="2848508" cy="1178252"/>
            </a:xfrm>
          </p:grpSpPr>
          <p:grpSp>
            <p:nvGrpSpPr>
              <p:cNvPr id="36" name="Structural…">
                <a:extLst>
                  <a:ext uri="{FF2B5EF4-FFF2-40B4-BE49-F238E27FC236}">
                    <a16:creationId xmlns:a16="http://schemas.microsoft.com/office/drawing/2014/main" id="{02444325-FFDA-46D5-AEB9-1930679F90CE}"/>
                  </a:ext>
                </a:extLst>
              </p:cNvPr>
              <p:cNvGrpSpPr/>
              <p:nvPr/>
            </p:nvGrpSpPr>
            <p:grpSpPr>
              <a:xfrm>
                <a:off x="741029" y="-39615"/>
                <a:ext cx="2107479" cy="1178252"/>
                <a:chOff x="0" y="-39615"/>
                <a:chExt cx="2107477" cy="1178250"/>
              </a:xfrm>
            </p:grpSpPr>
            <p:sp>
              <p:nvSpPr>
                <p:cNvPr id="38" name="矩形">
                  <a:extLst>
                    <a:ext uri="{FF2B5EF4-FFF2-40B4-BE49-F238E27FC236}">
                      <a16:creationId xmlns:a16="http://schemas.microsoft.com/office/drawing/2014/main" id="{8492DB5C-0E18-4E89-A4DC-D96763324D94}"/>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39" name="Structural…">
                  <a:extLst>
                    <a:ext uri="{FF2B5EF4-FFF2-40B4-BE49-F238E27FC236}">
                      <a16:creationId xmlns:a16="http://schemas.microsoft.com/office/drawing/2014/main" id="{88C75D54-AAB3-4C81-BDC7-A0948991A486}"/>
                    </a:ext>
                  </a:extLst>
                </p:cNvPr>
                <p:cNvSpPr txBox="1"/>
                <p:nvPr/>
              </p:nvSpPr>
              <p:spPr>
                <a:xfrm>
                  <a:off x="0" y="-39615"/>
                  <a:ext cx="2107477" cy="11782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sz="3000" b="1"/>
                  </a:pPr>
                  <a:r>
                    <a:rPr sz="2000" b="1" dirty="0"/>
                    <a:t>Structural</a:t>
                  </a:r>
                </a:p>
                <a:p>
                  <a:pPr algn="ctr">
                    <a:defRPr sz="3000" b="1"/>
                  </a:pPr>
                  <a:r>
                    <a:rPr sz="2000" b="1" dirty="0"/>
                    <a:t>Behavior</a:t>
                  </a:r>
                </a:p>
              </p:txBody>
            </p:sp>
          </p:grpSp>
          <p:sp>
            <p:nvSpPr>
              <p:cNvPr id="37" name="线条">
                <a:extLst>
                  <a:ext uri="{FF2B5EF4-FFF2-40B4-BE49-F238E27FC236}">
                    <a16:creationId xmlns:a16="http://schemas.microsoft.com/office/drawing/2014/main" id="{B6B2DF8B-6594-47DB-81F8-1583C10AA06B}"/>
                  </a:ext>
                </a:extLst>
              </p:cNvPr>
              <p:cNvSpPr/>
              <p:nvPr/>
            </p:nvSpPr>
            <p:spPr>
              <a:xfrm>
                <a:off x="0" y="549509"/>
                <a:ext cx="596777" cy="2"/>
              </a:xfrm>
              <a:prstGeom prst="line">
                <a:avLst/>
              </a:prstGeom>
              <a:noFill/>
              <a:ln w="25400" cap="flat">
                <a:solidFill>
                  <a:srgbClr val="000000"/>
                </a:solidFill>
                <a:prstDash val="solid"/>
                <a:miter lim="400000"/>
                <a:tailEnd type="triangle" w="med" len="med"/>
              </a:ln>
              <a:effectLst/>
            </p:spPr>
            <p:txBody>
              <a:bodyPr wrap="square" lIns="45719" tIns="45719" rIns="45719" bIns="45719" numCol="1" anchor="t">
                <a:noAutofit/>
              </a:bodyPr>
              <a:lstStyle/>
              <a:p>
                <a:endParaRPr b="1"/>
              </a:p>
            </p:txBody>
          </p:sp>
        </p:grpSp>
      </p:grpSp>
      <p:sp>
        <p:nvSpPr>
          <p:cNvPr id="56" name="Content Placeholder 2">
            <a:extLst>
              <a:ext uri="{FF2B5EF4-FFF2-40B4-BE49-F238E27FC236}">
                <a16:creationId xmlns:a16="http://schemas.microsoft.com/office/drawing/2014/main" id="{780B44C0-3F61-4D02-BB98-0EE093AA6229}"/>
              </a:ext>
            </a:extLst>
          </p:cNvPr>
          <p:cNvSpPr txBox="1">
            <a:spLocks/>
          </p:cNvSpPr>
          <p:nvPr/>
        </p:nvSpPr>
        <p:spPr>
          <a:xfrm>
            <a:off x="2300872" y="2872962"/>
            <a:ext cx="6629400" cy="22776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lvl="1"/>
            <a:r>
              <a:rPr lang="en-GB" sz="1800" dirty="0"/>
              <a:t>                                  </a:t>
            </a:r>
          </a:p>
          <a:p>
            <a:pPr lvl="1"/>
            <a:r>
              <a:rPr lang="en-GB" sz="1800" dirty="0"/>
              <a:t>                                                                                 </a:t>
            </a:r>
          </a:p>
          <a:p>
            <a:pPr lvl="1"/>
            <a:endParaRPr lang="en-GB" sz="1800" dirty="0"/>
          </a:p>
          <a:p>
            <a:pPr lvl="1"/>
            <a:endParaRPr lang="en-GB" sz="1800" dirty="0"/>
          </a:p>
          <a:p>
            <a:pPr lvl="1"/>
            <a:endParaRPr lang="en-GB" sz="1800" dirty="0"/>
          </a:p>
          <a:p>
            <a:pPr lvl="1"/>
            <a:endParaRPr lang="en-GB" sz="1800" dirty="0"/>
          </a:p>
          <a:p>
            <a:pPr lvl="1"/>
            <a:endParaRPr lang="en-GB" sz="1800" dirty="0"/>
          </a:p>
          <a:p>
            <a:endParaRPr lang="en-GB" sz="1800" dirty="0"/>
          </a:p>
          <a:p>
            <a:pPr lvl="1"/>
            <a:endParaRPr lang="en-US" sz="1800" dirty="0">
              <a:solidFill>
                <a:schemeClr val="accent1">
                  <a:lumMod val="20000"/>
                  <a:lumOff val="80000"/>
                </a:schemeClr>
              </a:solidFill>
            </a:endParaRPr>
          </a:p>
        </p:txBody>
      </p:sp>
      <p:grpSp>
        <p:nvGrpSpPr>
          <p:cNvPr id="28" name="Group 27">
            <a:extLst>
              <a:ext uri="{FF2B5EF4-FFF2-40B4-BE49-F238E27FC236}">
                <a16:creationId xmlns:a16="http://schemas.microsoft.com/office/drawing/2014/main" id="{BA7FD9C7-849E-4CA5-83B7-07714915DF19}"/>
              </a:ext>
            </a:extLst>
          </p:cNvPr>
          <p:cNvGrpSpPr/>
          <p:nvPr/>
        </p:nvGrpSpPr>
        <p:grpSpPr>
          <a:xfrm>
            <a:off x="2120934" y="3931425"/>
            <a:ext cx="6927057" cy="1196643"/>
            <a:chOff x="2827908" y="3931423"/>
            <a:chExt cx="9236076" cy="1196642"/>
          </a:xfrm>
        </p:grpSpPr>
        <p:sp>
          <p:nvSpPr>
            <p:cNvPr id="63" name="TextBox 62">
              <a:extLst>
                <a:ext uri="{FF2B5EF4-FFF2-40B4-BE49-F238E27FC236}">
                  <a16:creationId xmlns:a16="http://schemas.microsoft.com/office/drawing/2014/main" id="{03191617-293D-46C8-B612-4458B32EACC9}"/>
                </a:ext>
              </a:extLst>
            </p:cNvPr>
            <p:cNvSpPr txBox="1"/>
            <p:nvPr/>
          </p:nvSpPr>
          <p:spPr>
            <a:xfrm>
              <a:off x="4469933" y="4294817"/>
              <a:ext cx="1449596" cy="369332"/>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800" dirty="0"/>
                <a:t>Concrete</a:t>
              </a:r>
              <a:endParaRPr lang="en-US" sz="1800" dirty="0"/>
            </a:p>
          </p:txBody>
        </p:sp>
        <p:sp>
          <p:nvSpPr>
            <p:cNvPr id="64" name="TextBox 63">
              <a:extLst>
                <a:ext uri="{FF2B5EF4-FFF2-40B4-BE49-F238E27FC236}">
                  <a16:creationId xmlns:a16="http://schemas.microsoft.com/office/drawing/2014/main" id="{4D6B8455-067F-4428-A000-0E8DDF0E5A0A}"/>
                </a:ext>
              </a:extLst>
            </p:cNvPr>
            <p:cNvSpPr txBox="1"/>
            <p:nvPr/>
          </p:nvSpPr>
          <p:spPr>
            <a:xfrm>
              <a:off x="10178557" y="4191407"/>
              <a:ext cx="1867083" cy="584775"/>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600" b="1" dirty="0"/>
                <a:t>Reformation of Ettringite</a:t>
              </a:r>
              <a:endParaRPr lang="en-US" sz="1600" b="1" dirty="0"/>
            </a:p>
          </p:txBody>
        </p:sp>
        <p:sp>
          <p:nvSpPr>
            <p:cNvPr id="65" name="TextBox 64">
              <a:extLst>
                <a:ext uri="{FF2B5EF4-FFF2-40B4-BE49-F238E27FC236}">
                  <a16:creationId xmlns:a16="http://schemas.microsoft.com/office/drawing/2014/main" id="{EA57802C-9917-40DD-917A-2AB4FE3ADFA8}"/>
                </a:ext>
              </a:extLst>
            </p:cNvPr>
            <p:cNvSpPr txBox="1"/>
            <p:nvPr/>
          </p:nvSpPr>
          <p:spPr>
            <a:xfrm>
              <a:off x="6846351" y="4160629"/>
              <a:ext cx="2620652" cy="646331"/>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800" dirty="0"/>
                <a:t>Decomposition of </a:t>
              </a:r>
            </a:p>
            <a:p>
              <a:r>
                <a:rPr lang="en-GB" sz="1800" dirty="0"/>
                <a:t>Primary Ettringite </a:t>
              </a:r>
            </a:p>
          </p:txBody>
        </p:sp>
        <p:sp>
          <p:nvSpPr>
            <p:cNvPr id="67" name="TextBox 66">
              <a:extLst>
                <a:ext uri="{FF2B5EF4-FFF2-40B4-BE49-F238E27FC236}">
                  <a16:creationId xmlns:a16="http://schemas.microsoft.com/office/drawing/2014/main" id="{2EBB1D00-4119-4F03-9474-F3DAD2D5511D}"/>
                </a:ext>
              </a:extLst>
            </p:cNvPr>
            <p:cNvSpPr txBox="1"/>
            <p:nvPr/>
          </p:nvSpPr>
          <p:spPr>
            <a:xfrm>
              <a:off x="9423879" y="4184654"/>
              <a:ext cx="1752599" cy="338554"/>
            </a:xfrm>
            <a:prstGeom prst="rect">
              <a:avLst/>
            </a:prstGeom>
            <a:noFill/>
            <a:ln w="25400" cmpd="sng">
              <a:noFill/>
            </a:ln>
            <a:effectLst/>
          </p:spPr>
          <p:txBody>
            <a:bodyPr wrap="square" rtlCol="0">
              <a:spAutoFit/>
            </a:bodyPr>
            <a:lstStyle/>
            <a:p>
              <a:r>
                <a:rPr lang="en-GB" sz="1600" b="1" dirty="0">
                  <a:solidFill>
                    <a:prstClr val="black"/>
                  </a:solidFill>
                </a:rPr>
                <a:t>Moist </a:t>
              </a:r>
              <a:endParaRPr lang="en-US" sz="1600" b="1" dirty="0">
                <a:solidFill>
                  <a:prstClr val="black"/>
                </a:solidFill>
              </a:endParaRPr>
            </a:p>
          </p:txBody>
        </p:sp>
        <p:sp>
          <p:nvSpPr>
            <p:cNvPr id="68" name="TextBox 67">
              <a:extLst>
                <a:ext uri="{FF2B5EF4-FFF2-40B4-BE49-F238E27FC236}">
                  <a16:creationId xmlns:a16="http://schemas.microsoft.com/office/drawing/2014/main" id="{DE60A003-1971-40CB-82E9-B9270228D683}"/>
                </a:ext>
              </a:extLst>
            </p:cNvPr>
            <p:cNvSpPr txBox="1"/>
            <p:nvPr/>
          </p:nvSpPr>
          <p:spPr>
            <a:xfrm>
              <a:off x="5827151" y="4145242"/>
              <a:ext cx="1160947" cy="338554"/>
            </a:xfrm>
            <a:prstGeom prst="rect">
              <a:avLst/>
            </a:prstGeom>
            <a:noFill/>
            <a:ln w="25400" cmpd="sng">
              <a:noFill/>
            </a:ln>
            <a:effectLst/>
          </p:spPr>
          <p:txBody>
            <a:bodyPr wrap="square" rtlCol="0">
              <a:spAutoFit/>
            </a:bodyPr>
            <a:lstStyle/>
            <a:p>
              <a:r>
                <a:rPr lang="en-GB" sz="1600" b="1" dirty="0">
                  <a:solidFill>
                    <a:srgbClr val="FF0000"/>
                  </a:solidFill>
                </a:rPr>
                <a:t>T&gt;70°C</a:t>
              </a:r>
              <a:endParaRPr lang="en-US" sz="1600" b="1" dirty="0">
                <a:solidFill>
                  <a:srgbClr val="FF0000"/>
                </a:solidFill>
              </a:endParaRPr>
            </a:p>
          </p:txBody>
        </p:sp>
        <p:cxnSp>
          <p:nvCxnSpPr>
            <p:cNvPr id="69" name="Straight Arrow Connector 68">
              <a:extLst>
                <a:ext uri="{FF2B5EF4-FFF2-40B4-BE49-F238E27FC236}">
                  <a16:creationId xmlns:a16="http://schemas.microsoft.com/office/drawing/2014/main" id="{01B6CDFE-3EAD-4096-A747-A0AEEBB7434E}"/>
                </a:ext>
              </a:extLst>
            </p:cNvPr>
            <p:cNvCxnSpPr>
              <a:cxnSpLocks/>
              <a:stCxn id="63" idx="3"/>
            </p:cNvCxnSpPr>
            <p:nvPr/>
          </p:nvCxnSpPr>
          <p:spPr>
            <a:xfrm>
              <a:off x="5919529" y="4479483"/>
              <a:ext cx="919055" cy="431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AB1A3EA-0716-406B-AF26-118A0A5168FF}"/>
                </a:ext>
              </a:extLst>
            </p:cNvPr>
            <p:cNvCxnSpPr>
              <a:cxnSpLocks/>
            </p:cNvCxnSpPr>
            <p:nvPr/>
          </p:nvCxnSpPr>
          <p:spPr>
            <a:xfrm>
              <a:off x="9483623" y="4547455"/>
              <a:ext cx="653488" cy="0"/>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72" name="Rectangle 71">
              <a:extLst>
                <a:ext uri="{FF2B5EF4-FFF2-40B4-BE49-F238E27FC236}">
                  <a16:creationId xmlns:a16="http://schemas.microsoft.com/office/drawing/2014/main" id="{A6142565-8615-4528-82E5-7E143CC20611}"/>
                </a:ext>
              </a:extLst>
            </p:cNvPr>
            <p:cNvSpPr/>
            <p:nvPr/>
          </p:nvSpPr>
          <p:spPr>
            <a:xfrm>
              <a:off x="2827908" y="3931423"/>
              <a:ext cx="9236076" cy="11966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6" name="Rectangle 75">
              <a:extLst>
                <a:ext uri="{FF2B5EF4-FFF2-40B4-BE49-F238E27FC236}">
                  <a16:creationId xmlns:a16="http://schemas.microsoft.com/office/drawing/2014/main" id="{68B6131C-39FF-4B73-89E6-EE62E3ACEA64}"/>
                </a:ext>
              </a:extLst>
            </p:cNvPr>
            <p:cNvSpPr/>
            <p:nvPr/>
          </p:nvSpPr>
          <p:spPr>
            <a:xfrm>
              <a:off x="2923727" y="4114246"/>
              <a:ext cx="154866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Delayed  Ettringite</a:t>
              </a:r>
              <a:endParaRPr lang="en-US" b="1" dirty="0">
                <a:solidFill>
                  <a:prstClr val="black"/>
                </a:solidFill>
              </a:endParaRPr>
            </a:p>
          </p:txBody>
        </p:sp>
      </p:grpSp>
      <p:sp>
        <p:nvSpPr>
          <p:cNvPr id="79" name="Rectangle 78">
            <a:extLst>
              <a:ext uri="{FF2B5EF4-FFF2-40B4-BE49-F238E27FC236}">
                <a16:creationId xmlns:a16="http://schemas.microsoft.com/office/drawing/2014/main" id="{2F970904-88BB-438E-8477-BB1770201BB1}"/>
              </a:ext>
            </a:extLst>
          </p:cNvPr>
          <p:cNvSpPr/>
          <p:nvPr/>
        </p:nvSpPr>
        <p:spPr>
          <a:xfrm>
            <a:off x="4033267" y="4900772"/>
            <a:ext cx="5012453" cy="319443"/>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Delayed ettringite causes deleterious expansion</a:t>
            </a:r>
            <a:endParaRPr lang="en-US" dirty="0">
              <a:solidFill>
                <a:srgbClr val="FF0000"/>
              </a:solidFill>
            </a:endParaRPr>
          </a:p>
        </p:txBody>
      </p:sp>
      <p:grpSp>
        <p:nvGrpSpPr>
          <p:cNvPr id="13" name="Group 12">
            <a:extLst>
              <a:ext uri="{FF2B5EF4-FFF2-40B4-BE49-F238E27FC236}">
                <a16:creationId xmlns:a16="http://schemas.microsoft.com/office/drawing/2014/main" id="{DDA53743-F388-467D-9458-843F29625467}"/>
              </a:ext>
            </a:extLst>
          </p:cNvPr>
          <p:cNvGrpSpPr/>
          <p:nvPr/>
        </p:nvGrpSpPr>
        <p:grpSpPr>
          <a:xfrm>
            <a:off x="2120930" y="944834"/>
            <a:ext cx="6924787" cy="1674817"/>
            <a:chOff x="2827907" y="944833"/>
            <a:chExt cx="9233048" cy="1674816"/>
          </a:xfrm>
        </p:grpSpPr>
        <p:grpSp>
          <p:nvGrpSpPr>
            <p:cNvPr id="16" name="成组">
              <a:extLst>
                <a:ext uri="{FF2B5EF4-FFF2-40B4-BE49-F238E27FC236}">
                  <a16:creationId xmlns:a16="http://schemas.microsoft.com/office/drawing/2014/main" id="{A7A6C2C0-D47F-4BF8-8E3C-D35F7752F5B1}"/>
                </a:ext>
              </a:extLst>
            </p:cNvPr>
            <p:cNvGrpSpPr/>
            <p:nvPr/>
          </p:nvGrpSpPr>
          <p:grpSpPr>
            <a:xfrm>
              <a:off x="6989904" y="1812920"/>
              <a:ext cx="1556752" cy="475157"/>
              <a:chOff x="730302" y="2168655"/>
              <a:chExt cx="2036637" cy="679047"/>
            </a:xfrm>
          </p:grpSpPr>
          <p:sp>
            <p:nvSpPr>
              <p:cNvPr id="21" name="线条">
                <a:extLst>
                  <a:ext uri="{FF2B5EF4-FFF2-40B4-BE49-F238E27FC236}">
                    <a16:creationId xmlns:a16="http://schemas.microsoft.com/office/drawing/2014/main" id="{0BC52402-1D2B-44E7-9AE0-3F5FA23ECCFA}"/>
                  </a:ext>
                </a:extLst>
              </p:cNvPr>
              <p:cNvSpPr/>
              <p:nvPr/>
            </p:nvSpPr>
            <p:spPr>
              <a:xfrm flipH="1" flipV="1">
                <a:off x="2109902" y="2168655"/>
                <a:ext cx="211945" cy="455702"/>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2" name="线条">
                <a:extLst>
                  <a:ext uri="{FF2B5EF4-FFF2-40B4-BE49-F238E27FC236}">
                    <a16:creationId xmlns:a16="http://schemas.microsoft.com/office/drawing/2014/main" id="{6A4F3C38-EC5C-48ED-B2ED-7BD6BE58CCBE}"/>
                  </a:ext>
                </a:extLst>
              </p:cNvPr>
              <p:cNvSpPr/>
              <p:nvPr/>
            </p:nvSpPr>
            <p:spPr>
              <a:xfrm flipH="1">
                <a:off x="2063557" y="2410171"/>
                <a:ext cx="703382" cy="423944"/>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4" name="线条">
                <a:extLst>
                  <a:ext uri="{FF2B5EF4-FFF2-40B4-BE49-F238E27FC236}">
                    <a16:creationId xmlns:a16="http://schemas.microsoft.com/office/drawing/2014/main" id="{3CECA021-FD94-44CC-ADE6-825730E6D850}"/>
                  </a:ext>
                </a:extLst>
              </p:cNvPr>
              <p:cNvSpPr/>
              <p:nvPr/>
            </p:nvSpPr>
            <p:spPr>
              <a:xfrm flipH="1">
                <a:off x="730302" y="2201455"/>
                <a:ext cx="2" cy="646247"/>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grpSp>
        <p:sp>
          <p:nvSpPr>
            <p:cNvPr id="87" name="TextBox 86">
              <a:extLst>
                <a:ext uri="{FF2B5EF4-FFF2-40B4-BE49-F238E27FC236}">
                  <a16:creationId xmlns:a16="http://schemas.microsoft.com/office/drawing/2014/main" id="{17DBB99C-AF14-4F33-A49F-996FEA0669C4}"/>
                </a:ext>
              </a:extLst>
            </p:cNvPr>
            <p:cNvSpPr txBox="1"/>
            <p:nvPr/>
          </p:nvSpPr>
          <p:spPr>
            <a:xfrm>
              <a:off x="4472396" y="1201622"/>
              <a:ext cx="1558224"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a:solidFill>
                    <a:srgbClr val="000000"/>
                  </a:solidFill>
                </a:rPr>
                <a:t>OH</a:t>
              </a:r>
              <a:r>
                <a:rPr lang="en-US" b="1" baseline="30000" dirty="0">
                  <a:solidFill>
                    <a:srgbClr val="000000"/>
                  </a:solidFill>
                </a:rPr>
                <a:t>−</a:t>
              </a:r>
              <a:r>
                <a:rPr lang="en-GB" b="1" dirty="0">
                  <a:solidFill>
                    <a:prstClr val="black"/>
                  </a:solidFill>
                </a:rPr>
                <a:t> </a:t>
              </a:r>
            </a:p>
            <a:p>
              <a:pPr algn="ctr"/>
              <a:r>
                <a:rPr lang="en-GB" dirty="0">
                  <a:solidFill>
                    <a:prstClr val="black"/>
                  </a:solidFill>
                </a:rPr>
                <a:t>of Alkali in Cement</a:t>
              </a:r>
              <a:endParaRPr lang="en-US" dirty="0">
                <a:solidFill>
                  <a:prstClr val="black"/>
                </a:solidFill>
              </a:endParaRPr>
            </a:p>
          </p:txBody>
        </p:sp>
        <p:sp>
          <p:nvSpPr>
            <p:cNvPr id="88" name="TextBox 87">
              <a:extLst>
                <a:ext uri="{FF2B5EF4-FFF2-40B4-BE49-F238E27FC236}">
                  <a16:creationId xmlns:a16="http://schemas.microsoft.com/office/drawing/2014/main" id="{15965DF1-40CA-437E-B437-232687010BEB}"/>
                </a:ext>
              </a:extLst>
            </p:cNvPr>
            <p:cNvSpPr txBox="1"/>
            <p:nvPr/>
          </p:nvSpPr>
          <p:spPr>
            <a:xfrm>
              <a:off x="6320358" y="1201622"/>
              <a:ext cx="1744720"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srgbClr val="000000"/>
                  </a:solidFill>
                </a:rPr>
                <a:t>Siliceous </a:t>
              </a:r>
              <a:r>
                <a:rPr lang="en-GB" dirty="0">
                  <a:solidFill>
                    <a:prstClr val="black"/>
                  </a:solidFill>
                </a:rPr>
                <a:t>from Aggregate</a:t>
              </a:r>
            </a:p>
          </p:txBody>
        </p:sp>
        <p:sp>
          <p:nvSpPr>
            <p:cNvPr id="89" name="TextBox 88">
              <a:extLst>
                <a:ext uri="{FF2B5EF4-FFF2-40B4-BE49-F238E27FC236}">
                  <a16:creationId xmlns:a16="http://schemas.microsoft.com/office/drawing/2014/main" id="{8B039227-5905-454E-8217-C8E03A628F7C}"/>
                </a:ext>
              </a:extLst>
            </p:cNvPr>
            <p:cNvSpPr txBox="1"/>
            <p:nvPr/>
          </p:nvSpPr>
          <p:spPr>
            <a:xfrm>
              <a:off x="8844698" y="1198396"/>
              <a:ext cx="1603494" cy="646331"/>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Alkali-</a:t>
              </a:r>
              <a:r>
                <a:rPr lang="en-GB" dirty="0" err="1">
                  <a:solidFill>
                    <a:prstClr val="black"/>
                  </a:solidFill>
                </a:rPr>
                <a:t>Silca</a:t>
              </a:r>
              <a:endParaRPr lang="en-GB" dirty="0">
                <a:solidFill>
                  <a:prstClr val="black"/>
                </a:solidFill>
              </a:endParaRPr>
            </a:p>
            <a:p>
              <a:pPr algn="ctr"/>
              <a:r>
                <a:rPr lang="en-GB" dirty="0">
                  <a:solidFill>
                    <a:prstClr val="black"/>
                  </a:solidFill>
                </a:rPr>
                <a:t>Gel</a:t>
              </a:r>
              <a:endParaRPr lang="en-US" dirty="0">
                <a:solidFill>
                  <a:prstClr val="black"/>
                </a:solidFill>
              </a:endParaRPr>
            </a:p>
          </p:txBody>
        </p:sp>
        <p:sp>
          <p:nvSpPr>
            <p:cNvPr id="90" name="Rectangle 89">
              <a:extLst>
                <a:ext uri="{FF2B5EF4-FFF2-40B4-BE49-F238E27FC236}">
                  <a16:creationId xmlns:a16="http://schemas.microsoft.com/office/drawing/2014/main" id="{BBFE6189-045F-4107-91B5-039D40979CE4}"/>
                </a:ext>
              </a:extLst>
            </p:cNvPr>
            <p:cNvSpPr/>
            <p:nvPr/>
          </p:nvSpPr>
          <p:spPr>
            <a:xfrm>
              <a:off x="2827907" y="944833"/>
              <a:ext cx="9233048" cy="1674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92" name="Rectangle 91">
              <a:extLst>
                <a:ext uri="{FF2B5EF4-FFF2-40B4-BE49-F238E27FC236}">
                  <a16:creationId xmlns:a16="http://schemas.microsoft.com/office/drawing/2014/main" id="{9AB3F8DC-BD3F-460D-9608-463561740A0D}"/>
                </a:ext>
              </a:extLst>
            </p:cNvPr>
            <p:cNvSpPr/>
            <p:nvPr/>
          </p:nvSpPr>
          <p:spPr>
            <a:xfrm>
              <a:off x="2924883" y="1418828"/>
              <a:ext cx="136827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C-S-H GEL</a:t>
              </a:r>
              <a:endParaRPr lang="en-US" b="1" dirty="0">
                <a:solidFill>
                  <a:prstClr val="black"/>
                </a:solidFill>
              </a:endParaRPr>
            </a:p>
          </p:txBody>
        </p:sp>
        <p:cxnSp>
          <p:nvCxnSpPr>
            <p:cNvPr id="96" name="Straight Arrow Connector 95">
              <a:extLst>
                <a:ext uri="{FF2B5EF4-FFF2-40B4-BE49-F238E27FC236}">
                  <a16:creationId xmlns:a16="http://schemas.microsoft.com/office/drawing/2014/main" id="{D45C805F-49B7-42EA-AF9C-41CA4653556F}"/>
                </a:ext>
              </a:extLst>
            </p:cNvPr>
            <p:cNvCxnSpPr>
              <a:cxnSpLocks/>
            </p:cNvCxnSpPr>
            <p:nvPr/>
          </p:nvCxnSpPr>
          <p:spPr>
            <a:xfrm>
              <a:off x="8121668" y="1663029"/>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pic>
          <p:nvPicPr>
            <p:cNvPr id="1026" name="Picture 2" descr="Image result for ASR gel">
              <a:extLst>
                <a:ext uri="{FF2B5EF4-FFF2-40B4-BE49-F238E27FC236}">
                  <a16:creationId xmlns:a16="http://schemas.microsoft.com/office/drawing/2014/main" id="{249EC1CC-673F-41D7-9D33-C76C29B55759}"/>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0467766" y="1198396"/>
              <a:ext cx="1478217"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a:extLst>
                <a:ext uri="{FF2B5EF4-FFF2-40B4-BE49-F238E27FC236}">
                  <a16:creationId xmlns:a16="http://schemas.microsoft.com/office/drawing/2014/main" id="{0DC5E6C8-26F1-49DA-B7AF-96D7A40F8F80}"/>
                </a:ext>
              </a:extLst>
            </p:cNvPr>
            <p:cNvCxnSpPr>
              <a:cxnSpLocks/>
            </p:cNvCxnSpPr>
            <p:nvPr/>
          </p:nvCxnSpPr>
          <p:spPr>
            <a:xfrm>
              <a:off x="6038546" y="1653579"/>
              <a:ext cx="268852" cy="0"/>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Straight Arrow Connector 98">
              <a:extLst>
                <a:ext uri="{FF2B5EF4-FFF2-40B4-BE49-F238E27FC236}">
                  <a16:creationId xmlns:a16="http://schemas.microsoft.com/office/drawing/2014/main" id="{164B06D3-1893-4A45-87A4-8C1640340378}"/>
                </a:ext>
              </a:extLst>
            </p:cNvPr>
            <p:cNvCxnSpPr>
              <a:cxnSpLocks/>
            </p:cNvCxnSpPr>
            <p:nvPr/>
          </p:nvCxnSpPr>
          <p:spPr>
            <a:xfrm>
              <a:off x="6171618" y="1544492"/>
              <a:ext cx="0" cy="225393"/>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5B70F3B5-A25F-4AAE-8DD6-CBA5DCF8069A}"/>
              </a:ext>
            </a:extLst>
          </p:cNvPr>
          <p:cNvGrpSpPr/>
          <p:nvPr/>
        </p:nvGrpSpPr>
        <p:grpSpPr>
          <a:xfrm>
            <a:off x="2120933" y="2710070"/>
            <a:ext cx="6924789" cy="1221350"/>
            <a:chOff x="2827907" y="2710071"/>
            <a:chExt cx="9233052" cy="1221350"/>
          </a:xfrm>
        </p:grpSpPr>
        <p:cxnSp>
          <p:nvCxnSpPr>
            <p:cNvPr id="57" name="Straight Arrow Connector 56">
              <a:extLst>
                <a:ext uri="{FF2B5EF4-FFF2-40B4-BE49-F238E27FC236}">
                  <a16:creationId xmlns:a16="http://schemas.microsoft.com/office/drawing/2014/main" id="{D948ECD0-86FB-4D56-ACFA-F2D0C7BBA08A}"/>
                </a:ext>
              </a:extLst>
            </p:cNvPr>
            <p:cNvCxnSpPr>
              <a:cxnSpLocks/>
            </p:cNvCxnSpPr>
            <p:nvPr/>
          </p:nvCxnSpPr>
          <p:spPr>
            <a:xfrm>
              <a:off x="5864243" y="3226037"/>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603C8FBB-8B63-4EB8-AE36-3B564CC59E16}"/>
                </a:ext>
              </a:extLst>
            </p:cNvPr>
            <p:cNvSpPr txBox="1"/>
            <p:nvPr/>
          </p:nvSpPr>
          <p:spPr>
            <a:xfrm>
              <a:off x="5716174" y="2818991"/>
              <a:ext cx="1038220"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59" name="TextBox 58">
              <a:extLst>
                <a:ext uri="{FF2B5EF4-FFF2-40B4-BE49-F238E27FC236}">
                  <a16:creationId xmlns:a16="http://schemas.microsoft.com/office/drawing/2014/main" id="{8118ACA2-C3AB-455E-8082-29D4231542D7}"/>
                </a:ext>
              </a:extLst>
            </p:cNvPr>
            <p:cNvSpPr txBox="1"/>
            <p:nvPr/>
          </p:nvSpPr>
          <p:spPr>
            <a:xfrm>
              <a:off x="7998362" y="2875166"/>
              <a:ext cx="979143"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60" name="TextBox 59">
              <a:extLst>
                <a:ext uri="{FF2B5EF4-FFF2-40B4-BE49-F238E27FC236}">
                  <a16:creationId xmlns:a16="http://schemas.microsoft.com/office/drawing/2014/main" id="{16CC289A-217A-44B5-8562-570DD62C7703}"/>
                </a:ext>
              </a:extLst>
            </p:cNvPr>
            <p:cNvSpPr txBox="1"/>
            <p:nvPr/>
          </p:nvSpPr>
          <p:spPr>
            <a:xfrm>
              <a:off x="4469094" y="2897370"/>
              <a:ext cx="1358057" cy="646331"/>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C</a:t>
              </a:r>
              <a:r>
                <a:rPr lang="en-GB" baseline="-25000" dirty="0">
                  <a:solidFill>
                    <a:prstClr val="black"/>
                  </a:solidFill>
                </a:rPr>
                <a:t>3</a:t>
              </a:r>
              <a:r>
                <a:rPr lang="en-GB" dirty="0">
                  <a:solidFill>
                    <a:prstClr val="black"/>
                  </a:solidFill>
                </a:rPr>
                <a:t>A + Gypsum</a:t>
              </a:r>
              <a:endParaRPr lang="en-US" dirty="0">
                <a:solidFill>
                  <a:prstClr val="black"/>
                </a:solidFill>
              </a:endParaRPr>
            </a:p>
          </p:txBody>
        </p:sp>
        <p:sp>
          <p:nvSpPr>
            <p:cNvPr id="61" name="TextBox 60">
              <a:extLst>
                <a:ext uri="{FF2B5EF4-FFF2-40B4-BE49-F238E27FC236}">
                  <a16:creationId xmlns:a16="http://schemas.microsoft.com/office/drawing/2014/main" id="{7F57417E-DED5-4CFF-BE80-A59E5DADCE62}"/>
                </a:ext>
              </a:extLst>
            </p:cNvPr>
            <p:cNvSpPr txBox="1"/>
            <p:nvPr/>
          </p:nvSpPr>
          <p:spPr>
            <a:xfrm>
              <a:off x="6537731" y="3030686"/>
              <a:ext cx="1492000"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Ettringite</a:t>
              </a:r>
            </a:p>
          </p:txBody>
        </p:sp>
        <p:sp>
          <p:nvSpPr>
            <p:cNvPr id="71" name="Rectangle 70">
              <a:extLst>
                <a:ext uri="{FF2B5EF4-FFF2-40B4-BE49-F238E27FC236}">
                  <a16:creationId xmlns:a16="http://schemas.microsoft.com/office/drawing/2014/main" id="{B39E5CC6-99DA-4B45-869B-250CEBFD014D}"/>
                </a:ext>
              </a:extLst>
            </p:cNvPr>
            <p:cNvSpPr/>
            <p:nvPr/>
          </p:nvSpPr>
          <p:spPr>
            <a:xfrm>
              <a:off x="2827907" y="2712222"/>
              <a:ext cx="9233052" cy="1219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3" name="TextBox 72">
              <a:extLst>
                <a:ext uri="{FF2B5EF4-FFF2-40B4-BE49-F238E27FC236}">
                  <a16:creationId xmlns:a16="http://schemas.microsoft.com/office/drawing/2014/main" id="{EC0AA751-4B3E-4AD4-B546-CDC82BE240D2}"/>
                </a:ext>
              </a:extLst>
            </p:cNvPr>
            <p:cNvSpPr txBox="1"/>
            <p:nvPr/>
          </p:nvSpPr>
          <p:spPr>
            <a:xfrm>
              <a:off x="8124344" y="3273378"/>
              <a:ext cx="766965"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C3A</a:t>
              </a:r>
              <a:endParaRPr lang="en-US" sz="1600" dirty="0"/>
            </a:p>
          </p:txBody>
        </p:sp>
        <p:sp>
          <p:nvSpPr>
            <p:cNvPr id="74" name="Rectangle 73">
              <a:extLst>
                <a:ext uri="{FF2B5EF4-FFF2-40B4-BE49-F238E27FC236}">
                  <a16:creationId xmlns:a16="http://schemas.microsoft.com/office/drawing/2014/main" id="{0AE01BAF-D8C0-4002-96E7-91E25226CE2E}"/>
                </a:ext>
              </a:extLst>
            </p:cNvPr>
            <p:cNvSpPr/>
            <p:nvPr/>
          </p:nvSpPr>
          <p:spPr>
            <a:xfrm>
              <a:off x="2887703" y="2897370"/>
              <a:ext cx="1581391"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Primary</a:t>
              </a:r>
            </a:p>
            <a:p>
              <a:pPr algn="ctr"/>
              <a:r>
                <a:rPr lang="en-GB" b="1" dirty="0">
                  <a:solidFill>
                    <a:prstClr val="black"/>
                  </a:solidFill>
                </a:rPr>
                <a:t>Ettringite</a:t>
              </a:r>
              <a:endParaRPr lang="en-US" b="1" dirty="0">
                <a:solidFill>
                  <a:prstClr val="black"/>
                </a:solidFill>
              </a:endParaRPr>
            </a:p>
          </p:txBody>
        </p:sp>
        <p:pic>
          <p:nvPicPr>
            <p:cNvPr id="81" name="Picture 3">
              <a:extLst>
                <a:ext uri="{FF2B5EF4-FFF2-40B4-BE49-F238E27FC236}">
                  <a16:creationId xmlns:a16="http://schemas.microsoft.com/office/drawing/2014/main" id="{386F3FC2-109E-4041-815B-979A6F738E3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66608" y="2712222"/>
              <a:ext cx="1417806" cy="120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2" name="TextBox 81">
              <a:extLst>
                <a:ext uri="{FF2B5EF4-FFF2-40B4-BE49-F238E27FC236}">
                  <a16:creationId xmlns:a16="http://schemas.microsoft.com/office/drawing/2014/main" id="{D6D4CE87-86C5-47BF-9477-C1FFEE98ACD6}"/>
                </a:ext>
              </a:extLst>
            </p:cNvPr>
            <p:cNvSpPr txBox="1"/>
            <p:nvPr/>
          </p:nvSpPr>
          <p:spPr>
            <a:xfrm>
              <a:off x="10216662" y="2710071"/>
              <a:ext cx="1478217" cy="16927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lIns="0" tIns="0" rIns="0" bIns="0" rtlCol="0">
              <a:spAutoFit/>
            </a:bodyPr>
            <a:lstStyle/>
            <a:p>
              <a:pPr algn="ctr"/>
              <a:r>
                <a:rPr lang="en-GB" sz="1100" dirty="0">
                  <a:solidFill>
                    <a:prstClr val="black"/>
                  </a:solidFill>
                </a:rPr>
                <a:t>Primary </a:t>
              </a:r>
              <a:r>
                <a:rPr lang="en-GB" sz="1100" dirty="0" err="1">
                  <a:solidFill>
                    <a:prstClr val="black"/>
                  </a:solidFill>
                </a:rPr>
                <a:t>ettringite</a:t>
              </a:r>
              <a:endParaRPr lang="en-US" sz="1100" dirty="0">
                <a:solidFill>
                  <a:prstClr val="black"/>
                </a:solidFill>
              </a:endParaRPr>
            </a:p>
          </p:txBody>
        </p:sp>
        <p:cxnSp>
          <p:nvCxnSpPr>
            <p:cNvPr id="83" name="Straight Arrow Connector 82">
              <a:extLst>
                <a:ext uri="{FF2B5EF4-FFF2-40B4-BE49-F238E27FC236}">
                  <a16:creationId xmlns:a16="http://schemas.microsoft.com/office/drawing/2014/main" id="{822377C8-C5DF-4795-BD3B-1AE69EE02108}"/>
                </a:ext>
              </a:extLst>
            </p:cNvPr>
            <p:cNvCxnSpPr>
              <a:cxnSpLocks/>
            </p:cNvCxnSpPr>
            <p:nvPr/>
          </p:nvCxnSpPr>
          <p:spPr>
            <a:xfrm>
              <a:off x="8131283" y="3267776"/>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A621E62B-D0C7-46DF-88F0-3F3D87ECF419}"/>
                </a:ext>
              </a:extLst>
            </p:cNvPr>
            <p:cNvSpPr txBox="1"/>
            <p:nvPr/>
          </p:nvSpPr>
          <p:spPr>
            <a:xfrm>
              <a:off x="8844698" y="3069103"/>
              <a:ext cx="3125817"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GB" dirty="0" err="1">
                  <a:solidFill>
                    <a:prstClr val="black"/>
                  </a:solidFill>
                </a:rPr>
                <a:t>Monosulfo</a:t>
              </a:r>
              <a:r>
                <a:rPr lang="en-GB" dirty="0">
                  <a:solidFill>
                    <a:prstClr val="black"/>
                  </a:solidFill>
                </a:rPr>
                <a:t>-aluminate</a:t>
              </a:r>
              <a:endParaRPr lang="en-US" dirty="0">
                <a:solidFill>
                  <a:prstClr val="black"/>
                </a:solidFill>
              </a:endParaRPr>
            </a:p>
          </p:txBody>
        </p:sp>
      </p:grpSp>
      <p:sp>
        <p:nvSpPr>
          <p:cNvPr id="78" name="Rectangle 77">
            <a:extLst>
              <a:ext uri="{FF2B5EF4-FFF2-40B4-BE49-F238E27FC236}">
                <a16:creationId xmlns:a16="http://schemas.microsoft.com/office/drawing/2014/main" id="{1808C2F7-FB25-446D-9985-27FB46E1FBD8}"/>
              </a:ext>
            </a:extLst>
          </p:cNvPr>
          <p:cNvSpPr/>
          <p:nvPr/>
        </p:nvSpPr>
        <p:spPr>
          <a:xfrm>
            <a:off x="4784702" y="3695081"/>
            <a:ext cx="4261019" cy="342545"/>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Primary </a:t>
            </a:r>
            <a:r>
              <a:rPr lang="en-GB" dirty="0" err="1">
                <a:solidFill>
                  <a:srgbClr val="FF0000"/>
                </a:solidFill>
              </a:rPr>
              <a:t>ettringite</a:t>
            </a:r>
            <a:r>
              <a:rPr lang="en-GB" dirty="0">
                <a:solidFill>
                  <a:srgbClr val="FF0000"/>
                </a:solidFill>
              </a:rPr>
              <a:t> is good for the concrete</a:t>
            </a:r>
            <a:endParaRPr lang="en-US" dirty="0">
              <a:solidFill>
                <a:srgbClr val="FF0000"/>
              </a:solidFill>
            </a:endParaRPr>
          </a:p>
        </p:txBody>
      </p:sp>
    </p:spTree>
    <p:extLst>
      <p:ext uri="{BB962C8B-B14F-4D97-AF65-F5344CB8AC3E}">
        <p14:creationId xmlns:p14="http://schemas.microsoft.com/office/powerpoint/2010/main" val="310974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animBg="1"/>
      <p:bldP spid="31" grpId="0" animBg="1"/>
      <p:bldP spid="32" grpId="0" animBg="1"/>
      <p:bldP spid="79" grpId="0" animBg="1"/>
      <p:bldP spid="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ubtitle 2">
            <a:extLst>
              <a:ext uri="{FF2B5EF4-FFF2-40B4-BE49-F238E27FC236}">
                <a16:creationId xmlns:a16="http://schemas.microsoft.com/office/drawing/2014/main" id="{DA8520E2-AE7F-40AD-AEB3-F8BB8BED87D1}"/>
              </a:ext>
            </a:extLst>
          </p:cNvPr>
          <p:cNvSpPr txBox="1">
            <a:spLocks/>
          </p:cNvSpPr>
          <p:nvPr/>
        </p:nvSpPr>
        <p:spPr>
          <a:xfrm>
            <a:off x="9461170" y="1034212"/>
            <a:ext cx="3134030" cy="4968175"/>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2" name="Title 1">
            <a:extLst>
              <a:ext uri="{FF2B5EF4-FFF2-40B4-BE49-F238E27FC236}">
                <a16:creationId xmlns:a16="http://schemas.microsoft.com/office/drawing/2014/main" id="{7D425188-856D-47FB-802B-26840F9E0212}"/>
              </a:ext>
            </a:extLst>
          </p:cNvPr>
          <p:cNvSpPr>
            <a:spLocks noGrp="1"/>
          </p:cNvSpPr>
          <p:nvPr>
            <p:ph type="ctrTitle"/>
          </p:nvPr>
        </p:nvSpPr>
        <p:spPr/>
        <p:txBody>
          <a:bodyPr>
            <a:normAutofit fontScale="90000"/>
          </a:bodyPr>
          <a:lstStyle/>
          <a:p>
            <a:r>
              <a:rPr lang="en-US" dirty="0"/>
              <a:t>Objective</a:t>
            </a:r>
          </a:p>
        </p:txBody>
      </p:sp>
      <p:sp>
        <p:nvSpPr>
          <p:cNvPr id="5" name="Subtitle 2">
            <a:extLst>
              <a:ext uri="{FF2B5EF4-FFF2-40B4-BE49-F238E27FC236}">
                <a16:creationId xmlns:a16="http://schemas.microsoft.com/office/drawing/2014/main" id="{30495174-4948-4B46-AE89-9E89F977976C}"/>
              </a:ext>
            </a:extLst>
          </p:cNvPr>
          <p:cNvSpPr txBox="1">
            <a:spLocks/>
          </p:cNvSpPr>
          <p:nvPr/>
        </p:nvSpPr>
        <p:spPr>
          <a:xfrm>
            <a:off x="196851" y="1053802"/>
            <a:ext cx="5664383" cy="4968175"/>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6" name="2. Previous Apply of 3D RBSM to Concrete Expansion Analysis">
            <a:extLst>
              <a:ext uri="{FF2B5EF4-FFF2-40B4-BE49-F238E27FC236}">
                <a16:creationId xmlns:a16="http://schemas.microsoft.com/office/drawing/2014/main" id="{E909FE32-23B1-4FBD-AB9F-336AB67933B6}"/>
              </a:ext>
            </a:extLst>
          </p:cNvPr>
          <p:cNvSpPr txBox="1"/>
          <p:nvPr/>
        </p:nvSpPr>
        <p:spPr>
          <a:xfrm>
            <a:off x="206578" y="1066187"/>
            <a:ext cx="5639753" cy="471924"/>
          </a:xfrm>
          <a:prstGeom prst="rect">
            <a:avLst/>
          </a:prstGeom>
          <a:solidFill>
            <a:srgbClr val="C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lvl1pPr>
          </a:lstStyle>
          <a:p>
            <a:r>
              <a:rPr lang="en-US" sz="2400" dirty="0">
                <a:solidFill>
                  <a:schemeClr val="bg1"/>
                </a:solidFill>
              </a:rPr>
              <a:t>Residual Capacity Prediction</a:t>
            </a:r>
            <a:endParaRPr sz="2400" dirty="0">
              <a:solidFill>
                <a:schemeClr val="bg1"/>
              </a:solidFill>
            </a:endParaRPr>
          </a:p>
        </p:txBody>
      </p:sp>
      <p:sp>
        <p:nvSpPr>
          <p:cNvPr id="7" name="テキスト ボックス 5">
            <a:extLst>
              <a:ext uri="{FF2B5EF4-FFF2-40B4-BE49-F238E27FC236}">
                <a16:creationId xmlns:a16="http://schemas.microsoft.com/office/drawing/2014/main" id="{16A2DE39-3EAB-4F21-B607-B305550BFD85}"/>
              </a:ext>
            </a:extLst>
          </p:cNvPr>
          <p:cNvSpPr txBox="1"/>
          <p:nvPr/>
        </p:nvSpPr>
        <p:spPr>
          <a:xfrm>
            <a:off x="475723" y="3868127"/>
            <a:ext cx="1495991"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Expansion</a:t>
            </a:r>
          </a:p>
          <a:p>
            <a:pPr algn="ctr"/>
            <a:r>
              <a:rPr lang="en-US" sz="2400" dirty="0"/>
              <a:t>Behavior</a:t>
            </a:r>
            <a:endParaRPr sz="2400" dirty="0"/>
          </a:p>
        </p:txBody>
      </p:sp>
      <p:sp>
        <p:nvSpPr>
          <p:cNvPr id="8" name="+">
            <a:extLst>
              <a:ext uri="{FF2B5EF4-FFF2-40B4-BE49-F238E27FC236}">
                <a16:creationId xmlns:a16="http://schemas.microsoft.com/office/drawing/2014/main" id="{F8CE032C-5997-4158-B50C-60C0D4681CAF}"/>
              </a:ext>
            </a:extLst>
          </p:cNvPr>
          <p:cNvSpPr txBox="1"/>
          <p:nvPr/>
        </p:nvSpPr>
        <p:spPr>
          <a:xfrm>
            <a:off x="2416624" y="4038538"/>
            <a:ext cx="638151"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lang="en-US" sz="2400" b="1" dirty="0"/>
              <a:t>vs.</a:t>
            </a:r>
            <a:endParaRPr sz="2400" b="1" dirty="0"/>
          </a:p>
        </p:txBody>
      </p:sp>
      <p:sp>
        <p:nvSpPr>
          <p:cNvPr id="9" name="テキスト ボックス 5">
            <a:extLst>
              <a:ext uri="{FF2B5EF4-FFF2-40B4-BE49-F238E27FC236}">
                <a16:creationId xmlns:a16="http://schemas.microsoft.com/office/drawing/2014/main" id="{011242B4-4424-4A75-B52E-84B7E97F1103}"/>
              </a:ext>
            </a:extLst>
          </p:cNvPr>
          <p:cNvSpPr txBox="1"/>
          <p:nvPr/>
        </p:nvSpPr>
        <p:spPr>
          <a:xfrm>
            <a:off x="3481034" y="3866861"/>
            <a:ext cx="2181932"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Compressive Strength</a:t>
            </a:r>
            <a:endParaRPr sz="2400" dirty="0"/>
          </a:p>
        </p:txBody>
      </p:sp>
      <p:grpSp>
        <p:nvGrpSpPr>
          <p:cNvPr id="26" name="DEF">
            <a:extLst>
              <a:ext uri="{FF2B5EF4-FFF2-40B4-BE49-F238E27FC236}">
                <a16:creationId xmlns:a16="http://schemas.microsoft.com/office/drawing/2014/main" id="{0408AFF0-10E0-4120-973B-A3AE9EEDA031}"/>
              </a:ext>
            </a:extLst>
          </p:cNvPr>
          <p:cNvGrpSpPr/>
          <p:nvPr/>
        </p:nvGrpSpPr>
        <p:grpSpPr>
          <a:xfrm>
            <a:off x="597280" y="2022034"/>
            <a:ext cx="945005" cy="547162"/>
            <a:chOff x="-1" y="-1"/>
            <a:chExt cx="1435509" cy="1078494"/>
          </a:xfrm>
        </p:grpSpPr>
        <p:sp>
          <p:nvSpPr>
            <p:cNvPr id="31" name="矩形">
              <a:extLst>
                <a:ext uri="{FF2B5EF4-FFF2-40B4-BE49-F238E27FC236}">
                  <a16:creationId xmlns:a16="http://schemas.microsoft.com/office/drawing/2014/main" id="{715F9FED-91F0-4242-AB48-7738062A9C06}"/>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endParaRPr sz="2000" b="1">
                <a:latin typeface="Helvetica Neue Medium"/>
              </a:endParaRPr>
            </a:p>
          </p:txBody>
        </p:sp>
        <p:sp>
          <p:nvSpPr>
            <p:cNvPr id="32" name="DEF">
              <a:extLst>
                <a:ext uri="{FF2B5EF4-FFF2-40B4-BE49-F238E27FC236}">
                  <a16:creationId xmlns:a16="http://schemas.microsoft.com/office/drawing/2014/main" id="{E33D2ED7-B79B-4DBE-80D0-C2F38313877E}"/>
                </a:ext>
              </a:extLst>
            </p:cNvPr>
            <p:cNvSpPr txBox="1"/>
            <p:nvPr/>
          </p:nvSpPr>
          <p:spPr>
            <a:xfrm>
              <a:off x="-1" y="134814"/>
              <a:ext cx="1435509" cy="808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t>ASR</a:t>
              </a:r>
              <a:endParaRPr sz="2000" b="1" dirty="0"/>
            </a:p>
          </p:txBody>
        </p:sp>
      </p:grpSp>
      <p:grpSp>
        <p:nvGrpSpPr>
          <p:cNvPr id="27" name="ASR">
            <a:extLst>
              <a:ext uri="{FF2B5EF4-FFF2-40B4-BE49-F238E27FC236}">
                <a16:creationId xmlns:a16="http://schemas.microsoft.com/office/drawing/2014/main" id="{837B4CF6-428B-48CA-88A3-6FA376BE6A11}"/>
              </a:ext>
            </a:extLst>
          </p:cNvPr>
          <p:cNvGrpSpPr/>
          <p:nvPr/>
        </p:nvGrpSpPr>
        <p:grpSpPr>
          <a:xfrm>
            <a:off x="597281" y="2891915"/>
            <a:ext cx="945005" cy="547162"/>
            <a:chOff x="-1" y="-1"/>
            <a:chExt cx="1435509" cy="1078494"/>
          </a:xfrm>
        </p:grpSpPr>
        <p:sp>
          <p:nvSpPr>
            <p:cNvPr id="29" name="矩形">
              <a:extLst>
                <a:ext uri="{FF2B5EF4-FFF2-40B4-BE49-F238E27FC236}">
                  <a16:creationId xmlns:a16="http://schemas.microsoft.com/office/drawing/2014/main" id="{A778BF58-8A83-459C-A5E3-598CF2BB428A}"/>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200" b="1"/>
            </a:p>
          </p:txBody>
        </p:sp>
        <p:sp>
          <p:nvSpPr>
            <p:cNvPr id="30" name="ASR">
              <a:extLst>
                <a:ext uri="{FF2B5EF4-FFF2-40B4-BE49-F238E27FC236}">
                  <a16:creationId xmlns:a16="http://schemas.microsoft.com/office/drawing/2014/main" id="{BDF70DD9-F5E2-4612-9E73-00B008889615}"/>
                </a:ext>
              </a:extLst>
            </p:cNvPr>
            <p:cNvSpPr txBox="1"/>
            <p:nvPr/>
          </p:nvSpPr>
          <p:spPr>
            <a:xfrm>
              <a:off x="-1" y="134814"/>
              <a:ext cx="1435509" cy="80886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t>DEF</a:t>
              </a:r>
              <a:endParaRPr sz="2000" b="1" dirty="0"/>
            </a:p>
          </p:txBody>
        </p:sp>
      </p:grpSp>
      <p:grpSp>
        <p:nvGrpSpPr>
          <p:cNvPr id="19" name="Boundary Condition">
            <a:extLst>
              <a:ext uri="{FF2B5EF4-FFF2-40B4-BE49-F238E27FC236}">
                <a16:creationId xmlns:a16="http://schemas.microsoft.com/office/drawing/2014/main" id="{B50B4C90-5CBF-4AA7-87E2-8A2F9D9A091C}"/>
              </a:ext>
            </a:extLst>
          </p:cNvPr>
          <p:cNvGrpSpPr/>
          <p:nvPr/>
        </p:nvGrpSpPr>
        <p:grpSpPr>
          <a:xfrm>
            <a:off x="2234199" y="2133246"/>
            <a:ext cx="1387365" cy="1085898"/>
            <a:chOff x="0" y="-158243"/>
            <a:chExt cx="2107476" cy="1415513"/>
          </a:xfrm>
        </p:grpSpPr>
        <p:sp>
          <p:nvSpPr>
            <p:cNvPr id="22" name="矩形">
              <a:extLst>
                <a:ext uri="{FF2B5EF4-FFF2-40B4-BE49-F238E27FC236}">
                  <a16:creationId xmlns:a16="http://schemas.microsoft.com/office/drawing/2014/main" id="{AD823E0A-4D93-469A-9B95-0551A6A5AC6E}"/>
                </a:ext>
              </a:extLst>
            </p:cNvPr>
            <p:cNvSpPr/>
            <p:nvPr/>
          </p:nvSpPr>
          <p:spPr>
            <a:xfrm>
              <a:off x="0" y="0"/>
              <a:ext cx="2107476" cy="1099021"/>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200" b="1"/>
            </a:p>
          </p:txBody>
        </p:sp>
        <p:sp>
          <p:nvSpPr>
            <p:cNvPr id="23" name="Boundary Condition">
              <a:extLst>
                <a:ext uri="{FF2B5EF4-FFF2-40B4-BE49-F238E27FC236}">
                  <a16:creationId xmlns:a16="http://schemas.microsoft.com/office/drawing/2014/main" id="{FDD2191A-5226-4546-83E4-74DD04F8B37C}"/>
                </a:ext>
              </a:extLst>
            </p:cNvPr>
            <p:cNvSpPr txBox="1"/>
            <p:nvPr/>
          </p:nvSpPr>
          <p:spPr>
            <a:xfrm>
              <a:off x="0" y="-158243"/>
              <a:ext cx="2107476" cy="1415513"/>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2000" b="1" dirty="0"/>
                <a:t>Boundary Condition</a:t>
              </a:r>
            </a:p>
          </p:txBody>
        </p:sp>
      </p:grpSp>
      <p:sp>
        <p:nvSpPr>
          <p:cNvPr id="21" name="+">
            <a:extLst>
              <a:ext uri="{FF2B5EF4-FFF2-40B4-BE49-F238E27FC236}">
                <a16:creationId xmlns:a16="http://schemas.microsoft.com/office/drawing/2014/main" id="{1C096931-D5BD-4313-9B6F-BB1928AB79FB}"/>
              </a:ext>
            </a:extLst>
          </p:cNvPr>
          <p:cNvSpPr txBox="1"/>
          <p:nvPr/>
        </p:nvSpPr>
        <p:spPr>
          <a:xfrm>
            <a:off x="1723935" y="2549667"/>
            <a:ext cx="263935"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sz="2000" b="1" dirty="0"/>
              <a:t>+</a:t>
            </a:r>
          </a:p>
        </p:txBody>
      </p:sp>
      <p:grpSp>
        <p:nvGrpSpPr>
          <p:cNvPr id="11" name="Structural…">
            <a:extLst>
              <a:ext uri="{FF2B5EF4-FFF2-40B4-BE49-F238E27FC236}">
                <a16:creationId xmlns:a16="http://schemas.microsoft.com/office/drawing/2014/main" id="{7305FDD7-D79F-4B79-AA28-1D3A4B2AF578}"/>
              </a:ext>
            </a:extLst>
          </p:cNvPr>
          <p:cNvGrpSpPr/>
          <p:nvPr/>
        </p:nvGrpSpPr>
        <p:grpSpPr>
          <a:xfrm>
            <a:off x="196691" y="3410624"/>
            <a:ext cx="5649640" cy="471924"/>
            <a:chOff x="0" y="-366814"/>
            <a:chExt cx="2107477" cy="1832649"/>
          </a:xfrm>
        </p:grpSpPr>
        <p:sp>
          <p:nvSpPr>
            <p:cNvPr id="15" name="矩形">
              <a:extLst>
                <a:ext uri="{FF2B5EF4-FFF2-40B4-BE49-F238E27FC236}">
                  <a16:creationId xmlns:a16="http://schemas.microsoft.com/office/drawing/2014/main" id="{8400B9CC-3514-4C29-8263-CCF51F146B0B}"/>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p>
          </p:txBody>
        </p:sp>
        <p:sp>
          <p:nvSpPr>
            <p:cNvPr id="16" name="Structural…">
              <a:extLst>
                <a:ext uri="{FF2B5EF4-FFF2-40B4-BE49-F238E27FC236}">
                  <a16:creationId xmlns:a16="http://schemas.microsoft.com/office/drawing/2014/main" id="{062FDDCA-9714-4783-B9FC-03A228A1F2BC}"/>
                </a:ext>
              </a:extLst>
            </p:cNvPr>
            <p:cNvSpPr txBox="1"/>
            <p:nvPr/>
          </p:nvSpPr>
          <p:spPr>
            <a:xfrm>
              <a:off x="0" y="-366814"/>
              <a:ext cx="2107477" cy="1832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sz="3000" b="1"/>
              </a:pPr>
              <a:r>
                <a:rPr lang="en-US" sz="2400" b="1" dirty="0"/>
                <a:t>Structural </a:t>
              </a:r>
              <a:r>
                <a:rPr sz="2400" b="1" dirty="0"/>
                <a:t>Behavior</a:t>
              </a:r>
            </a:p>
          </p:txBody>
        </p:sp>
      </p:grpSp>
      <p:sp>
        <p:nvSpPr>
          <p:cNvPr id="13" name="矩形">
            <a:extLst>
              <a:ext uri="{FF2B5EF4-FFF2-40B4-BE49-F238E27FC236}">
                <a16:creationId xmlns:a16="http://schemas.microsoft.com/office/drawing/2014/main" id="{EFCD7EA6-8FA8-4E4A-9E46-20A03E27C390}"/>
              </a:ext>
            </a:extLst>
          </p:cNvPr>
          <p:cNvSpPr/>
          <p:nvPr/>
        </p:nvSpPr>
        <p:spPr>
          <a:xfrm>
            <a:off x="224458" y="5675192"/>
            <a:ext cx="5636621" cy="283008"/>
          </a:xfrm>
          <a:prstGeom prst="rect">
            <a:avLst/>
          </a:prstGeom>
          <a:solidFill>
            <a:srgbClr val="C00000"/>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14" name="Structural…">
            <a:extLst>
              <a:ext uri="{FF2B5EF4-FFF2-40B4-BE49-F238E27FC236}">
                <a16:creationId xmlns:a16="http://schemas.microsoft.com/office/drawing/2014/main" id="{4D81F001-C2C9-421D-8577-D8B6C5E25709}"/>
              </a:ext>
            </a:extLst>
          </p:cNvPr>
          <p:cNvSpPr txBox="1"/>
          <p:nvPr/>
        </p:nvSpPr>
        <p:spPr>
          <a:xfrm>
            <a:off x="179000" y="5559604"/>
            <a:ext cx="5636621"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sz="3000" b="1"/>
            </a:pPr>
            <a:r>
              <a:rPr lang="en-US" sz="2400" b="1" dirty="0">
                <a:solidFill>
                  <a:schemeClr val="bg1"/>
                </a:solidFill>
              </a:rPr>
              <a:t>Evaluation Damaged Structures in use</a:t>
            </a:r>
            <a:endParaRPr sz="2400" b="1" dirty="0">
              <a:solidFill>
                <a:schemeClr val="bg1"/>
              </a:solidFill>
            </a:endParaRPr>
          </a:p>
        </p:txBody>
      </p:sp>
      <p:grpSp>
        <p:nvGrpSpPr>
          <p:cNvPr id="33" name="Structural…">
            <a:extLst>
              <a:ext uri="{FF2B5EF4-FFF2-40B4-BE49-F238E27FC236}">
                <a16:creationId xmlns:a16="http://schemas.microsoft.com/office/drawing/2014/main" id="{8A246B40-29D7-4EA7-A26E-6A7204895110}"/>
              </a:ext>
            </a:extLst>
          </p:cNvPr>
          <p:cNvGrpSpPr/>
          <p:nvPr/>
        </p:nvGrpSpPr>
        <p:grpSpPr>
          <a:xfrm>
            <a:off x="196691" y="1578102"/>
            <a:ext cx="1968530" cy="471924"/>
            <a:chOff x="0" y="-366814"/>
            <a:chExt cx="2205018" cy="1832649"/>
          </a:xfrm>
        </p:grpSpPr>
        <p:sp>
          <p:nvSpPr>
            <p:cNvPr id="34" name="矩形">
              <a:extLst>
                <a:ext uri="{FF2B5EF4-FFF2-40B4-BE49-F238E27FC236}">
                  <a16:creationId xmlns:a16="http://schemas.microsoft.com/office/drawing/2014/main" id="{2A27944C-3737-45DD-B6DF-088097C51FF0}"/>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p>
          </p:txBody>
        </p:sp>
        <p:sp>
          <p:nvSpPr>
            <p:cNvPr id="35" name="Structural…">
              <a:extLst>
                <a:ext uri="{FF2B5EF4-FFF2-40B4-BE49-F238E27FC236}">
                  <a16:creationId xmlns:a16="http://schemas.microsoft.com/office/drawing/2014/main" id="{13DF1EF2-811B-4885-BABA-0B99513CD9A5}"/>
                </a:ext>
              </a:extLst>
            </p:cNvPr>
            <p:cNvSpPr txBox="1"/>
            <p:nvPr/>
          </p:nvSpPr>
          <p:spPr>
            <a:xfrm>
              <a:off x="0" y="-366814"/>
              <a:ext cx="2205018" cy="1832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sz="3000" b="1"/>
              </a:pPr>
              <a:r>
                <a:rPr lang="en-US" sz="2400" b="1" dirty="0"/>
                <a:t>Expansion</a:t>
              </a:r>
              <a:endParaRPr sz="2400" b="1" dirty="0"/>
            </a:p>
          </p:txBody>
        </p:sp>
      </p:grpSp>
      <p:grpSp>
        <p:nvGrpSpPr>
          <p:cNvPr id="36" name="Structural…">
            <a:extLst>
              <a:ext uri="{FF2B5EF4-FFF2-40B4-BE49-F238E27FC236}">
                <a16:creationId xmlns:a16="http://schemas.microsoft.com/office/drawing/2014/main" id="{E3094374-1008-438E-9684-30865BA30E25}"/>
              </a:ext>
            </a:extLst>
          </p:cNvPr>
          <p:cNvGrpSpPr/>
          <p:nvPr/>
        </p:nvGrpSpPr>
        <p:grpSpPr>
          <a:xfrm>
            <a:off x="2055897" y="1578604"/>
            <a:ext cx="1765394" cy="471924"/>
            <a:chOff x="0" y="-366814"/>
            <a:chExt cx="2107477" cy="1832649"/>
          </a:xfrm>
        </p:grpSpPr>
        <p:sp>
          <p:nvSpPr>
            <p:cNvPr id="37" name="矩形">
              <a:extLst>
                <a:ext uri="{FF2B5EF4-FFF2-40B4-BE49-F238E27FC236}">
                  <a16:creationId xmlns:a16="http://schemas.microsoft.com/office/drawing/2014/main" id="{2A94A20D-7773-4BC7-8036-5247ED96F666}"/>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p>
          </p:txBody>
        </p:sp>
        <p:sp>
          <p:nvSpPr>
            <p:cNvPr id="38" name="Structural…">
              <a:extLst>
                <a:ext uri="{FF2B5EF4-FFF2-40B4-BE49-F238E27FC236}">
                  <a16:creationId xmlns:a16="http://schemas.microsoft.com/office/drawing/2014/main" id="{F87C3960-61B6-449D-8433-D17052B7B5B6}"/>
                </a:ext>
              </a:extLst>
            </p:cNvPr>
            <p:cNvSpPr txBox="1"/>
            <p:nvPr/>
          </p:nvSpPr>
          <p:spPr>
            <a:xfrm>
              <a:off x="0" y="-366814"/>
              <a:ext cx="2107477" cy="1832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sz="3000" b="1"/>
              </a:pPr>
              <a:r>
                <a:rPr lang="en-US" sz="2400" b="1" dirty="0"/>
                <a:t>Loading</a:t>
              </a:r>
              <a:endParaRPr sz="2400" b="1" dirty="0"/>
            </a:p>
          </p:txBody>
        </p:sp>
      </p:grpSp>
      <p:sp>
        <p:nvSpPr>
          <p:cNvPr id="39" name="TextBox 38">
            <a:extLst>
              <a:ext uri="{FF2B5EF4-FFF2-40B4-BE49-F238E27FC236}">
                <a16:creationId xmlns:a16="http://schemas.microsoft.com/office/drawing/2014/main" id="{F790389C-7AC5-433F-8470-7D05CC9D76E8}"/>
              </a:ext>
            </a:extLst>
          </p:cNvPr>
          <p:cNvSpPr txBox="1"/>
          <p:nvPr/>
        </p:nvSpPr>
        <p:spPr>
          <a:xfrm>
            <a:off x="888765" y="2525060"/>
            <a:ext cx="442770" cy="400110"/>
          </a:xfrm>
          <a:prstGeom prst="rect">
            <a:avLst/>
          </a:prstGeom>
          <a:noFill/>
        </p:spPr>
        <p:txBody>
          <a:bodyPr wrap="square" rtlCol="0">
            <a:spAutoFit/>
          </a:bodyPr>
          <a:lstStyle/>
          <a:p>
            <a:r>
              <a:rPr lang="en-US" sz="2000" b="1" dirty="0"/>
              <a:t>or</a:t>
            </a:r>
            <a:endParaRPr lang="en-US" b="1" dirty="0"/>
          </a:p>
        </p:txBody>
      </p:sp>
      <p:sp>
        <p:nvSpPr>
          <p:cNvPr id="40" name="テキスト ボックス 5">
            <a:extLst>
              <a:ext uri="{FF2B5EF4-FFF2-40B4-BE49-F238E27FC236}">
                <a16:creationId xmlns:a16="http://schemas.microsoft.com/office/drawing/2014/main" id="{E3BC78DF-5614-426D-A3B2-180B0904CC68}"/>
              </a:ext>
            </a:extLst>
          </p:cNvPr>
          <p:cNvSpPr txBox="1"/>
          <p:nvPr/>
        </p:nvSpPr>
        <p:spPr>
          <a:xfrm>
            <a:off x="4145932" y="2211863"/>
            <a:ext cx="1658412" cy="120032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Residual</a:t>
            </a:r>
          </a:p>
          <a:p>
            <a:pPr algn="ctr"/>
            <a:r>
              <a:rPr lang="en-US" sz="2400" dirty="0"/>
              <a:t>Mechanical</a:t>
            </a:r>
          </a:p>
          <a:p>
            <a:pPr algn="ctr"/>
            <a:r>
              <a:rPr lang="en-US" sz="2400" dirty="0"/>
              <a:t>Properties</a:t>
            </a:r>
            <a:endParaRPr sz="2400" dirty="0"/>
          </a:p>
        </p:txBody>
      </p:sp>
      <p:cxnSp>
        <p:nvCxnSpPr>
          <p:cNvPr id="42" name="Straight Arrow Connector 41">
            <a:extLst>
              <a:ext uri="{FF2B5EF4-FFF2-40B4-BE49-F238E27FC236}">
                <a16:creationId xmlns:a16="http://schemas.microsoft.com/office/drawing/2014/main" id="{F2464752-26B1-4829-BBD7-AFF2D13679D6}"/>
              </a:ext>
            </a:extLst>
          </p:cNvPr>
          <p:cNvCxnSpPr/>
          <p:nvPr/>
        </p:nvCxnSpPr>
        <p:spPr>
          <a:xfrm>
            <a:off x="3751780" y="2735034"/>
            <a:ext cx="26210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Structural…">
            <a:extLst>
              <a:ext uri="{FF2B5EF4-FFF2-40B4-BE49-F238E27FC236}">
                <a16:creationId xmlns:a16="http://schemas.microsoft.com/office/drawing/2014/main" id="{1BF72F21-D254-43D6-A5DC-5558B8E701AF}"/>
              </a:ext>
            </a:extLst>
          </p:cNvPr>
          <p:cNvGrpSpPr/>
          <p:nvPr/>
        </p:nvGrpSpPr>
        <p:grpSpPr>
          <a:xfrm>
            <a:off x="3821291" y="1571376"/>
            <a:ext cx="2039788" cy="471924"/>
            <a:chOff x="0" y="-366814"/>
            <a:chExt cx="2107477" cy="1832649"/>
          </a:xfrm>
        </p:grpSpPr>
        <p:sp>
          <p:nvSpPr>
            <p:cNvPr id="44" name="矩形">
              <a:extLst>
                <a:ext uri="{FF2B5EF4-FFF2-40B4-BE49-F238E27FC236}">
                  <a16:creationId xmlns:a16="http://schemas.microsoft.com/office/drawing/2014/main" id="{80BDB3EA-947D-4499-BD58-53367D0F0002}"/>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p>
          </p:txBody>
        </p:sp>
        <p:sp>
          <p:nvSpPr>
            <p:cNvPr id="45" name="Structural…">
              <a:extLst>
                <a:ext uri="{FF2B5EF4-FFF2-40B4-BE49-F238E27FC236}">
                  <a16:creationId xmlns:a16="http://schemas.microsoft.com/office/drawing/2014/main" id="{CC4D2F76-EF7D-4088-8610-ECB6E5C9BF30}"/>
                </a:ext>
              </a:extLst>
            </p:cNvPr>
            <p:cNvSpPr txBox="1"/>
            <p:nvPr/>
          </p:nvSpPr>
          <p:spPr>
            <a:xfrm>
              <a:off x="0" y="-366814"/>
              <a:ext cx="2107477" cy="183264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sz="3000" b="1"/>
              </a:pPr>
              <a:r>
                <a:rPr lang="en-US" sz="2400" b="1" dirty="0"/>
                <a:t>Capacity</a:t>
              </a:r>
              <a:endParaRPr sz="2400" b="1" dirty="0"/>
            </a:p>
          </p:txBody>
        </p:sp>
      </p:grpSp>
      <p:grpSp>
        <p:nvGrpSpPr>
          <p:cNvPr id="47" name="Structural…">
            <a:extLst>
              <a:ext uri="{FF2B5EF4-FFF2-40B4-BE49-F238E27FC236}">
                <a16:creationId xmlns:a16="http://schemas.microsoft.com/office/drawing/2014/main" id="{597EEC24-EB08-4B98-8E27-76729460C1DA}"/>
              </a:ext>
            </a:extLst>
          </p:cNvPr>
          <p:cNvGrpSpPr/>
          <p:nvPr/>
        </p:nvGrpSpPr>
        <p:grpSpPr>
          <a:xfrm>
            <a:off x="210731" y="5223146"/>
            <a:ext cx="5636621" cy="471924"/>
            <a:chOff x="0" y="-366818"/>
            <a:chExt cx="2107477" cy="1832650"/>
          </a:xfrm>
        </p:grpSpPr>
        <p:sp>
          <p:nvSpPr>
            <p:cNvPr id="48" name="矩形">
              <a:extLst>
                <a:ext uri="{FF2B5EF4-FFF2-40B4-BE49-F238E27FC236}">
                  <a16:creationId xmlns:a16="http://schemas.microsoft.com/office/drawing/2014/main" id="{B969E25C-69F3-4FC2-B4B1-893210F59761}"/>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49" name="Structural…">
              <a:extLst>
                <a:ext uri="{FF2B5EF4-FFF2-40B4-BE49-F238E27FC236}">
                  <a16:creationId xmlns:a16="http://schemas.microsoft.com/office/drawing/2014/main" id="{BB494E57-7285-4725-91A2-1F9FB7A733FF}"/>
                </a:ext>
              </a:extLst>
            </p:cNvPr>
            <p:cNvSpPr txBox="1"/>
            <p:nvPr/>
          </p:nvSpPr>
          <p:spPr>
            <a:xfrm>
              <a:off x="0" y="-366818"/>
              <a:ext cx="2107477" cy="1832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sz="3000" b="1"/>
              </a:pPr>
              <a:r>
                <a:rPr lang="en-US" sz="2400" b="1" dirty="0"/>
                <a:t>Analysis Capacity Loss by Expansion</a:t>
              </a:r>
              <a:endParaRPr sz="2400" b="1" dirty="0"/>
            </a:p>
          </p:txBody>
        </p:sp>
      </p:grpSp>
      <p:pic>
        <p:nvPicPr>
          <p:cNvPr id="51" name="Picture 50">
            <a:extLst>
              <a:ext uri="{FF2B5EF4-FFF2-40B4-BE49-F238E27FC236}">
                <a16:creationId xmlns:a16="http://schemas.microsoft.com/office/drawing/2014/main" id="{4C81047C-EBFB-4F08-AF2B-BE34E65AE97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514663" y="3221287"/>
            <a:ext cx="2887319" cy="2773249"/>
          </a:xfrm>
          <a:prstGeom prst="rect">
            <a:avLst/>
          </a:prstGeom>
        </p:spPr>
      </p:pic>
      <p:pic>
        <p:nvPicPr>
          <p:cNvPr id="52" name="Picture 51" descr="A picture containing building, building material&#10;&#10;Description automatically generated">
            <a:extLst>
              <a:ext uri="{FF2B5EF4-FFF2-40B4-BE49-F238E27FC236}">
                <a16:creationId xmlns:a16="http://schemas.microsoft.com/office/drawing/2014/main" id="{8CDFE5ED-4AFB-4243-8F31-B76BA283F10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514663" y="1532360"/>
            <a:ext cx="1709385" cy="1282039"/>
          </a:xfrm>
          <a:prstGeom prst="rect">
            <a:avLst/>
          </a:prstGeom>
        </p:spPr>
      </p:pic>
      <p:sp>
        <p:nvSpPr>
          <p:cNvPr id="53" name="テキスト ボックス 5">
            <a:extLst>
              <a:ext uri="{FF2B5EF4-FFF2-40B4-BE49-F238E27FC236}">
                <a16:creationId xmlns:a16="http://schemas.microsoft.com/office/drawing/2014/main" id="{2E8451EE-29CA-4254-924D-F4300B01A04A}"/>
              </a:ext>
            </a:extLst>
          </p:cNvPr>
          <p:cNvSpPr txBox="1"/>
          <p:nvPr/>
        </p:nvSpPr>
        <p:spPr>
          <a:xfrm>
            <a:off x="9470771" y="1066187"/>
            <a:ext cx="3124429" cy="400108"/>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t>Compressive Strength = ???</a:t>
            </a:r>
            <a:endParaRPr sz="2000" dirty="0"/>
          </a:p>
        </p:txBody>
      </p:sp>
      <p:pic>
        <p:nvPicPr>
          <p:cNvPr id="54" name="Picture 53">
            <a:extLst>
              <a:ext uri="{FF2B5EF4-FFF2-40B4-BE49-F238E27FC236}">
                <a16:creationId xmlns:a16="http://schemas.microsoft.com/office/drawing/2014/main" id="{1C75C532-6056-4A84-BF0E-B8B11F04B845}"/>
              </a:ext>
            </a:extLst>
          </p:cNvPr>
          <p:cNvPicPr>
            <a:picLocks noChangeAspect="1"/>
          </p:cNvPicPr>
          <p:nvPr/>
        </p:nvPicPr>
        <p:blipFill rotWithShape="1">
          <a:blip r:embed="rId5">
            <a:extLst>
              <a:ext uri="{28A0092B-C50C-407E-A947-70E740481C1C}">
                <a14:useLocalDpi xmlns:a14="http://schemas.microsoft.com/office/drawing/2010/main"/>
              </a:ext>
            </a:extLst>
          </a:blip>
          <a:srcRect l="10538" r="13412"/>
          <a:stretch/>
        </p:blipFill>
        <p:spPr>
          <a:xfrm>
            <a:off x="11099234" y="1470298"/>
            <a:ext cx="1362914" cy="1344101"/>
          </a:xfrm>
          <a:prstGeom prst="rect">
            <a:avLst/>
          </a:prstGeom>
        </p:spPr>
      </p:pic>
      <p:sp>
        <p:nvSpPr>
          <p:cNvPr id="55" name="テキスト ボックス 5">
            <a:extLst>
              <a:ext uri="{FF2B5EF4-FFF2-40B4-BE49-F238E27FC236}">
                <a16:creationId xmlns:a16="http://schemas.microsoft.com/office/drawing/2014/main" id="{17852E79-5531-41C9-B04E-BEA9FFAFC168}"/>
              </a:ext>
            </a:extLst>
          </p:cNvPr>
          <p:cNvSpPr txBox="1"/>
          <p:nvPr/>
        </p:nvSpPr>
        <p:spPr>
          <a:xfrm>
            <a:off x="9470771" y="2845219"/>
            <a:ext cx="3124429" cy="400108"/>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t>Keep or Rebuild ???</a:t>
            </a:r>
            <a:endParaRPr sz="2000" dirty="0"/>
          </a:p>
        </p:txBody>
      </p:sp>
      <p:sp>
        <p:nvSpPr>
          <p:cNvPr id="57" name="ASR and DEF as Two Main Reason Causing Concrete Cracking…">
            <a:extLst>
              <a:ext uri="{FF2B5EF4-FFF2-40B4-BE49-F238E27FC236}">
                <a16:creationId xmlns:a16="http://schemas.microsoft.com/office/drawing/2014/main" id="{A6BA30AD-EF2C-4802-AF47-6CFC69F26454}"/>
              </a:ext>
            </a:extLst>
          </p:cNvPr>
          <p:cNvSpPr txBox="1"/>
          <p:nvPr/>
        </p:nvSpPr>
        <p:spPr>
          <a:xfrm>
            <a:off x="0" y="6103328"/>
            <a:ext cx="914400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RBSM is Appropriate for Expansion Simulation</a:t>
            </a:r>
          </a:p>
          <a:p>
            <a:pPr algn="ctr">
              <a:defRPr b="1"/>
            </a:pPr>
            <a:r>
              <a:rPr lang="en-US" sz="2400" dirty="0"/>
              <a:t> Evaluation of Residual Capacity can have very practical application</a:t>
            </a:r>
          </a:p>
        </p:txBody>
      </p:sp>
      <p:grpSp>
        <p:nvGrpSpPr>
          <p:cNvPr id="58" name="Structural…">
            <a:extLst>
              <a:ext uri="{FF2B5EF4-FFF2-40B4-BE49-F238E27FC236}">
                <a16:creationId xmlns:a16="http://schemas.microsoft.com/office/drawing/2014/main" id="{40173CDC-1DE7-4519-98B5-5C150ECCCEDE}"/>
              </a:ext>
            </a:extLst>
          </p:cNvPr>
          <p:cNvGrpSpPr/>
          <p:nvPr/>
        </p:nvGrpSpPr>
        <p:grpSpPr>
          <a:xfrm>
            <a:off x="224458" y="4854423"/>
            <a:ext cx="5636621" cy="471924"/>
            <a:chOff x="0" y="-366818"/>
            <a:chExt cx="2107477" cy="1832650"/>
          </a:xfrm>
        </p:grpSpPr>
        <p:sp>
          <p:nvSpPr>
            <p:cNvPr id="59" name="矩形">
              <a:extLst>
                <a:ext uri="{FF2B5EF4-FFF2-40B4-BE49-F238E27FC236}">
                  <a16:creationId xmlns:a16="http://schemas.microsoft.com/office/drawing/2014/main" id="{3811EB43-E678-41E6-B290-646D8246ABB1}"/>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60" name="Structural…">
              <a:extLst>
                <a:ext uri="{FF2B5EF4-FFF2-40B4-BE49-F238E27FC236}">
                  <a16:creationId xmlns:a16="http://schemas.microsoft.com/office/drawing/2014/main" id="{E2EA6A84-8F82-4099-BD18-AE003D00C238}"/>
                </a:ext>
              </a:extLst>
            </p:cNvPr>
            <p:cNvSpPr txBox="1"/>
            <p:nvPr/>
          </p:nvSpPr>
          <p:spPr>
            <a:xfrm>
              <a:off x="0" y="-366818"/>
              <a:ext cx="2107477" cy="18326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sz="3000" b="1"/>
              </a:pPr>
              <a:r>
                <a:rPr lang="en-US" sz="2400" dirty="0"/>
                <a:t>Simulate Structure Expansion Behavior</a:t>
              </a:r>
              <a:endParaRPr sz="2400" dirty="0"/>
            </a:p>
          </p:txBody>
        </p:sp>
      </p:grpSp>
    </p:spTree>
    <p:extLst>
      <p:ext uri="{BB962C8B-B14F-4D97-AF65-F5344CB8AC3E}">
        <p14:creationId xmlns:p14="http://schemas.microsoft.com/office/powerpoint/2010/main" val="23698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ubtitle 2">
            <a:extLst>
              <a:ext uri="{FF2B5EF4-FFF2-40B4-BE49-F238E27FC236}">
                <a16:creationId xmlns:a16="http://schemas.microsoft.com/office/drawing/2014/main" id="{5F17AA49-9836-43FF-87BC-4F16F42BB3E1}"/>
              </a:ext>
            </a:extLst>
          </p:cNvPr>
          <p:cNvSpPr txBox="1">
            <a:spLocks/>
          </p:cNvSpPr>
          <p:nvPr/>
        </p:nvSpPr>
        <p:spPr>
          <a:xfrm>
            <a:off x="4485095" y="7074223"/>
            <a:ext cx="5655747" cy="3043556"/>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8863765" cy="889307"/>
          </a:xfrm>
        </p:spPr>
        <p:txBody>
          <a:bodyPr>
            <a:normAutofit fontScale="90000"/>
          </a:bodyPr>
          <a:lstStyle/>
          <a:p>
            <a:r>
              <a:rPr lang="en-US" dirty="0"/>
              <a:t>METHODOLOGY</a:t>
            </a:r>
          </a:p>
        </p:txBody>
      </p:sp>
      <p:sp>
        <p:nvSpPr>
          <p:cNvPr id="56" name="ASR and DEF as Two Main Reason Causing Concrete Cracking…">
            <a:extLst>
              <a:ext uri="{FF2B5EF4-FFF2-40B4-BE49-F238E27FC236}">
                <a16:creationId xmlns:a16="http://schemas.microsoft.com/office/drawing/2014/main" id="{1563EFA3-89D2-436C-AB9C-5E8688D37429}"/>
              </a:ext>
            </a:extLst>
          </p:cNvPr>
          <p:cNvSpPr txBox="1"/>
          <p:nvPr/>
        </p:nvSpPr>
        <p:spPr>
          <a:xfrm>
            <a:off x="0" y="6103328"/>
            <a:ext cx="914400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RBSM is Appropriate for Expansion Simulation</a:t>
            </a:r>
          </a:p>
          <a:p>
            <a:pPr algn="ctr">
              <a:defRPr b="1"/>
            </a:pPr>
            <a:r>
              <a:rPr lang="en-US" sz="2400" dirty="0"/>
              <a:t> Evaluation of Residual Capacity can have very practical application</a:t>
            </a:r>
          </a:p>
        </p:txBody>
      </p:sp>
      <p:grpSp>
        <p:nvGrpSpPr>
          <p:cNvPr id="7" name="组合 6">
            <a:extLst>
              <a:ext uri="{FF2B5EF4-FFF2-40B4-BE49-F238E27FC236}">
                <a16:creationId xmlns:a16="http://schemas.microsoft.com/office/drawing/2014/main" id="{9389C5EF-3560-F345-8ED3-336D9E401961}"/>
              </a:ext>
            </a:extLst>
          </p:cNvPr>
          <p:cNvGrpSpPr/>
          <p:nvPr/>
        </p:nvGrpSpPr>
        <p:grpSpPr>
          <a:xfrm>
            <a:off x="3364135" y="1049977"/>
            <a:ext cx="5655748" cy="2032160"/>
            <a:chOff x="113475" y="4033845"/>
            <a:chExt cx="5655748" cy="2032160"/>
          </a:xfrm>
        </p:grpSpPr>
        <p:sp>
          <p:nvSpPr>
            <p:cNvPr id="370" name="Subtitle 2">
              <a:extLst>
                <a:ext uri="{FF2B5EF4-FFF2-40B4-BE49-F238E27FC236}">
                  <a16:creationId xmlns:a16="http://schemas.microsoft.com/office/drawing/2014/main" id="{CA549DDF-178E-46C3-ADC3-2AAE4172EC5B}"/>
                </a:ext>
              </a:extLst>
            </p:cNvPr>
            <p:cNvSpPr txBox="1">
              <a:spLocks/>
            </p:cNvSpPr>
            <p:nvPr/>
          </p:nvSpPr>
          <p:spPr>
            <a:xfrm>
              <a:off x="113475" y="4033845"/>
              <a:ext cx="5655748" cy="2032160"/>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sp>
          <p:nvSpPr>
            <p:cNvPr id="371" name="2. Previous Apply of 3D RBSM to Concrete Expansion Analysis">
              <a:extLst>
                <a:ext uri="{FF2B5EF4-FFF2-40B4-BE49-F238E27FC236}">
                  <a16:creationId xmlns:a16="http://schemas.microsoft.com/office/drawing/2014/main" id="{DC401984-00F0-4D91-BF71-607245EA731D}"/>
                </a:ext>
              </a:extLst>
            </p:cNvPr>
            <p:cNvSpPr txBox="1"/>
            <p:nvPr/>
          </p:nvSpPr>
          <p:spPr>
            <a:xfrm>
              <a:off x="139818" y="4046368"/>
              <a:ext cx="5625207" cy="471924"/>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lvl1pPr>
            </a:lstStyle>
            <a:p>
              <a:r>
                <a:rPr sz="2400" dirty="0"/>
                <a:t>Previous Apply </a:t>
              </a:r>
              <a:r>
                <a:rPr lang="en-US" sz="2400" dirty="0"/>
                <a:t>in </a:t>
              </a:r>
              <a:r>
                <a:rPr sz="2400" dirty="0"/>
                <a:t>Concrete Expansion</a:t>
              </a:r>
            </a:p>
          </p:txBody>
        </p:sp>
        <p:grpSp>
          <p:nvGrpSpPr>
            <p:cNvPr id="372" name="成组">
              <a:extLst>
                <a:ext uri="{FF2B5EF4-FFF2-40B4-BE49-F238E27FC236}">
                  <a16:creationId xmlns:a16="http://schemas.microsoft.com/office/drawing/2014/main" id="{35439585-A92B-44B6-ABFD-505799B6F566}"/>
                </a:ext>
              </a:extLst>
            </p:cNvPr>
            <p:cNvGrpSpPr/>
            <p:nvPr/>
          </p:nvGrpSpPr>
          <p:grpSpPr>
            <a:xfrm>
              <a:off x="1638105" y="4558808"/>
              <a:ext cx="2851004" cy="1465854"/>
              <a:chOff x="374984" y="416387"/>
              <a:chExt cx="3801337" cy="1919635"/>
            </a:xfrm>
          </p:grpSpPr>
          <p:grpSp>
            <p:nvGrpSpPr>
              <p:cNvPr id="373" name="成组">
                <a:extLst>
                  <a:ext uri="{FF2B5EF4-FFF2-40B4-BE49-F238E27FC236}">
                    <a16:creationId xmlns:a16="http://schemas.microsoft.com/office/drawing/2014/main" id="{041307D3-C23B-4873-BCC8-88AB98126B31}"/>
                  </a:ext>
                </a:extLst>
              </p:cNvPr>
              <p:cNvGrpSpPr/>
              <p:nvPr/>
            </p:nvGrpSpPr>
            <p:grpSpPr>
              <a:xfrm>
                <a:off x="377596" y="498202"/>
                <a:ext cx="3798725" cy="1837820"/>
                <a:chOff x="377596" y="26365"/>
                <a:chExt cx="3798724" cy="1837819"/>
              </a:xfrm>
            </p:grpSpPr>
            <p:pic>
              <p:nvPicPr>
                <p:cNvPr id="377" name="图像" descr="图像">
                  <a:extLst>
                    <a:ext uri="{FF2B5EF4-FFF2-40B4-BE49-F238E27FC236}">
                      <a16:creationId xmlns:a16="http://schemas.microsoft.com/office/drawing/2014/main" id="{CD85AF24-B4CE-4B44-9F83-39FB59FFB2FC}"/>
                    </a:ext>
                  </a:extLst>
                </p:cNvPr>
                <p:cNvPicPr>
                  <a:picLocks noChangeAspect="1"/>
                </p:cNvPicPr>
                <p:nvPr/>
              </p:nvPicPr>
              <p:blipFill>
                <a:blip r:embed="rId3">
                  <a:extLst/>
                </a:blip>
                <a:stretch>
                  <a:fillRect/>
                </a:stretch>
              </p:blipFill>
              <p:spPr>
                <a:xfrm>
                  <a:off x="377596" y="36424"/>
                  <a:ext cx="1812070" cy="1827760"/>
                </a:xfrm>
                <a:prstGeom prst="rect">
                  <a:avLst/>
                </a:prstGeom>
                <a:ln w="12700" cap="flat">
                  <a:noFill/>
                  <a:miter lim="400000"/>
                </a:ln>
                <a:effectLst/>
              </p:spPr>
            </p:pic>
            <p:pic>
              <p:nvPicPr>
                <p:cNvPr id="378" name="图像" descr="图像">
                  <a:extLst>
                    <a:ext uri="{FF2B5EF4-FFF2-40B4-BE49-F238E27FC236}">
                      <a16:creationId xmlns:a16="http://schemas.microsoft.com/office/drawing/2014/main" id="{73C9A63B-2C85-4C61-B33F-56AAC465AB1C}"/>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2219075" y="26365"/>
                  <a:ext cx="1957245" cy="1837818"/>
                </a:xfrm>
                <a:prstGeom prst="rect">
                  <a:avLst/>
                </a:prstGeom>
                <a:ln w="12700" cap="flat">
                  <a:noFill/>
                  <a:miter lim="400000"/>
                </a:ln>
                <a:effectLst/>
              </p:spPr>
            </p:pic>
          </p:grpSp>
          <p:sp>
            <p:nvSpPr>
              <p:cNvPr id="374" name="テキスト ボックス 5">
                <a:extLst>
                  <a:ext uri="{FF2B5EF4-FFF2-40B4-BE49-F238E27FC236}">
                    <a16:creationId xmlns:a16="http://schemas.microsoft.com/office/drawing/2014/main" id="{E7330E72-2C50-4E7F-B712-35A793FF9B58}"/>
                  </a:ext>
                </a:extLst>
              </p:cNvPr>
              <p:cNvSpPr txBox="1"/>
              <p:nvPr/>
            </p:nvSpPr>
            <p:spPr>
              <a:xfrm>
                <a:off x="374984" y="416387"/>
                <a:ext cx="1369262" cy="604579"/>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t>ASR</a:t>
                </a:r>
              </a:p>
            </p:txBody>
          </p:sp>
          <p:sp>
            <p:nvSpPr>
              <p:cNvPr id="375" name="テキスト ボックス 3">
                <a:extLst>
                  <a:ext uri="{FF2B5EF4-FFF2-40B4-BE49-F238E27FC236}">
                    <a16:creationId xmlns:a16="http://schemas.microsoft.com/office/drawing/2014/main" id="{1E64950D-C335-427A-BFD9-2AC35F19687A}"/>
                  </a:ext>
                </a:extLst>
              </p:cNvPr>
              <p:cNvSpPr txBox="1"/>
              <p:nvPr/>
            </p:nvSpPr>
            <p:spPr>
              <a:xfrm>
                <a:off x="2240759" y="432351"/>
                <a:ext cx="1364757" cy="604579"/>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t>DEF</a:t>
                </a:r>
              </a:p>
            </p:txBody>
          </p:sp>
        </p:grpSp>
        <p:sp>
          <p:nvSpPr>
            <p:cNvPr id="63" name="テキスト ボックス 5">
              <a:extLst>
                <a:ext uri="{FF2B5EF4-FFF2-40B4-BE49-F238E27FC236}">
                  <a16:creationId xmlns:a16="http://schemas.microsoft.com/office/drawing/2014/main" id="{3260DE6F-9D1C-4C43-8EC6-300131914F85}"/>
                </a:ext>
              </a:extLst>
            </p:cNvPr>
            <p:cNvSpPr txBox="1"/>
            <p:nvPr/>
          </p:nvSpPr>
          <p:spPr>
            <a:xfrm>
              <a:off x="4548424" y="4745562"/>
              <a:ext cx="1142000" cy="120032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Only Succeed in ASR</a:t>
              </a:r>
              <a:endParaRPr sz="2400" dirty="0"/>
            </a:p>
          </p:txBody>
        </p:sp>
        <p:pic>
          <p:nvPicPr>
            <p:cNvPr id="73" name="Picture 4" descr="C:\Users\NagaiLab-Tao\Desktop\YUSHI\Pre\Models\A15.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15997" t="6777" r="11740" b="2650"/>
            <a:stretch/>
          </p:blipFill>
          <p:spPr bwMode="auto">
            <a:xfrm>
              <a:off x="224691" y="4668149"/>
              <a:ext cx="1188594" cy="12145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a:extLst>
              <a:ext uri="{FF2B5EF4-FFF2-40B4-BE49-F238E27FC236}">
                <a16:creationId xmlns:a16="http://schemas.microsoft.com/office/drawing/2014/main" id="{85D07871-48E9-DE44-A99D-835375AFC456}"/>
              </a:ext>
            </a:extLst>
          </p:cNvPr>
          <p:cNvGrpSpPr/>
          <p:nvPr/>
        </p:nvGrpSpPr>
        <p:grpSpPr>
          <a:xfrm>
            <a:off x="5070856" y="2261882"/>
            <a:ext cx="2563973" cy="708107"/>
            <a:chOff x="1899331" y="7307116"/>
            <a:chExt cx="2563973" cy="708107"/>
          </a:xfrm>
        </p:grpSpPr>
        <p:sp>
          <p:nvSpPr>
            <p:cNvPr id="61" name="テキスト ボックス 5">
              <a:extLst>
                <a:ext uri="{FF2B5EF4-FFF2-40B4-BE49-F238E27FC236}">
                  <a16:creationId xmlns:a16="http://schemas.microsoft.com/office/drawing/2014/main" id="{3260DE6F-9D1C-4C43-8EC6-300131914F85}"/>
                </a:ext>
              </a:extLst>
            </p:cNvPr>
            <p:cNvSpPr txBox="1"/>
            <p:nvPr/>
          </p:nvSpPr>
          <p:spPr>
            <a:xfrm>
              <a:off x="1899331" y="7307116"/>
              <a:ext cx="1089509" cy="70788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t>Map</a:t>
              </a:r>
            </a:p>
            <a:p>
              <a:pPr algn="ctr"/>
              <a:r>
                <a:rPr lang="en-US" sz="2000" dirty="0"/>
                <a:t>Crack</a:t>
              </a:r>
              <a:endParaRPr sz="2000" dirty="0"/>
            </a:p>
          </p:txBody>
        </p:sp>
        <p:sp>
          <p:nvSpPr>
            <p:cNvPr id="62" name="テキスト ボックス 5">
              <a:extLst>
                <a:ext uri="{FF2B5EF4-FFF2-40B4-BE49-F238E27FC236}">
                  <a16:creationId xmlns:a16="http://schemas.microsoft.com/office/drawing/2014/main" id="{3260DE6F-9D1C-4C43-8EC6-300131914F85}"/>
                </a:ext>
              </a:extLst>
            </p:cNvPr>
            <p:cNvSpPr txBox="1"/>
            <p:nvPr/>
          </p:nvSpPr>
          <p:spPr>
            <a:xfrm>
              <a:off x="3439736" y="7307339"/>
              <a:ext cx="1023568" cy="70788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t>No Large</a:t>
              </a:r>
            </a:p>
            <a:p>
              <a:pPr algn="ctr"/>
              <a:r>
                <a:rPr lang="en-US" sz="2000" dirty="0"/>
                <a:t>Crack</a:t>
              </a:r>
              <a:endParaRPr sz="2000" dirty="0"/>
            </a:p>
          </p:txBody>
        </p:sp>
      </p:grpSp>
      <p:sp>
        <p:nvSpPr>
          <p:cNvPr id="74" name="文本框 73">
            <a:extLst>
              <a:ext uri="{FF2B5EF4-FFF2-40B4-BE49-F238E27FC236}">
                <a16:creationId xmlns:a16="http://schemas.microsoft.com/office/drawing/2014/main" id="{9F4FC93B-8D18-8A4E-9516-274468B36AD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4</a:t>
            </a:r>
            <a:endParaRPr kumimoji="1" lang="zh-CN" altLang="en-US" dirty="0"/>
          </a:p>
        </p:txBody>
      </p:sp>
      <p:grpSp>
        <p:nvGrpSpPr>
          <p:cNvPr id="16" name="Group 15">
            <a:extLst>
              <a:ext uri="{FF2B5EF4-FFF2-40B4-BE49-F238E27FC236}">
                <a16:creationId xmlns:a16="http://schemas.microsoft.com/office/drawing/2014/main" id="{A62CAA50-8C09-4FBB-A655-76BBE4D91354}"/>
              </a:ext>
            </a:extLst>
          </p:cNvPr>
          <p:cNvGrpSpPr/>
          <p:nvPr/>
        </p:nvGrpSpPr>
        <p:grpSpPr>
          <a:xfrm>
            <a:off x="117022" y="1044262"/>
            <a:ext cx="3477385" cy="5065198"/>
            <a:chOff x="5786535" y="1013331"/>
            <a:chExt cx="3477385" cy="5065198"/>
          </a:xfrm>
        </p:grpSpPr>
        <p:sp>
          <p:nvSpPr>
            <p:cNvPr id="90" name="Subtitle 2">
              <a:extLst>
                <a:ext uri="{FF2B5EF4-FFF2-40B4-BE49-F238E27FC236}">
                  <a16:creationId xmlns:a16="http://schemas.microsoft.com/office/drawing/2014/main" id="{529F842F-70D8-43D8-A961-7EDD8C17048E}"/>
                </a:ext>
              </a:extLst>
            </p:cNvPr>
            <p:cNvSpPr txBox="1">
              <a:spLocks/>
            </p:cNvSpPr>
            <p:nvPr/>
          </p:nvSpPr>
          <p:spPr>
            <a:xfrm>
              <a:off x="5796843" y="1013331"/>
              <a:ext cx="3244143" cy="5065198"/>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pic>
          <p:nvPicPr>
            <p:cNvPr id="405" name="Picture 404">
              <a:extLst>
                <a:ext uri="{FF2B5EF4-FFF2-40B4-BE49-F238E27FC236}">
                  <a16:creationId xmlns:a16="http://schemas.microsoft.com/office/drawing/2014/main" id="{39F91B11-83EC-4ECE-99B2-C11316C89E3E}"/>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930759" y="5223490"/>
              <a:ext cx="1087889" cy="810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5" name="成组">
              <a:extLst>
                <a:ext uri="{FF2B5EF4-FFF2-40B4-BE49-F238E27FC236}">
                  <a16:creationId xmlns:a16="http://schemas.microsoft.com/office/drawing/2014/main" id="{7D3A3101-2E53-419E-BBEE-F876EA08CF4E}"/>
                </a:ext>
              </a:extLst>
            </p:cNvPr>
            <p:cNvGrpSpPr/>
            <p:nvPr/>
          </p:nvGrpSpPr>
          <p:grpSpPr>
            <a:xfrm>
              <a:off x="5805100" y="1030056"/>
              <a:ext cx="3235886" cy="1688124"/>
              <a:chOff x="-68566" y="162511"/>
              <a:chExt cx="5904041" cy="2312736"/>
            </a:xfrm>
          </p:grpSpPr>
          <p:sp>
            <p:nvSpPr>
              <p:cNvPr id="76" name="2. Previous Apply of 3D RBSM to Concrete Expansion Analysis">
                <a:extLst>
                  <a:ext uri="{FF2B5EF4-FFF2-40B4-BE49-F238E27FC236}">
                    <a16:creationId xmlns:a16="http://schemas.microsoft.com/office/drawing/2014/main" id="{B77CDF8A-ABA6-44E3-96F6-62EABD463213}"/>
                  </a:ext>
                </a:extLst>
              </p:cNvPr>
              <p:cNvSpPr txBox="1"/>
              <p:nvPr/>
            </p:nvSpPr>
            <p:spPr>
              <a:xfrm>
                <a:off x="-68566" y="162511"/>
                <a:ext cx="5904041" cy="646538"/>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lvl1pPr>
              </a:lstStyle>
              <a:p>
                <a:r>
                  <a:rPr sz="2400" dirty="0"/>
                  <a:t>Rigid Body Spring Model</a:t>
                </a:r>
              </a:p>
            </p:txBody>
          </p:sp>
          <p:pic>
            <p:nvPicPr>
              <p:cNvPr id="77" name="图像" descr="图像">
                <a:extLst>
                  <a:ext uri="{FF2B5EF4-FFF2-40B4-BE49-F238E27FC236}">
                    <a16:creationId xmlns:a16="http://schemas.microsoft.com/office/drawing/2014/main" id="{53317E94-878E-4A0C-8D79-DC7A4ABE99EF}"/>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98713" y="959849"/>
                <a:ext cx="3799678" cy="1515398"/>
              </a:xfrm>
              <a:prstGeom prst="rect">
                <a:avLst/>
              </a:prstGeom>
              <a:ln w="12700" cap="flat">
                <a:noFill/>
                <a:miter lim="400000"/>
              </a:ln>
              <a:effectLst/>
            </p:spPr>
          </p:pic>
        </p:grpSp>
        <p:sp>
          <p:nvSpPr>
            <p:cNvPr id="88" name="Aggregate…">
              <a:extLst>
                <a:ext uri="{FF2B5EF4-FFF2-40B4-BE49-F238E27FC236}">
                  <a16:creationId xmlns:a16="http://schemas.microsoft.com/office/drawing/2014/main" id="{54E270F3-6A02-487B-B148-25B3D68FE868}"/>
                </a:ext>
              </a:extLst>
            </p:cNvPr>
            <p:cNvSpPr txBox="1"/>
            <p:nvPr/>
          </p:nvSpPr>
          <p:spPr>
            <a:xfrm>
              <a:off x="5786535" y="2918890"/>
              <a:ext cx="3330281" cy="4719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600" b="1"/>
              </a:pPr>
              <a:r>
                <a:rPr lang="en-US" sz="2400" dirty="0"/>
                <a:t>Material Scale</a:t>
              </a:r>
              <a:endParaRPr sz="2400" dirty="0"/>
            </a:p>
          </p:txBody>
        </p:sp>
        <p:sp>
          <p:nvSpPr>
            <p:cNvPr id="367" name="TextBox 7">
              <a:extLst>
                <a:ext uri="{FF2B5EF4-FFF2-40B4-BE49-F238E27FC236}">
                  <a16:creationId xmlns:a16="http://schemas.microsoft.com/office/drawing/2014/main" id="{50051C01-0497-44B4-B68B-E412AF55F76C}"/>
                </a:ext>
              </a:extLst>
            </p:cNvPr>
            <p:cNvSpPr txBox="1"/>
            <p:nvPr/>
          </p:nvSpPr>
          <p:spPr>
            <a:xfrm>
              <a:off x="5825036" y="4830716"/>
              <a:ext cx="892862" cy="307777"/>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GB" sz="2000" dirty="0">
                  <a:ln w="0"/>
                  <a:solidFill>
                    <a:schemeClr val="tx1"/>
                  </a:solidFill>
                  <a:effectLst>
                    <a:outerShdw blurRad="38100" dist="19050" dir="2700000" algn="tl" rotWithShape="0">
                      <a:schemeClr val="dk1">
                        <a:alpha val="40000"/>
                      </a:schemeClr>
                    </a:outerShdw>
                  </a:effectLst>
                  <a:ea typeface="MS Mincho"/>
                  <a:cs typeface="Mangal"/>
                </a:rPr>
                <a:t>Mortar</a:t>
              </a:r>
              <a:endParaRPr lang="en-US" sz="2000" dirty="0">
                <a:ln w="0"/>
                <a:solidFill>
                  <a:schemeClr val="tx1"/>
                </a:solidFill>
                <a:effectLst>
                  <a:outerShdw blurRad="38100" dist="19050" dir="2700000" algn="tl" rotWithShape="0">
                    <a:schemeClr val="dk1">
                      <a:alpha val="40000"/>
                    </a:schemeClr>
                  </a:outerShdw>
                </a:effectLst>
                <a:latin typeface="Times New Roman"/>
                <a:ea typeface="MS Mincho"/>
              </a:endParaRPr>
            </a:p>
          </p:txBody>
        </p:sp>
        <p:sp>
          <p:nvSpPr>
            <p:cNvPr id="368" name="Plus 105">
              <a:extLst>
                <a:ext uri="{FF2B5EF4-FFF2-40B4-BE49-F238E27FC236}">
                  <a16:creationId xmlns:a16="http://schemas.microsoft.com/office/drawing/2014/main" id="{3425D725-198A-40F1-82B0-3AC499E308B2}"/>
                </a:ext>
              </a:extLst>
            </p:cNvPr>
            <p:cNvSpPr/>
            <p:nvPr/>
          </p:nvSpPr>
          <p:spPr>
            <a:xfrm>
              <a:off x="6655475" y="4905772"/>
              <a:ext cx="195706" cy="201629"/>
            </a:xfrm>
            <a:prstGeom prst="mathPlus">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69" name="TextBox 7">
              <a:extLst>
                <a:ext uri="{FF2B5EF4-FFF2-40B4-BE49-F238E27FC236}">
                  <a16:creationId xmlns:a16="http://schemas.microsoft.com/office/drawing/2014/main" id="{36A4E702-E0CE-49C2-9060-6F21EAF9E865}"/>
                </a:ext>
              </a:extLst>
            </p:cNvPr>
            <p:cNvSpPr txBox="1"/>
            <p:nvPr/>
          </p:nvSpPr>
          <p:spPr>
            <a:xfrm>
              <a:off x="6785508" y="4826246"/>
              <a:ext cx="1106317" cy="307777"/>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GB" sz="2000" dirty="0">
                  <a:ln w="0"/>
                  <a:solidFill>
                    <a:schemeClr val="tx1"/>
                  </a:solidFill>
                  <a:effectLst>
                    <a:outerShdw blurRad="38100" dist="19050" dir="2700000" algn="tl" rotWithShape="0">
                      <a:schemeClr val="dk1">
                        <a:alpha val="40000"/>
                      </a:schemeClr>
                    </a:outerShdw>
                  </a:effectLst>
                  <a:ea typeface="MS Mincho"/>
                  <a:cs typeface="Mangal"/>
                </a:rPr>
                <a:t>Aggregate</a:t>
              </a:r>
              <a:endParaRPr lang="en-US" sz="2000" dirty="0">
                <a:ln w="0"/>
                <a:solidFill>
                  <a:schemeClr val="tx1"/>
                </a:solidFill>
                <a:effectLst>
                  <a:outerShdw blurRad="38100" dist="19050" dir="2700000" algn="tl" rotWithShape="0">
                    <a:schemeClr val="dk1">
                      <a:alpha val="40000"/>
                    </a:schemeClr>
                  </a:outerShdw>
                </a:effectLst>
                <a:latin typeface="Times New Roman"/>
                <a:ea typeface="MS Mincho"/>
              </a:endParaRPr>
            </a:p>
          </p:txBody>
        </p:sp>
        <p:pic>
          <p:nvPicPr>
            <p:cNvPr id="32" name="图像" descr="图像">
              <a:extLst>
                <a:ext uri="{FF2B5EF4-FFF2-40B4-BE49-F238E27FC236}">
                  <a16:creationId xmlns:a16="http://schemas.microsoft.com/office/drawing/2014/main" id="{A960A6D5-5F3A-46A4-AE69-7CB6E22CED3C}"/>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a:xfrm>
              <a:off x="7682022" y="3676892"/>
              <a:ext cx="1072803" cy="1091532"/>
            </a:xfrm>
            <a:prstGeom prst="rect">
              <a:avLst/>
            </a:prstGeom>
            <a:ln w="12700" cap="flat">
              <a:noFill/>
              <a:miter lim="400000"/>
            </a:ln>
            <a:effectLst/>
          </p:spPr>
        </p:pic>
        <p:pic>
          <p:nvPicPr>
            <p:cNvPr id="33" name="图像" descr="图像">
              <a:extLst>
                <a:ext uri="{FF2B5EF4-FFF2-40B4-BE49-F238E27FC236}">
                  <a16:creationId xmlns:a16="http://schemas.microsoft.com/office/drawing/2014/main" id="{C62A1F24-7E4B-44D0-83AF-7C056E838BD2}"/>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5956616" y="3471144"/>
              <a:ext cx="1439246" cy="1206032"/>
            </a:xfrm>
            <a:prstGeom prst="rect">
              <a:avLst/>
            </a:prstGeom>
            <a:ln w="12700" cap="flat">
              <a:noFill/>
              <a:miter lim="400000"/>
            </a:ln>
            <a:effectLst/>
          </p:spPr>
        </p:pic>
        <p:pic>
          <p:nvPicPr>
            <p:cNvPr id="34" name="Picture 5" descr="Picture 5">
              <a:extLst>
                <a:ext uri="{FF2B5EF4-FFF2-40B4-BE49-F238E27FC236}">
                  <a16:creationId xmlns:a16="http://schemas.microsoft.com/office/drawing/2014/main" id="{C0AE9550-AF22-44B3-91F2-99F9D89A0182}"/>
                </a:ext>
              </a:extLst>
            </p:cNvPr>
            <p:cNvPicPr>
              <a:picLocks noChangeAspect="1"/>
            </p:cNvPicPr>
            <p:nvPr/>
          </p:nvPicPr>
          <p:blipFill>
            <a:blip r:embed="rId10">
              <a:extLst>
                <a:ext uri="{28A0092B-C50C-407E-A947-70E740481C1C}">
                  <a14:useLocalDpi xmlns:a14="http://schemas.microsoft.com/office/drawing/2010/main"/>
                </a:ext>
              </a:extLst>
            </a:blip>
            <a:srcRect b="12935"/>
            <a:stretch>
              <a:fillRect/>
            </a:stretch>
          </p:blipFill>
          <p:spPr>
            <a:xfrm>
              <a:off x="8006929" y="2132926"/>
              <a:ext cx="949159" cy="793335"/>
            </a:xfrm>
            <a:prstGeom prst="rect">
              <a:avLst/>
            </a:prstGeom>
            <a:ln w="12700" cap="flat">
              <a:noFill/>
              <a:miter lim="400000"/>
            </a:ln>
            <a:effectLst/>
          </p:spPr>
        </p:pic>
        <p:pic>
          <p:nvPicPr>
            <p:cNvPr id="8" name="Picture 7">
              <a:extLst>
                <a:ext uri="{FF2B5EF4-FFF2-40B4-BE49-F238E27FC236}">
                  <a16:creationId xmlns:a16="http://schemas.microsoft.com/office/drawing/2014/main" id="{79B0AF36-8B58-4B42-B46A-8BB8ED64719F}"/>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7031587" y="5247493"/>
              <a:ext cx="769787" cy="785577"/>
            </a:xfrm>
            <a:prstGeom prst="rect">
              <a:avLst/>
            </a:prstGeom>
          </p:spPr>
        </p:pic>
        <p:pic>
          <p:nvPicPr>
            <p:cNvPr id="10" name="Picture 9" descr="A close up of a box&#10;&#10;Description automatically generated">
              <a:extLst>
                <a:ext uri="{FF2B5EF4-FFF2-40B4-BE49-F238E27FC236}">
                  <a16:creationId xmlns:a16="http://schemas.microsoft.com/office/drawing/2014/main" id="{6FEB27DF-5EE2-40A2-9122-BD9704400FB1}"/>
                </a:ext>
              </a:extLst>
            </p:cNvPr>
            <p:cNvPicPr>
              <a:picLocks noChangeAspect="1"/>
            </p:cNvPicPr>
            <p:nvPr/>
          </p:nvPicPr>
          <p:blipFill rotWithShape="1">
            <a:blip r:embed="rId12">
              <a:extLst>
                <a:ext uri="{28A0092B-C50C-407E-A947-70E740481C1C}">
                  <a14:useLocalDpi xmlns:a14="http://schemas.microsoft.com/office/drawing/2010/main"/>
                </a:ext>
              </a:extLst>
            </a:blip>
            <a:srcRect l="11576" b="-10200"/>
            <a:stretch/>
          </p:blipFill>
          <p:spPr>
            <a:xfrm>
              <a:off x="5992306" y="5254215"/>
              <a:ext cx="862018" cy="805731"/>
            </a:xfrm>
            <a:prstGeom prst="rect">
              <a:avLst/>
            </a:prstGeom>
          </p:spPr>
        </p:pic>
        <p:sp>
          <p:nvSpPr>
            <p:cNvPr id="81" name="TextBox 7">
              <a:extLst>
                <a:ext uri="{FF2B5EF4-FFF2-40B4-BE49-F238E27FC236}">
                  <a16:creationId xmlns:a16="http://schemas.microsoft.com/office/drawing/2014/main" id="{4DD83732-CCE0-4AA6-82D4-FDBD6232DB0D}"/>
                </a:ext>
              </a:extLst>
            </p:cNvPr>
            <p:cNvSpPr txBox="1"/>
            <p:nvPr/>
          </p:nvSpPr>
          <p:spPr>
            <a:xfrm>
              <a:off x="7965966" y="4826246"/>
              <a:ext cx="1106317" cy="307777"/>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GB" sz="2000" dirty="0">
                  <a:ln w="0"/>
                  <a:solidFill>
                    <a:schemeClr val="tx1"/>
                  </a:solidFill>
                  <a:effectLst>
                    <a:outerShdw blurRad="38100" dist="19050" dir="2700000" algn="tl" rotWithShape="0">
                      <a:schemeClr val="dk1">
                        <a:alpha val="40000"/>
                      </a:schemeClr>
                    </a:outerShdw>
                  </a:effectLst>
                  <a:ea typeface="MS Mincho"/>
                  <a:cs typeface="Mangal"/>
                </a:rPr>
                <a:t>Boundary</a:t>
              </a:r>
              <a:endParaRPr lang="en-US" sz="2000" dirty="0">
                <a:ln w="0"/>
                <a:solidFill>
                  <a:schemeClr val="tx1"/>
                </a:solidFill>
                <a:effectLst>
                  <a:outerShdw blurRad="38100" dist="19050" dir="2700000" algn="tl" rotWithShape="0">
                    <a:schemeClr val="dk1">
                      <a:alpha val="40000"/>
                    </a:schemeClr>
                  </a:outerShdw>
                </a:effectLst>
                <a:latin typeface="Times New Roman"/>
                <a:ea typeface="MS Mincho"/>
              </a:endParaRPr>
            </a:p>
          </p:txBody>
        </p:sp>
        <p:sp>
          <p:nvSpPr>
            <p:cNvPr id="82" name="Plus 105">
              <a:extLst>
                <a:ext uri="{FF2B5EF4-FFF2-40B4-BE49-F238E27FC236}">
                  <a16:creationId xmlns:a16="http://schemas.microsoft.com/office/drawing/2014/main" id="{0403AFB5-21F7-41E9-92D5-14274B330619}"/>
                </a:ext>
              </a:extLst>
            </p:cNvPr>
            <p:cNvSpPr/>
            <p:nvPr/>
          </p:nvSpPr>
          <p:spPr>
            <a:xfrm>
              <a:off x="7871374" y="4912187"/>
              <a:ext cx="195706" cy="201629"/>
            </a:xfrm>
            <a:prstGeom prst="mathPlus">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9F848AE1-FDD0-4FBC-8349-15E29D950679}"/>
                </a:ext>
              </a:extLst>
            </p:cNvPr>
            <p:cNvGrpSpPr/>
            <p:nvPr/>
          </p:nvGrpSpPr>
          <p:grpSpPr>
            <a:xfrm>
              <a:off x="8200103" y="5120961"/>
              <a:ext cx="525324" cy="147720"/>
              <a:chOff x="8200103" y="5120961"/>
              <a:chExt cx="525324" cy="147720"/>
            </a:xfrm>
          </p:grpSpPr>
          <p:cxnSp>
            <p:nvCxnSpPr>
              <p:cNvPr id="12" name="Straight Arrow Connector 11">
                <a:extLst>
                  <a:ext uri="{FF2B5EF4-FFF2-40B4-BE49-F238E27FC236}">
                    <a16:creationId xmlns:a16="http://schemas.microsoft.com/office/drawing/2014/main" id="{BEEBB289-C376-4EF0-B9D6-BCF94111C3E9}"/>
                  </a:ext>
                </a:extLst>
              </p:cNvPr>
              <p:cNvCxnSpPr/>
              <p:nvPr/>
            </p:nvCxnSpPr>
            <p:spPr>
              <a:xfrm>
                <a:off x="8200103"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78A545F-18BD-4388-BCC4-502D63CAB836}"/>
                  </a:ext>
                </a:extLst>
              </p:cNvPr>
              <p:cNvCxnSpPr/>
              <p:nvPr/>
            </p:nvCxnSpPr>
            <p:spPr>
              <a:xfrm>
                <a:off x="8293510"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482BCEE-245C-4BA4-9606-C0DD7253D2ED}"/>
                  </a:ext>
                </a:extLst>
              </p:cNvPr>
              <p:cNvCxnSpPr/>
              <p:nvPr/>
            </p:nvCxnSpPr>
            <p:spPr>
              <a:xfrm>
                <a:off x="8382000"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08BBACD-B165-4D4F-8624-09D9B58D0DBA}"/>
                  </a:ext>
                </a:extLst>
              </p:cNvPr>
              <p:cNvCxnSpPr/>
              <p:nvPr/>
            </p:nvCxnSpPr>
            <p:spPr>
              <a:xfrm>
                <a:off x="8474704"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ED5C2F4-F390-497F-86F9-CB347984BEAB}"/>
                  </a:ext>
                </a:extLst>
              </p:cNvPr>
              <p:cNvCxnSpPr/>
              <p:nvPr/>
            </p:nvCxnSpPr>
            <p:spPr>
              <a:xfrm>
                <a:off x="8563195"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51230FB-B134-4444-B795-B05CE4456515}"/>
                  </a:ext>
                </a:extLst>
              </p:cNvPr>
              <p:cNvCxnSpPr/>
              <p:nvPr/>
            </p:nvCxnSpPr>
            <p:spPr>
              <a:xfrm>
                <a:off x="8641150"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49E9C96-8474-4240-8997-3B5F0174DB8C}"/>
                  </a:ext>
                </a:extLst>
              </p:cNvPr>
              <p:cNvCxnSpPr/>
              <p:nvPr/>
            </p:nvCxnSpPr>
            <p:spPr>
              <a:xfrm>
                <a:off x="8725427"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3200877-438C-48C3-9973-B7B72B881FC0}"/>
                </a:ext>
              </a:extLst>
            </p:cNvPr>
            <p:cNvSpPr txBox="1"/>
            <p:nvPr/>
          </p:nvSpPr>
          <p:spPr>
            <a:xfrm>
              <a:off x="8061197" y="1490829"/>
              <a:ext cx="1202723" cy="707886"/>
            </a:xfrm>
            <a:prstGeom prst="rect">
              <a:avLst/>
            </a:prstGeom>
            <a:noFill/>
          </p:spPr>
          <p:txBody>
            <a:bodyPr wrap="square" rtlCol="0">
              <a:spAutoFit/>
            </a:bodyPr>
            <a:lstStyle/>
            <a:p>
              <a:r>
                <a:rPr lang="en-US" sz="2000" dirty="0"/>
                <a:t>Voronoi Mesh</a:t>
              </a:r>
            </a:p>
          </p:txBody>
        </p:sp>
        <p:sp>
          <p:nvSpPr>
            <p:cNvPr id="15" name="TextBox 14">
              <a:extLst>
                <a:ext uri="{FF2B5EF4-FFF2-40B4-BE49-F238E27FC236}">
                  <a16:creationId xmlns:a16="http://schemas.microsoft.com/office/drawing/2014/main" id="{F5232BB3-FB12-41C2-B2D1-390C75E9767A}"/>
                </a:ext>
              </a:extLst>
            </p:cNvPr>
            <p:cNvSpPr txBox="1"/>
            <p:nvPr/>
          </p:nvSpPr>
          <p:spPr>
            <a:xfrm>
              <a:off x="7282354" y="3320286"/>
              <a:ext cx="1393910" cy="400110"/>
            </a:xfrm>
            <a:prstGeom prst="rect">
              <a:avLst/>
            </a:prstGeom>
            <a:noFill/>
          </p:spPr>
          <p:txBody>
            <a:bodyPr wrap="square" rtlCol="0">
              <a:spAutoFit/>
            </a:bodyPr>
            <a:lstStyle/>
            <a:p>
              <a:r>
                <a:rPr lang="en-US" sz="2000" dirty="0"/>
                <a:t>Aggregate</a:t>
              </a:r>
            </a:p>
          </p:txBody>
        </p:sp>
      </p:grpSp>
      <p:sp>
        <p:nvSpPr>
          <p:cNvPr id="125" name="2. Previous Apply of 3D RBSM to Concrete Expansion Analysis">
            <a:extLst>
              <a:ext uri="{FF2B5EF4-FFF2-40B4-BE49-F238E27FC236}">
                <a16:creationId xmlns:a16="http://schemas.microsoft.com/office/drawing/2014/main" id="{806AD3D9-15F0-4682-A814-80D1C03163C4}"/>
              </a:ext>
            </a:extLst>
          </p:cNvPr>
          <p:cNvSpPr txBox="1"/>
          <p:nvPr/>
        </p:nvSpPr>
        <p:spPr>
          <a:xfrm>
            <a:off x="4491455" y="7087623"/>
            <a:ext cx="5640420" cy="471924"/>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lvl1pPr>
          </a:lstStyle>
          <a:p>
            <a:r>
              <a:rPr lang="en-US" sz="2400" dirty="0"/>
              <a:t>Comparing with Experimental Results</a:t>
            </a:r>
            <a:endParaRPr sz="2400" dirty="0"/>
          </a:p>
        </p:txBody>
      </p:sp>
      <p:sp>
        <p:nvSpPr>
          <p:cNvPr id="17" name="Flowchart: Alternate Process 16">
            <a:extLst>
              <a:ext uri="{FF2B5EF4-FFF2-40B4-BE49-F238E27FC236}">
                <a16:creationId xmlns:a16="http://schemas.microsoft.com/office/drawing/2014/main" id="{52826D5B-D1CF-44F7-9643-1A89601BD699}"/>
              </a:ext>
            </a:extLst>
          </p:cNvPr>
          <p:cNvSpPr/>
          <p:nvPr/>
        </p:nvSpPr>
        <p:spPr>
          <a:xfrm>
            <a:off x="10749951" y="3415543"/>
            <a:ext cx="1272866" cy="271457"/>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p>
        </p:txBody>
      </p:sp>
      <p:sp>
        <p:nvSpPr>
          <p:cNvPr id="126" name="Flowchart: Alternate Process 125">
            <a:extLst>
              <a:ext uri="{FF2B5EF4-FFF2-40B4-BE49-F238E27FC236}">
                <a16:creationId xmlns:a16="http://schemas.microsoft.com/office/drawing/2014/main" id="{9F543F65-57BC-48CD-8808-0E6529753FED}"/>
              </a:ext>
            </a:extLst>
          </p:cNvPr>
          <p:cNvSpPr/>
          <p:nvPr/>
        </p:nvSpPr>
        <p:spPr>
          <a:xfrm>
            <a:off x="9925323" y="3990819"/>
            <a:ext cx="1272867" cy="567960"/>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Boundary Condition</a:t>
            </a:r>
          </a:p>
        </p:txBody>
      </p:sp>
      <p:sp>
        <p:nvSpPr>
          <p:cNvPr id="127" name="Flowchart: Alternate Process 126">
            <a:extLst>
              <a:ext uri="{FF2B5EF4-FFF2-40B4-BE49-F238E27FC236}">
                <a16:creationId xmlns:a16="http://schemas.microsoft.com/office/drawing/2014/main" id="{7FC51EF5-E65D-481E-90A5-B8F77A17F277}"/>
              </a:ext>
            </a:extLst>
          </p:cNvPr>
          <p:cNvSpPr/>
          <p:nvPr/>
        </p:nvSpPr>
        <p:spPr>
          <a:xfrm>
            <a:off x="11386384" y="3970164"/>
            <a:ext cx="2094500" cy="622640"/>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Strain from Displacement</a:t>
            </a:r>
          </a:p>
        </p:txBody>
      </p:sp>
      <p:sp>
        <p:nvSpPr>
          <p:cNvPr id="128" name="Flowchart: Alternate Process 127">
            <a:extLst>
              <a:ext uri="{FF2B5EF4-FFF2-40B4-BE49-F238E27FC236}">
                <a16:creationId xmlns:a16="http://schemas.microsoft.com/office/drawing/2014/main" id="{30FF1B1C-3F3E-4D3B-9E2A-EBB92690B9BC}"/>
              </a:ext>
            </a:extLst>
          </p:cNvPr>
          <p:cNvSpPr/>
          <p:nvPr/>
        </p:nvSpPr>
        <p:spPr>
          <a:xfrm>
            <a:off x="13620664" y="3963479"/>
            <a:ext cx="1761484" cy="622639"/>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Stress from Strain</a:t>
            </a:r>
          </a:p>
        </p:txBody>
      </p:sp>
      <p:sp>
        <p:nvSpPr>
          <p:cNvPr id="129" name="Flowchart: Alternate Process 128">
            <a:extLst>
              <a:ext uri="{FF2B5EF4-FFF2-40B4-BE49-F238E27FC236}">
                <a16:creationId xmlns:a16="http://schemas.microsoft.com/office/drawing/2014/main" id="{B8EE0442-CC76-4E5A-9064-CECE3D74579C}"/>
              </a:ext>
            </a:extLst>
          </p:cNvPr>
          <p:cNvSpPr/>
          <p:nvPr/>
        </p:nvSpPr>
        <p:spPr>
          <a:xfrm>
            <a:off x="9924708" y="4807489"/>
            <a:ext cx="1764286" cy="655602"/>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Force from Stress</a:t>
            </a:r>
          </a:p>
        </p:txBody>
      </p:sp>
      <p:sp>
        <p:nvSpPr>
          <p:cNvPr id="131" name="Flowchart: Alternate Process 130">
            <a:extLst>
              <a:ext uri="{FF2B5EF4-FFF2-40B4-BE49-F238E27FC236}">
                <a16:creationId xmlns:a16="http://schemas.microsoft.com/office/drawing/2014/main" id="{A0025654-D515-483B-AA01-D131295D80CE}"/>
              </a:ext>
            </a:extLst>
          </p:cNvPr>
          <p:cNvSpPr/>
          <p:nvPr/>
        </p:nvSpPr>
        <p:spPr>
          <a:xfrm>
            <a:off x="11869419" y="4811668"/>
            <a:ext cx="2055961" cy="622638"/>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Unbalanced Force</a:t>
            </a:r>
          </a:p>
        </p:txBody>
      </p:sp>
      <p:pic>
        <p:nvPicPr>
          <p:cNvPr id="54" name="Picture 53">
            <a:extLst>
              <a:ext uri="{FF2B5EF4-FFF2-40B4-BE49-F238E27FC236}">
                <a16:creationId xmlns:a16="http://schemas.microsoft.com/office/drawing/2014/main" id="{EB885C8B-27A5-48AB-B93F-D8C41568DE06}"/>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4763852" y="9051601"/>
            <a:ext cx="773711" cy="728692"/>
          </a:xfrm>
          <a:prstGeom prst="rect">
            <a:avLst/>
          </a:prstGeom>
        </p:spPr>
      </p:pic>
      <p:pic>
        <p:nvPicPr>
          <p:cNvPr id="55" name="Picture 54">
            <a:extLst>
              <a:ext uri="{FF2B5EF4-FFF2-40B4-BE49-F238E27FC236}">
                <a16:creationId xmlns:a16="http://schemas.microsoft.com/office/drawing/2014/main" id="{E012C664-7E2C-49C0-8F8F-8EE90E97BD22}"/>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rot="16200000">
            <a:off x="5766745" y="9025268"/>
            <a:ext cx="723207" cy="773711"/>
          </a:xfrm>
          <a:prstGeom prst="rect">
            <a:avLst/>
          </a:prstGeom>
        </p:spPr>
      </p:pic>
      <p:sp>
        <p:nvSpPr>
          <p:cNvPr id="57" name="テキスト ボックス 5">
            <a:extLst>
              <a:ext uri="{FF2B5EF4-FFF2-40B4-BE49-F238E27FC236}">
                <a16:creationId xmlns:a16="http://schemas.microsoft.com/office/drawing/2014/main" id="{6A664A6F-1307-44F5-A66E-A994E41341F7}"/>
              </a:ext>
            </a:extLst>
          </p:cNvPr>
          <p:cNvSpPr txBox="1"/>
          <p:nvPr/>
        </p:nvSpPr>
        <p:spPr>
          <a:xfrm>
            <a:off x="4527004" y="7661519"/>
            <a:ext cx="2212829"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Cracking Pattern</a:t>
            </a:r>
            <a:endParaRPr sz="2400" dirty="0"/>
          </a:p>
        </p:txBody>
      </p:sp>
      <p:sp>
        <p:nvSpPr>
          <p:cNvPr id="58" name="テキスト ボックス 5">
            <a:extLst>
              <a:ext uri="{FF2B5EF4-FFF2-40B4-BE49-F238E27FC236}">
                <a16:creationId xmlns:a16="http://schemas.microsoft.com/office/drawing/2014/main" id="{44C44EC3-3386-40B3-A4CB-66B062C38E13}"/>
              </a:ext>
            </a:extLst>
          </p:cNvPr>
          <p:cNvSpPr txBox="1"/>
          <p:nvPr/>
        </p:nvSpPr>
        <p:spPr>
          <a:xfrm>
            <a:off x="6764220" y="7665873"/>
            <a:ext cx="3367655"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Mechanical Properties</a:t>
            </a:r>
            <a:endParaRPr sz="2400" dirty="0"/>
          </a:p>
        </p:txBody>
      </p:sp>
      <p:pic>
        <p:nvPicPr>
          <p:cNvPr id="59" name="Picture 58">
            <a:extLst>
              <a:ext uri="{FF2B5EF4-FFF2-40B4-BE49-F238E27FC236}">
                <a16:creationId xmlns:a16="http://schemas.microsoft.com/office/drawing/2014/main" id="{952D5775-501F-473F-8D53-A75F3013917D}"/>
              </a:ext>
            </a:extLst>
          </p:cNvPr>
          <p:cNvPicPr>
            <a:picLocks noChangeAspect="1"/>
          </p:cNvPicPr>
          <p:nvPr/>
        </p:nvPicPr>
        <p:blipFill rotWithShape="1">
          <a:blip r:embed="rId15">
            <a:extLst>
              <a:ext uri="{28A0092B-C50C-407E-A947-70E740481C1C}">
                <a14:useLocalDpi xmlns:a14="http://schemas.microsoft.com/office/drawing/2010/main"/>
              </a:ext>
            </a:extLst>
          </a:blip>
          <a:srcRect l="10538" r="13412"/>
          <a:stretch/>
        </p:blipFill>
        <p:spPr>
          <a:xfrm>
            <a:off x="5670240" y="8169653"/>
            <a:ext cx="844662" cy="833003"/>
          </a:xfrm>
          <a:prstGeom prst="rect">
            <a:avLst/>
          </a:prstGeom>
        </p:spPr>
      </p:pic>
      <p:pic>
        <p:nvPicPr>
          <p:cNvPr id="60" name="Picture 9" descr="E:\Presentation\pic\20exp00000.bmp">
            <a:extLst>
              <a:ext uri="{FF2B5EF4-FFF2-40B4-BE49-F238E27FC236}">
                <a16:creationId xmlns:a16="http://schemas.microsoft.com/office/drawing/2014/main" id="{DEA7AE7F-5BCA-40EC-9581-ED41F213EE90}"/>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11076" r="12898"/>
          <a:stretch/>
        </p:blipFill>
        <p:spPr bwMode="auto">
          <a:xfrm>
            <a:off x="4773823" y="8170839"/>
            <a:ext cx="844662" cy="83326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close up of a logo&#10;&#10;Description automatically generated">
            <a:extLst>
              <a:ext uri="{FF2B5EF4-FFF2-40B4-BE49-F238E27FC236}">
                <a16:creationId xmlns:a16="http://schemas.microsoft.com/office/drawing/2014/main" id="{77CB20E4-A4E1-44DE-BA1C-98E339ADBF3E}"/>
              </a:ext>
            </a:extLst>
          </p:cNvPr>
          <p:cNvPicPr>
            <a:picLocks noChangeAspect="1"/>
          </p:cNvPicPr>
          <p:nvPr/>
        </p:nvPicPr>
        <p:blipFill rotWithShape="1">
          <a:blip r:embed="rId17">
            <a:extLst>
              <a:ext uri="{28A0092B-C50C-407E-A947-70E740481C1C}">
                <a14:useLocalDpi xmlns:a14="http://schemas.microsoft.com/office/drawing/2010/main"/>
              </a:ext>
            </a:extLst>
          </a:blip>
          <a:srcRect t="7368"/>
          <a:stretch/>
        </p:blipFill>
        <p:spPr>
          <a:xfrm>
            <a:off x="8397701" y="8290859"/>
            <a:ext cx="1676812" cy="1553263"/>
          </a:xfrm>
          <a:prstGeom prst="rect">
            <a:avLst/>
          </a:prstGeom>
        </p:spPr>
      </p:pic>
      <p:pic>
        <p:nvPicPr>
          <p:cNvPr id="65" name="Picture 64" descr="A close up of text on a white background&#10;&#10;Description automatically generated">
            <a:extLst>
              <a:ext uri="{FF2B5EF4-FFF2-40B4-BE49-F238E27FC236}">
                <a16:creationId xmlns:a16="http://schemas.microsoft.com/office/drawing/2014/main" id="{B1D25727-1FDC-4C1A-83DC-4C5592A910AA}"/>
              </a:ext>
            </a:extLst>
          </p:cNvPr>
          <p:cNvPicPr>
            <a:picLocks noChangeAspect="1"/>
          </p:cNvPicPr>
          <p:nvPr/>
        </p:nvPicPr>
        <p:blipFill rotWithShape="1">
          <a:blip r:embed="rId18">
            <a:extLst>
              <a:ext uri="{28A0092B-C50C-407E-A947-70E740481C1C}">
                <a14:useLocalDpi xmlns:a14="http://schemas.microsoft.com/office/drawing/2010/main"/>
              </a:ext>
            </a:extLst>
          </a:blip>
          <a:srcRect t="8257"/>
          <a:stretch/>
        </p:blipFill>
        <p:spPr>
          <a:xfrm>
            <a:off x="6779531" y="8273042"/>
            <a:ext cx="1615645" cy="1482230"/>
          </a:xfrm>
          <a:prstGeom prst="rect">
            <a:avLst/>
          </a:prstGeom>
        </p:spPr>
      </p:pic>
      <p:sp>
        <p:nvSpPr>
          <p:cNvPr id="3" name="TextBox 2">
            <a:extLst>
              <a:ext uri="{FF2B5EF4-FFF2-40B4-BE49-F238E27FC236}">
                <a16:creationId xmlns:a16="http://schemas.microsoft.com/office/drawing/2014/main" id="{29B90727-7499-4DC0-B493-DFECC65A77F1}"/>
              </a:ext>
            </a:extLst>
          </p:cNvPr>
          <p:cNvSpPr txBox="1"/>
          <p:nvPr/>
        </p:nvSpPr>
        <p:spPr>
          <a:xfrm>
            <a:off x="4884333" y="9768655"/>
            <a:ext cx="1808529" cy="400110"/>
          </a:xfrm>
          <a:prstGeom prst="rect">
            <a:avLst/>
          </a:prstGeom>
          <a:noFill/>
        </p:spPr>
        <p:txBody>
          <a:bodyPr wrap="square" rtlCol="0">
            <a:spAutoFit/>
          </a:bodyPr>
          <a:lstStyle/>
          <a:p>
            <a:r>
              <a:rPr lang="en-US" sz="2000" dirty="0"/>
              <a:t>Map Cracking</a:t>
            </a:r>
          </a:p>
        </p:txBody>
      </p:sp>
      <p:cxnSp>
        <p:nvCxnSpPr>
          <p:cNvPr id="66" name="Straight Arrow Connector 65">
            <a:extLst>
              <a:ext uri="{FF2B5EF4-FFF2-40B4-BE49-F238E27FC236}">
                <a16:creationId xmlns:a16="http://schemas.microsoft.com/office/drawing/2014/main" id="{9FCB6374-0062-4320-8974-CB109D42D219}"/>
              </a:ext>
            </a:extLst>
          </p:cNvPr>
          <p:cNvCxnSpPr>
            <a:cxnSpLocks/>
          </p:cNvCxnSpPr>
          <p:nvPr/>
        </p:nvCxnSpPr>
        <p:spPr>
          <a:xfrm>
            <a:off x="6120171" y="8855588"/>
            <a:ext cx="34718" cy="37682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5">
            <a:extLst>
              <a:ext uri="{FF2B5EF4-FFF2-40B4-BE49-F238E27FC236}">
                <a16:creationId xmlns:a16="http://schemas.microsoft.com/office/drawing/2014/main" id="{EFB48144-E516-4FFC-8F34-1E6497DDBB81}"/>
              </a:ext>
            </a:extLst>
          </p:cNvPr>
          <p:cNvSpPr txBox="1"/>
          <p:nvPr/>
        </p:nvSpPr>
        <p:spPr>
          <a:xfrm>
            <a:off x="5423541" y="8922873"/>
            <a:ext cx="567400" cy="400108"/>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000" b="0" dirty="0"/>
              <a:t>DEF</a:t>
            </a:r>
            <a:endParaRPr sz="2000" b="0" dirty="0"/>
          </a:p>
        </p:txBody>
      </p:sp>
      <p:sp>
        <p:nvSpPr>
          <p:cNvPr id="70" name="テキスト ボックス 5">
            <a:extLst>
              <a:ext uri="{FF2B5EF4-FFF2-40B4-BE49-F238E27FC236}">
                <a16:creationId xmlns:a16="http://schemas.microsoft.com/office/drawing/2014/main" id="{4352A5A2-2E4D-4D90-81A2-53D110C44709}"/>
              </a:ext>
            </a:extLst>
          </p:cNvPr>
          <p:cNvSpPr txBox="1"/>
          <p:nvPr/>
        </p:nvSpPr>
        <p:spPr>
          <a:xfrm>
            <a:off x="4484437" y="8920369"/>
            <a:ext cx="576950" cy="400108"/>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000" b="0" dirty="0"/>
              <a:t>A</a:t>
            </a:r>
            <a:r>
              <a:rPr lang="en-US" sz="2000" b="0" dirty="0"/>
              <a:t>SR</a:t>
            </a:r>
            <a:endParaRPr sz="2000" b="0" dirty="0"/>
          </a:p>
        </p:txBody>
      </p:sp>
      <p:cxnSp>
        <p:nvCxnSpPr>
          <p:cNvPr id="67" name="Straight Arrow Connector 66">
            <a:extLst>
              <a:ext uri="{FF2B5EF4-FFF2-40B4-BE49-F238E27FC236}">
                <a16:creationId xmlns:a16="http://schemas.microsoft.com/office/drawing/2014/main" id="{B7E6B1C4-0258-49BF-AF93-C8E9096C1213}"/>
              </a:ext>
            </a:extLst>
          </p:cNvPr>
          <p:cNvCxnSpPr>
            <a:cxnSpLocks/>
          </p:cNvCxnSpPr>
          <p:nvPr/>
        </p:nvCxnSpPr>
        <p:spPr>
          <a:xfrm flipH="1">
            <a:off x="5245199" y="8812563"/>
            <a:ext cx="628149" cy="31352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0F43597-9A23-416A-B017-91DD628720D8}"/>
              </a:ext>
            </a:extLst>
          </p:cNvPr>
          <p:cNvSpPr txBox="1"/>
          <p:nvPr/>
        </p:nvSpPr>
        <p:spPr>
          <a:xfrm>
            <a:off x="6826155" y="9780293"/>
            <a:ext cx="3447980" cy="400110"/>
          </a:xfrm>
          <a:prstGeom prst="rect">
            <a:avLst/>
          </a:prstGeom>
          <a:noFill/>
        </p:spPr>
        <p:txBody>
          <a:bodyPr wrap="square" rtlCol="0">
            <a:spAutoFit/>
          </a:bodyPr>
          <a:lstStyle/>
          <a:p>
            <a:r>
              <a:rPr lang="en-US" sz="2000" dirty="0"/>
              <a:t>Residual Compressive Strength </a:t>
            </a:r>
          </a:p>
        </p:txBody>
      </p:sp>
      <p:sp>
        <p:nvSpPr>
          <p:cNvPr id="72" name="テキスト ボックス 5">
            <a:extLst>
              <a:ext uri="{FF2B5EF4-FFF2-40B4-BE49-F238E27FC236}">
                <a16:creationId xmlns:a16="http://schemas.microsoft.com/office/drawing/2014/main" id="{74F59993-1BEE-4DA4-A84C-C296E5A58DF3}"/>
              </a:ext>
            </a:extLst>
          </p:cNvPr>
          <p:cNvSpPr txBox="1"/>
          <p:nvPr/>
        </p:nvSpPr>
        <p:spPr>
          <a:xfrm>
            <a:off x="9540278" y="8185731"/>
            <a:ext cx="567400" cy="400108"/>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000" b="0" dirty="0"/>
              <a:t>DEF</a:t>
            </a:r>
            <a:endParaRPr sz="2000" b="0" dirty="0"/>
          </a:p>
        </p:txBody>
      </p:sp>
      <p:sp>
        <p:nvSpPr>
          <p:cNvPr id="78" name="テキスト ボックス 5">
            <a:extLst>
              <a:ext uri="{FF2B5EF4-FFF2-40B4-BE49-F238E27FC236}">
                <a16:creationId xmlns:a16="http://schemas.microsoft.com/office/drawing/2014/main" id="{08341665-DDEA-4D38-B6A7-2CE29D3C018D}"/>
              </a:ext>
            </a:extLst>
          </p:cNvPr>
          <p:cNvSpPr txBox="1"/>
          <p:nvPr/>
        </p:nvSpPr>
        <p:spPr>
          <a:xfrm>
            <a:off x="7841503" y="8182115"/>
            <a:ext cx="576950" cy="400108"/>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000" b="0" dirty="0"/>
              <a:t>A</a:t>
            </a:r>
            <a:r>
              <a:rPr lang="en-US" sz="2000" b="0" dirty="0"/>
              <a:t>SR</a:t>
            </a:r>
            <a:endParaRPr sz="2000" b="0" dirty="0"/>
          </a:p>
        </p:txBody>
      </p:sp>
    </p:spTree>
    <p:extLst>
      <p:ext uri="{BB962C8B-B14F-4D97-AF65-F5344CB8AC3E}">
        <p14:creationId xmlns:p14="http://schemas.microsoft.com/office/powerpoint/2010/main" val="101626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57" grpId="0" animBg="1"/>
      <p:bldP spid="58" grpId="0" animBg="1"/>
      <p:bldP spid="3" grpId="0"/>
      <p:bldP spid="69" grpId="0" animBg="1"/>
      <p:bldP spid="70" grpId="0" animBg="1"/>
      <p:bldP spid="71" grpId="0"/>
      <p:bldP spid="72" grpId="0" animBg="1"/>
      <p:bldP spid="7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Rectangle 442">
            <a:extLst>
              <a:ext uri="{FF2B5EF4-FFF2-40B4-BE49-F238E27FC236}">
                <a16:creationId xmlns:a16="http://schemas.microsoft.com/office/drawing/2014/main" id="{3F1635C9-9988-4231-8D9D-24D3AC875518}"/>
              </a:ext>
            </a:extLst>
          </p:cNvPr>
          <p:cNvSpPr/>
          <p:nvPr/>
        </p:nvSpPr>
        <p:spPr>
          <a:xfrm>
            <a:off x="4303204" y="5358546"/>
            <a:ext cx="341015" cy="39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9513209" cy="889307"/>
          </a:xfrm>
        </p:spPr>
        <p:txBody>
          <a:bodyPr>
            <a:normAutofit fontScale="90000"/>
          </a:bodyPr>
          <a:lstStyle/>
          <a:p>
            <a:r>
              <a:rPr lang="en-US" dirty="0"/>
              <a:t>SIMULAT</a:t>
            </a:r>
            <a:r>
              <a:rPr lang="en-US" altLang="ja-JP" dirty="0"/>
              <a:t>IO</a:t>
            </a:r>
            <a:r>
              <a:rPr lang="en-US" dirty="0"/>
              <a:t>N </a:t>
            </a:r>
            <a:r>
              <a:rPr lang="en-US" altLang="ja-JP" dirty="0"/>
              <a:t>FLOW</a:t>
            </a:r>
            <a:endParaRPr lang="en-US" dirty="0"/>
          </a:p>
        </p:txBody>
      </p:sp>
      <p:sp>
        <p:nvSpPr>
          <p:cNvPr id="376" name="Freeform 82">
            <a:extLst>
              <a:ext uri="{FF2B5EF4-FFF2-40B4-BE49-F238E27FC236}">
                <a16:creationId xmlns:a16="http://schemas.microsoft.com/office/drawing/2014/main" id="{1A0172E7-815F-405E-9CDD-ED6C0E780392}"/>
              </a:ext>
            </a:extLst>
          </p:cNvPr>
          <p:cNvSpPr/>
          <p:nvPr/>
        </p:nvSpPr>
        <p:spPr>
          <a:xfrm rot="10800000">
            <a:off x="4155319" y="5599403"/>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377" name="Freeform 83">
            <a:extLst>
              <a:ext uri="{FF2B5EF4-FFF2-40B4-BE49-F238E27FC236}">
                <a16:creationId xmlns:a16="http://schemas.microsoft.com/office/drawing/2014/main" id="{088BA697-FA0C-42A2-AABE-8319EE5570BB}"/>
              </a:ext>
            </a:extLst>
          </p:cNvPr>
          <p:cNvSpPr/>
          <p:nvPr/>
        </p:nvSpPr>
        <p:spPr>
          <a:xfrm rot="10800000">
            <a:off x="4173152" y="5094517"/>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chemeClr val="bg1">
              <a:lumMod val="8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srgbClr val="FF0000"/>
              </a:solidFill>
            </a:endParaRPr>
          </a:p>
        </p:txBody>
      </p:sp>
      <p:sp>
        <p:nvSpPr>
          <p:cNvPr id="379" name="Freeform 85">
            <a:extLst>
              <a:ext uri="{FF2B5EF4-FFF2-40B4-BE49-F238E27FC236}">
                <a16:creationId xmlns:a16="http://schemas.microsoft.com/office/drawing/2014/main" id="{36A09B4E-E760-4F7C-9A73-4AEE4CDDDB44}"/>
              </a:ext>
            </a:extLst>
          </p:cNvPr>
          <p:cNvSpPr/>
          <p:nvPr/>
        </p:nvSpPr>
        <p:spPr>
          <a:xfrm>
            <a:off x="4398715" y="5424392"/>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89" name="Front view">
            <a:extLst>
              <a:ext uri="{FF2B5EF4-FFF2-40B4-BE49-F238E27FC236}">
                <a16:creationId xmlns:a16="http://schemas.microsoft.com/office/drawing/2014/main" id="{BA25CC0E-F93B-492F-9E22-836A7E068E9B}"/>
              </a:ext>
            </a:extLst>
          </p:cNvPr>
          <p:cNvSpPr txBox="1"/>
          <p:nvPr/>
        </p:nvSpPr>
        <p:spPr>
          <a:xfrm>
            <a:off x="-3424156" y="12009266"/>
            <a:ext cx="1143915"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t>Front view</a:t>
            </a:r>
          </a:p>
        </p:txBody>
      </p:sp>
      <p:sp>
        <p:nvSpPr>
          <p:cNvPr id="96" name="Front view">
            <a:extLst>
              <a:ext uri="{FF2B5EF4-FFF2-40B4-BE49-F238E27FC236}">
                <a16:creationId xmlns:a16="http://schemas.microsoft.com/office/drawing/2014/main" id="{28EF4EFC-ABDD-43D2-A6CF-80187947CAE8}"/>
              </a:ext>
            </a:extLst>
          </p:cNvPr>
          <p:cNvSpPr txBox="1"/>
          <p:nvPr/>
        </p:nvSpPr>
        <p:spPr>
          <a:xfrm>
            <a:off x="-3405517" y="15390210"/>
            <a:ext cx="1143916"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t>Front view</a:t>
            </a:r>
          </a:p>
        </p:txBody>
      </p:sp>
      <p:sp>
        <p:nvSpPr>
          <p:cNvPr id="91"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81556"/>
            <a:ext cx="8520797"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t>Expansion is given as initial strain between Element</a:t>
            </a:r>
          </a:p>
          <a:p>
            <a:pPr algn="ctr">
              <a:defRPr b="1"/>
            </a:pPr>
            <a:r>
              <a:rPr lang="en-US" sz="2400" dirty="0"/>
              <a:t>Obtain</a:t>
            </a:r>
            <a:r>
              <a:rPr lang="zh-CN" altLang="en-US" sz="2400" dirty="0"/>
              <a:t> </a:t>
            </a:r>
            <a:r>
              <a:rPr lang="en-US" sz="2400" dirty="0"/>
              <a:t>Compressive Strength in Loading Test</a:t>
            </a:r>
          </a:p>
        </p:txBody>
      </p:sp>
      <p:graphicFrame>
        <p:nvGraphicFramePr>
          <p:cNvPr id="5" name="Diagram 4">
            <a:extLst>
              <a:ext uri="{FF2B5EF4-FFF2-40B4-BE49-F238E27FC236}">
                <a16:creationId xmlns:a16="http://schemas.microsoft.com/office/drawing/2014/main" id="{F84A3A39-1C17-4678-B0F1-164267FF12EF}"/>
              </a:ext>
            </a:extLst>
          </p:cNvPr>
          <p:cNvGraphicFramePr/>
          <p:nvPr>
            <p:extLst>
              <p:ext uri="{D42A27DB-BD31-4B8C-83A1-F6EECF244321}">
                <p14:modId xmlns:p14="http://schemas.microsoft.com/office/powerpoint/2010/main" val="3410634742"/>
              </p:ext>
            </p:extLst>
          </p:nvPr>
        </p:nvGraphicFramePr>
        <p:xfrm>
          <a:off x="30860" y="1053603"/>
          <a:ext cx="9113139" cy="45565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44" name="Right Arrow 82">
            <a:extLst>
              <a:ext uri="{FF2B5EF4-FFF2-40B4-BE49-F238E27FC236}">
                <a16:creationId xmlns:a16="http://schemas.microsoft.com/office/drawing/2014/main" id="{2F302D6A-3D45-4F58-8CBB-9F6D8B04FB55}"/>
              </a:ext>
            </a:extLst>
          </p:cNvPr>
          <p:cNvSpPr/>
          <p:nvPr/>
        </p:nvSpPr>
        <p:spPr>
          <a:xfrm rot="16200000">
            <a:off x="3822511" y="5255430"/>
            <a:ext cx="232012" cy="159356"/>
          </a:xfrm>
          <a:prstGeom prst="rightArrow">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endParaRPr>
          </a:p>
        </p:txBody>
      </p:sp>
      <p:sp>
        <p:nvSpPr>
          <p:cNvPr id="445" name="Right Arrow 94">
            <a:extLst>
              <a:ext uri="{FF2B5EF4-FFF2-40B4-BE49-F238E27FC236}">
                <a16:creationId xmlns:a16="http://schemas.microsoft.com/office/drawing/2014/main" id="{F8F841AA-4A53-4CEB-99C3-5DB5FD3F5193}"/>
              </a:ext>
            </a:extLst>
          </p:cNvPr>
          <p:cNvSpPr/>
          <p:nvPr/>
        </p:nvSpPr>
        <p:spPr>
          <a:xfrm rot="5400000">
            <a:off x="3822508" y="5860389"/>
            <a:ext cx="232013" cy="159355"/>
          </a:xfrm>
          <a:prstGeom prst="rightArrow">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endParaRPr>
          </a:p>
        </p:txBody>
      </p:sp>
      <p:pic>
        <p:nvPicPr>
          <p:cNvPr id="162" name="図 3">
            <a:extLst>
              <a:ext uri="{FF2B5EF4-FFF2-40B4-BE49-F238E27FC236}">
                <a16:creationId xmlns:a16="http://schemas.microsoft.com/office/drawing/2014/main" id="{8BFDA06F-A7BD-48A2-86B3-417C3EE4857F}"/>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329875" y="1792374"/>
            <a:ext cx="1271367" cy="1161208"/>
          </a:xfrm>
          <a:prstGeom prst="rect">
            <a:avLst/>
          </a:prstGeom>
        </p:spPr>
      </p:pic>
      <p:sp>
        <p:nvSpPr>
          <p:cNvPr id="166" name="テキスト ボックス 5">
            <a:extLst>
              <a:ext uri="{FF2B5EF4-FFF2-40B4-BE49-F238E27FC236}">
                <a16:creationId xmlns:a16="http://schemas.microsoft.com/office/drawing/2014/main" id="{A263811D-D7AB-47A3-AA1B-D589D94B416C}"/>
              </a:ext>
            </a:extLst>
          </p:cNvPr>
          <p:cNvSpPr txBox="1"/>
          <p:nvPr/>
        </p:nvSpPr>
        <p:spPr>
          <a:xfrm>
            <a:off x="2647142" y="4407036"/>
            <a:ext cx="1026947"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t>A</a:t>
            </a:r>
            <a:r>
              <a:rPr lang="en-US" sz="2400" dirty="0"/>
              <a:t>SR</a:t>
            </a:r>
          </a:p>
        </p:txBody>
      </p:sp>
      <p:sp>
        <p:nvSpPr>
          <p:cNvPr id="167" name="テキスト ボックス 5">
            <a:extLst>
              <a:ext uri="{FF2B5EF4-FFF2-40B4-BE49-F238E27FC236}">
                <a16:creationId xmlns:a16="http://schemas.microsoft.com/office/drawing/2014/main" id="{50D457EF-6669-45A4-BBB5-7821F5739FB5}"/>
              </a:ext>
            </a:extLst>
          </p:cNvPr>
          <p:cNvSpPr txBox="1"/>
          <p:nvPr/>
        </p:nvSpPr>
        <p:spPr>
          <a:xfrm>
            <a:off x="4119870" y="4423333"/>
            <a:ext cx="1026947"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pic>
        <p:nvPicPr>
          <p:cNvPr id="209" name="Picture 4" descr="C:\Users\NagaiLab-Tao\Desktop\YUSHI\Pre\Models\A15.PNG"/>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l="15997" t="6777" r="11740" b="2650"/>
          <a:stretch/>
        </p:blipFill>
        <p:spPr bwMode="auto">
          <a:xfrm>
            <a:off x="5847839" y="3198360"/>
            <a:ext cx="1271367" cy="129915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68748" y="1057220"/>
            <a:ext cx="1811005" cy="461665"/>
          </a:xfrm>
          <a:prstGeom prst="rect">
            <a:avLst/>
          </a:prstGeom>
          <a:noFill/>
        </p:spPr>
        <p:txBody>
          <a:bodyPr wrap="square" rtlCol="0">
            <a:spAutoFit/>
          </a:bodyPr>
          <a:lstStyle/>
          <a:p>
            <a:r>
              <a:rPr kumimoji="1" lang="en-US" altLang="ja-JP" sz="2400" b="1" dirty="0">
                <a:solidFill>
                  <a:schemeClr val="bg1"/>
                </a:solidFill>
              </a:rPr>
              <a:t>MODELING</a:t>
            </a:r>
            <a:endParaRPr kumimoji="1" lang="ja-JP" altLang="en-US" sz="2400" b="1" dirty="0">
              <a:solidFill>
                <a:schemeClr val="bg1"/>
              </a:solidFill>
            </a:endParaRPr>
          </a:p>
        </p:txBody>
      </p:sp>
      <p:sp>
        <p:nvSpPr>
          <p:cNvPr id="211" name="テキスト ボックス 210"/>
          <p:cNvSpPr txBox="1"/>
          <p:nvPr/>
        </p:nvSpPr>
        <p:spPr>
          <a:xfrm>
            <a:off x="2956193" y="1056908"/>
            <a:ext cx="1811005" cy="461665"/>
          </a:xfrm>
          <a:prstGeom prst="rect">
            <a:avLst/>
          </a:prstGeom>
          <a:noFill/>
        </p:spPr>
        <p:txBody>
          <a:bodyPr wrap="square" rtlCol="0">
            <a:spAutoFit/>
          </a:bodyPr>
          <a:lstStyle/>
          <a:p>
            <a:r>
              <a:rPr kumimoji="1" lang="en-US" altLang="ja-JP" sz="2400" b="1" dirty="0">
                <a:solidFill>
                  <a:schemeClr val="bg1"/>
                </a:solidFill>
              </a:rPr>
              <a:t>EXPANDING</a:t>
            </a:r>
            <a:endParaRPr kumimoji="1" lang="ja-JP" altLang="en-US" sz="2400" b="1" dirty="0">
              <a:solidFill>
                <a:schemeClr val="bg1"/>
              </a:solidFill>
            </a:endParaRPr>
          </a:p>
        </p:txBody>
      </p:sp>
      <p:sp>
        <p:nvSpPr>
          <p:cNvPr id="212" name="テキスト ボックス 211"/>
          <p:cNvSpPr txBox="1"/>
          <p:nvPr/>
        </p:nvSpPr>
        <p:spPr>
          <a:xfrm>
            <a:off x="6506513" y="1070660"/>
            <a:ext cx="1811005" cy="461665"/>
          </a:xfrm>
          <a:prstGeom prst="rect">
            <a:avLst/>
          </a:prstGeom>
          <a:noFill/>
        </p:spPr>
        <p:txBody>
          <a:bodyPr wrap="square" rtlCol="0">
            <a:spAutoFit/>
          </a:bodyPr>
          <a:lstStyle/>
          <a:p>
            <a:r>
              <a:rPr kumimoji="1" lang="en-US" altLang="ja-JP" sz="2400" b="1" dirty="0">
                <a:solidFill>
                  <a:schemeClr val="bg1"/>
                </a:solidFill>
              </a:rPr>
              <a:t>LOADING</a:t>
            </a:r>
            <a:endParaRPr kumimoji="1" lang="ja-JP" altLang="en-US" sz="2400" b="1" dirty="0">
              <a:solidFill>
                <a:schemeClr val="bg1"/>
              </a:solidFill>
            </a:endParaRPr>
          </a:p>
        </p:txBody>
      </p:sp>
      <p:pic>
        <p:nvPicPr>
          <p:cNvPr id="152" name="Picture 4" descr="C:\Users\NagaiLab-Tao\Desktop\YUSHI\Pre\Models\A15.PNG"/>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l="15997" t="6777" r="11740" b="2650"/>
          <a:stretch/>
        </p:blipFill>
        <p:spPr bwMode="auto">
          <a:xfrm>
            <a:off x="2573235"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4" descr="C:\Users\NagaiLab-Tao\Desktop\YUSHI\Pre\Models\A15.PNG"/>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l="15997" t="6777" r="11740" b="2650"/>
          <a:stretch/>
        </p:blipFill>
        <p:spPr bwMode="auto">
          <a:xfrm>
            <a:off x="2563486"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resentation\1000000.bmp"/>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381423"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Presentation\2000000 (2).bmp"/>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643786"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Presentation\3000000.bmp"/>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631378"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resentation\4000000.bmp"/>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5624988" y="3218139"/>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Presentation\pic\1exp00000.bmp"/>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63490" y="1750952"/>
            <a:ext cx="1656711" cy="124253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E:\Presentation\pic\5exp00000.bmp"/>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425160" y="1729911"/>
            <a:ext cx="1695039" cy="12712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Presentation\pic\10exp00000.bmp"/>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387146" y="1721101"/>
            <a:ext cx="1733052" cy="1299789"/>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Presentation\pic\15exp00000.bmp"/>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2376939" y="1721101"/>
            <a:ext cx="1753464" cy="131509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Presentation\pic\20exp00000.bmp"/>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2332586" y="1707817"/>
            <a:ext cx="1787612" cy="1340709"/>
          </a:xfrm>
          <a:prstGeom prst="rect">
            <a:avLst/>
          </a:prstGeom>
          <a:noFill/>
          <a:extLst>
            <a:ext uri="{909E8E84-426E-40DD-AFC4-6F175D3DCCD1}">
              <a14:hiddenFill xmlns:a14="http://schemas.microsoft.com/office/drawing/2010/main">
                <a:solidFill>
                  <a:srgbClr val="FFFFFF"/>
                </a:solidFill>
              </a14:hiddenFill>
            </a:ext>
          </a:extLst>
        </p:spPr>
      </p:pic>
      <p:pic>
        <p:nvPicPr>
          <p:cNvPr id="7" name="new2">
            <a:hlinkClick r:id="" action="ppaction://media"/>
            <a:extLst>
              <a:ext uri="{FF2B5EF4-FFF2-40B4-BE49-F238E27FC236}">
                <a16:creationId xmlns:a16="http://schemas.microsoft.com/office/drawing/2014/main" id="{677AA1CB-F3AA-4B42-8A40-DD2092E034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7"/>
          <a:srcRect l="22200" r="22762"/>
          <a:stretch/>
        </p:blipFill>
        <p:spPr>
          <a:xfrm>
            <a:off x="4059989" y="1726262"/>
            <a:ext cx="1193571" cy="1210588"/>
          </a:xfrm>
          <a:prstGeom prst="rect">
            <a:avLst/>
          </a:prstGeom>
        </p:spPr>
      </p:pic>
      <p:pic>
        <p:nvPicPr>
          <p:cNvPr id="1039" name="Picture 15" descr="E:\Presentation\pic\20exp00000.bmp"/>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5582491"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Presentation\pic\30FIX00000.bmp"/>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583444"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Presentation\pic\40FIX00000.bmp"/>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572018" y="1815856"/>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Presentation\pic\50FIX00000.bmp"/>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572018" y="1815855"/>
            <a:ext cx="1823007" cy="1367255"/>
          </a:xfrm>
          <a:prstGeom prst="rect">
            <a:avLst/>
          </a:prstGeom>
          <a:noFill/>
          <a:extLst>
            <a:ext uri="{909E8E84-426E-40DD-AFC4-6F175D3DCCD1}">
              <a14:hiddenFill xmlns:a14="http://schemas.microsoft.com/office/drawing/2010/main">
                <a:solidFill>
                  <a:srgbClr val="FFFFFF"/>
                </a:solidFill>
              </a14:hiddenFill>
            </a:ext>
          </a:extLst>
        </p:spPr>
      </p:pic>
      <p:sp>
        <p:nvSpPr>
          <p:cNvPr id="163" name="Arrow: Down 162">
            <a:extLst>
              <a:ext uri="{FF2B5EF4-FFF2-40B4-BE49-F238E27FC236}">
                <a16:creationId xmlns:a16="http://schemas.microsoft.com/office/drawing/2014/main" id="{84E071FD-EF41-4C78-BEE6-CF25193E9D60}"/>
              </a:ext>
            </a:extLst>
          </p:cNvPr>
          <p:cNvSpPr/>
          <p:nvPr/>
        </p:nvSpPr>
        <p:spPr>
          <a:xfrm>
            <a:off x="6005199" y="1594603"/>
            <a:ext cx="931824" cy="3325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Rectangle 442">
            <a:extLst>
              <a:ext uri="{FF2B5EF4-FFF2-40B4-BE49-F238E27FC236}">
                <a16:creationId xmlns:a16="http://schemas.microsoft.com/office/drawing/2014/main" id="{3F1635C9-9988-4231-8D9D-24D3AC875518}"/>
              </a:ext>
            </a:extLst>
          </p:cNvPr>
          <p:cNvSpPr/>
          <p:nvPr/>
        </p:nvSpPr>
        <p:spPr>
          <a:xfrm>
            <a:off x="3307747" y="5374844"/>
            <a:ext cx="341015" cy="39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reeform 82">
            <a:extLst>
              <a:ext uri="{FF2B5EF4-FFF2-40B4-BE49-F238E27FC236}">
                <a16:creationId xmlns:a16="http://schemas.microsoft.com/office/drawing/2014/main" id="{1A0172E7-815F-405E-9CDD-ED6C0E780392}"/>
              </a:ext>
            </a:extLst>
          </p:cNvPr>
          <p:cNvSpPr/>
          <p:nvPr/>
        </p:nvSpPr>
        <p:spPr>
          <a:xfrm rot="10800000">
            <a:off x="3159862" y="5615701"/>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7" name="Freeform 83">
            <a:extLst>
              <a:ext uri="{FF2B5EF4-FFF2-40B4-BE49-F238E27FC236}">
                <a16:creationId xmlns:a16="http://schemas.microsoft.com/office/drawing/2014/main" id="{088BA697-FA0C-42A2-AABE-8319EE5570BB}"/>
              </a:ext>
            </a:extLst>
          </p:cNvPr>
          <p:cNvSpPr/>
          <p:nvPr/>
        </p:nvSpPr>
        <p:spPr>
          <a:xfrm rot="10800000">
            <a:off x="3177695" y="5110814"/>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rgbClr val="C00000"/>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8" name="Freeform 85">
            <a:extLst>
              <a:ext uri="{FF2B5EF4-FFF2-40B4-BE49-F238E27FC236}">
                <a16:creationId xmlns:a16="http://schemas.microsoft.com/office/drawing/2014/main" id="{36A09B4E-E760-4F7C-9A73-4AEE4CDDDB44}"/>
              </a:ext>
            </a:extLst>
          </p:cNvPr>
          <p:cNvSpPr/>
          <p:nvPr/>
        </p:nvSpPr>
        <p:spPr>
          <a:xfrm>
            <a:off x="3403258" y="5440689"/>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pic>
        <p:nvPicPr>
          <p:cNvPr id="1029" name="Picture 5" descr="E:\Presentation\1500000.bmp"/>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387110" y="3121864"/>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resentation\2000000.bmp"/>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2387110"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8" name="new1">
            <a:hlinkClick r:id="" action="ppaction://media"/>
            <a:extLst>
              <a:ext uri="{FF2B5EF4-FFF2-40B4-BE49-F238E27FC236}">
                <a16:creationId xmlns:a16="http://schemas.microsoft.com/office/drawing/2014/main" id="{0FFAA380-3555-451F-8C78-5BAA6B276F9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33"/>
          <a:srcRect l="21467" r="20995"/>
          <a:stretch/>
        </p:blipFill>
        <p:spPr>
          <a:xfrm>
            <a:off x="4048298" y="3112041"/>
            <a:ext cx="1300935" cy="1262164"/>
          </a:xfrm>
          <a:prstGeom prst="rect">
            <a:avLst/>
          </a:prstGeom>
        </p:spPr>
      </p:pic>
      <p:sp>
        <p:nvSpPr>
          <p:cNvPr id="95"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a:t>
            </a:r>
          </a:p>
        </p:txBody>
      </p:sp>
      <p:sp>
        <p:nvSpPr>
          <p:cNvPr id="97"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0.1%</a:t>
            </a:r>
          </a:p>
        </p:txBody>
      </p:sp>
      <p:sp>
        <p:nvSpPr>
          <p:cNvPr id="98"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0.3%</a:t>
            </a:r>
          </a:p>
        </p:txBody>
      </p:sp>
      <p:sp>
        <p:nvSpPr>
          <p:cNvPr id="99"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0.6%</a:t>
            </a:r>
          </a:p>
        </p:txBody>
      </p:sp>
      <p:sp>
        <p:nvSpPr>
          <p:cNvPr id="100"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a:t>
            </a:r>
          </a:p>
        </p:txBody>
      </p:sp>
      <p:sp>
        <p:nvSpPr>
          <p:cNvPr id="103"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104"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107"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pic>
        <p:nvPicPr>
          <p:cNvPr id="10" name="load2">
            <a:hlinkClick r:id="" action="ppaction://media"/>
            <a:extLst>
              <a:ext uri="{FF2B5EF4-FFF2-40B4-BE49-F238E27FC236}">
                <a16:creationId xmlns:a16="http://schemas.microsoft.com/office/drawing/2014/main" id="{02256779-693C-E345-AF51-1F9F8C0CBFB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34"/>
          <a:srcRect l="24871" t="12766" r="22846" b="15886"/>
          <a:stretch/>
        </p:blipFill>
        <p:spPr>
          <a:xfrm>
            <a:off x="7274876" y="1589082"/>
            <a:ext cx="1801331" cy="1382730"/>
          </a:xfrm>
          <a:prstGeom prst="rect">
            <a:avLst/>
          </a:prstGeom>
        </p:spPr>
      </p:pic>
      <p:sp>
        <p:nvSpPr>
          <p:cNvPr id="64" name="文本框 63">
            <a:extLst>
              <a:ext uri="{FF2B5EF4-FFF2-40B4-BE49-F238E27FC236}">
                <a16:creationId xmlns:a16="http://schemas.microsoft.com/office/drawing/2014/main" id="{DF1BE34A-4E30-444F-B421-92AF0796439E}"/>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5</a:t>
            </a:r>
            <a:endParaRPr kumimoji="1" lang="zh-CN" altLang="en-US" dirty="0"/>
          </a:p>
        </p:txBody>
      </p:sp>
      <p:sp>
        <p:nvSpPr>
          <p:cNvPr id="6" name="文本框 5">
            <a:extLst>
              <a:ext uri="{FF2B5EF4-FFF2-40B4-BE49-F238E27FC236}">
                <a16:creationId xmlns:a16="http://schemas.microsoft.com/office/drawing/2014/main" id="{9191A08F-594D-2A41-877A-F49EE94FB93C}"/>
              </a:ext>
            </a:extLst>
          </p:cNvPr>
          <p:cNvSpPr txBox="1"/>
          <p:nvPr/>
        </p:nvSpPr>
        <p:spPr>
          <a:xfrm>
            <a:off x="2082237" y="5183275"/>
            <a:ext cx="1271367" cy="369332"/>
          </a:xfrm>
          <a:prstGeom prst="rect">
            <a:avLst/>
          </a:prstGeom>
          <a:noFill/>
        </p:spPr>
        <p:txBody>
          <a:bodyPr wrap="square" rtlCol="0">
            <a:spAutoFit/>
          </a:bodyPr>
          <a:lstStyle/>
          <a:p>
            <a:r>
              <a:rPr kumimoji="1" lang="en-US" altLang="zh-CN" dirty="0">
                <a:solidFill>
                  <a:srgbClr val="C00000"/>
                </a:solidFill>
              </a:rPr>
              <a:t>Aggregate</a:t>
            </a:r>
            <a:endParaRPr kumimoji="1" lang="zh-CN" altLang="en-US" dirty="0">
              <a:solidFill>
                <a:srgbClr val="C00000"/>
              </a:solidFill>
            </a:endParaRPr>
          </a:p>
        </p:txBody>
      </p:sp>
      <p:sp>
        <p:nvSpPr>
          <p:cNvPr id="65" name="文本框 64">
            <a:extLst>
              <a:ext uri="{FF2B5EF4-FFF2-40B4-BE49-F238E27FC236}">
                <a16:creationId xmlns:a16="http://schemas.microsoft.com/office/drawing/2014/main" id="{B2CD6576-90FA-DE48-AE17-E5649FD69FAB}"/>
              </a:ext>
            </a:extLst>
          </p:cNvPr>
          <p:cNvSpPr txBox="1"/>
          <p:nvPr/>
        </p:nvSpPr>
        <p:spPr>
          <a:xfrm>
            <a:off x="2280785" y="5654186"/>
            <a:ext cx="841738" cy="369332"/>
          </a:xfrm>
          <a:prstGeom prst="rect">
            <a:avLst/>
          </a:prstGeom>
          <a:noFill/>
        </p:spPr>
        <p:txBody>
          <a:bodyPr wrap="square" rtlCol="0">
            <a:spAutoFit/>
          </a:bodyPr>
          <a:lstStyle/>
          <a:p>
            <a:r>
              <a:rPr kumimoji="1" lang="en-US" altLang="zh-CN" dirty="0">
                <a:solidFill>
                  <a:schemeClr val="bg1">
                    <a:lumMod val="50000"/>
                  </a:schemeClr>
                </a:solidFill>
              </a:rPr>
              <a:t>Mortar</a:t>
            </a:r>
            <a:endParaRPr kumimoji="1" lang="zh-CN" altLang="en-US" dirty="0">
              <a:solidFill>
                <a:schemeClr val="bg1">
                  <a:lumMod val="50000"/>
                </a:schemeClr>
              </a:solidFill>
            </a:endParaRPr>
          </a:p>
        </p:txBody>
      </p:sp>
      <p:sp>
        <p:nvSpPr>
          <p:cNvPr id="66" name="文本框 65">
            <a:extLst>
              <a:ext uri="{FF2B5EF4-FFF2-40B4-BE49-F238E27FC236}">
                <a16:creationId xmlns:a16="http://schemas.microsoft.com/office/drawing/2014/main" id="{C00A5FA5-5DCA-9141-B699-E63F69C188C1}"/>
              </a:ext>
            </a:extLst>
          </p:cNvPr>
          <p:cNvSpPr txBox="1"/>
          <p:nvPr/>
        </p:nvSpPr>
        <p:spPr>
          <a:xfrm>
            <a:off x="4815710" y="5166869"/>
            <a:ext cx="841738" cy="369332"/>
          </a:xfrm>
          <a:prstGeom prst="rect">
            <a:avLst/>
          </a:prstGeom>
          <a:noFill/>
        </p:spPr>
        <p:txBody>
          <a:bodyPr wrap="square" rtlCol="0">
            <a:spAutoFit/>
          </a:bodyPr>
          <a:lstStyle/>
          <a:p>
            <a:r>
              <a:rPr kumimoji="1" lang="en-US" altLang="zh-CN" dirty="0">
                <a:solidFill>
                  <a:schemeClr val="bg1">
                    <a:lumMod val="50000"/>
                  </a:schemeClr>
                </a:solidFill>
              </a:rPr>
              <a:t>Mortar</a:t>
            </a:r>
            <a:endParaRPr kumimoji="1" lang="zh-CN" altLang="en-US" dirty="0">
              <a:solidFill>
                <a:schemeClr val="bg1">
                  <a:lumMod val="50000"/>
                </a:schemeClr>
              </a:solidFill>
            </a:endParaRPr>
          </a:p>
        </p:txBody>
      </p:sp>
      <p:sp>
        <p:nvSpPr>
          <p:cNvPr id="67" name="文本框 66">
            <a:extLst>
              <a:ext uri="{FF2B5EF4-FFF2-40B4-BE49-F238E27FC236}">
                <a16:creationId xmlns:a16="http://schemas.microsoft.com/office/drawing/2014/main" id="{282AF632-4474-004C-835A-E0C5328DD1A3}"/>
              </a:ext>
            </a:extLst>
          </p:cNvPr>
          <p:cNvSpPr txBox="1"/>
          <p:nvPr/>
        </p:nvSpPr>
        <p:spPr>
          <a:xfrm>
            <a:off x="4815710" y="5695803"/>
            <a:ext cx="841738" cy="369332"/>
          </a:xfrm>
          <a:prstGeom prst="rect">
            <a:avLst/>
          </a:prstGeom>
          <a:noFill/>
        </p:spPr>
        <p:txBody>
          <a:bodyPr wrap="square" rtlCol="0">
            <a:spAutoFit/>
          </a:bodyPr>
          <a:lstStyle/>
          <a:p>
            <a:r>
              <a:rPr kumimoji="1" lang="en-US" altLang="zh-CN" dirty="0">
                <a:solidFill>
                  <a:schemeClr val="bg1">
                    <a:lumMod val="50000"/>
                  </a:schemeClr>
                </a:solidFill>
              </a:rPr>
              <a:t>Mortar</a:t>
            </a:r>
            <a:endParaRPr kumimoji="1" lang="zh-CN" altLang="en-US" dirty="0">
              <a:solidFill>
                <a:schemeClr val="bg1">
                  <a:lumMod val="50000"/>
                </a:schemeClr>
              </a:solidFill>
            </a:endParaRPr>
          </a:p>
        </p:txBody>
      </p:sp>
      <p:sp>
        <p:nvSpPr>
          <p:cNvPr id="11" name="TextBox 10">
            <a:extLst>
              <a:ext uri="{FF2B5EF4-FFF2-40B4-BE49-F238E27FC236}">
                <a16:creationId xmlns:a16="http://schemas.microsoft.com/office/drawing/2014/main" id="{11F53380-95C7-446E-886D-FB1214D7E7BF}"/>
              </a:ext>
            </a:extLst>
          </p:cNvPr>
          <p:cNvSpPr txBox="1"/>
          <p:nvPr/>
        </p:nvSpPr>
        <p:spPr>
          <a:xfrm>
            <a:off x="28708" y="2785337"/>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8" name="TextBox 67">
            <a:extLst>
              <a:ext uri="{FF2B5EF4-FFF2-40B4-BE49-F238E27FC236}">
                <a16:creationId xmlns:a16="http://schemas.microsoft.com/office/drawing/2014/main" id="{570A71DF-73C0-4E5E-B79A-F73B2B68268E}"/>
              </a:ext>
            </a:extLst>
          </p:cNvPr>
          <p:cNvSpPr txBox="1"/>
          <p:nvPr/>
        </p:nvSpPr>
        <p:spPr>
          <a:xfrm>
            <a:off x="1040929" y="2867341"/>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9" name="TextBox 68">
            <a:extLst>
              <a:ext uri="{FF2B5EF4-FFF2-40B4-BE49-F238E27FC236}">
                <a16:creationId xmlns:a16="http://schemas.microsoft.com/office/drawing/2014/main" id="{2B21DE19-FB32-4524-A180-2CBDE0883D04}"/>
              </a:ext>
            </a:extLst>
          </p:cNvPr>
          <p:cNvSpPr txBox="1"/>
          <p:nvPr/>
        </p:nvSpPr>
        <p:spPr>
          <a:xfrm>
            <a:off x="1512308" y="2181284"/>
            <a:ext cx="971765" cy="369332"/>
          </a:xfrm>
          <a:prstGeom prst="rect">
            <a:avLst/>
          </a:prstGeom>
          <a:noFill/>
        </p:spPr>
        <p:txBody>
          <a:bodyPr wrap="square" rtlCol="0">
            <a:spAutoFit/>
          </a:bodyPr>
          <a:lstStyle/>
          <a:p>
            <a:r>
              <a:rPr lang="en-US" dirty="0">
                <a:solidFill>
                  <a:schemeClr val="bg2">
                    <a:lumMod val="10000"/>
                  </a:schemeClr>
                </a:solidFill>
              </a:rPr>
              <a:t>100mm</a:t>
            </a:r>
          </a:p>
        </p:txBody>
      </p:sp>
      <p:pic>
        <p:nvPicPr>
          <p:cNvPr id="73" name="Picture 6" descr="C:\Users\NagaiLab-Tao\Desktop\YUSHI\Pre\Models\A30.PNG">
            <a:extLst>
              <a:ext uri="{FF2B5EF4-FFF2-40B4-BE49-F238E27FC236}">
                <a16:creationId xmlns:a16="http://schemas.microsoft.com/office/drawing/2014/main" id="{4736AAB9-51E4-475D-8557-C2EA0817E735}"/>
              </a:ext>
            </a:extLst>
          </p:cNvPr>
          <p:cNvPicPr>
            <a:picLocks noChangeAspect="1" noChangeArrowheads="1"/>
          </p:cNvPicPr>
          <p:nvPr/>
        </p:nvPicPr>
        <p:blipFill rotWithShape="1">
          <a:blip r:embed="rId35" cstate="print">
            <a:extLst>
              <a:ext uri="{28A0092B-C50C-407E-A947-70E740481C1C}">
                <a14:useLocalDpi xmlns:a14="http://schemas.microsoft.com/office/drawing/2010/main"/>
              </a:ext>
            </a:extLst>
          </a:blip>
          <a:srcRect l="6788" t="-1" r="7469" b="513"/>
          <a:stretch/>
        </p:blipFill>
        <p:spPr bwMode="auto">
          <a:xfrm>
            <a:off x="281467" y="3247204"/>
            <a:ext cx="1302960" cy="1320451"/>
          </a:xfrm>
          <a:prstGeom prst="rect">
            <a:avLst/>
          </a:prstGeom>
          <a:noFill/>
          <a:extLst>
            <a:ext uri="{909E8E84-426E-40DD-AFC4-6F175D3DCCD1}">
              <a14:hiddenFill xmlns:a14="http://schemas.microsoft.com/office/drawing/2010/main">
                <a:solidFill>
                  <a:srgbClr val="FFFFFF"/>
                </a:solidFill>
              </a14:hiddenFill>
            </a:ext>
          </a:extLst>
        </p:spPr>
      </p:pic>
      <p:pic>
        <p:nvPicPr>
          <p:cNvPr id="4" name="load1">
            <a:hlinkClick r:id="" action="ppaction://media"/>
            <a:extLst>
              <a:ext uri="{FF2B5EF4-FFF2-40B4-BE49-F238E27FC236}">
                <a16:creationId xmlns:a16="http://schemas.microsoft.com/office/drawing/2014/main" id="{8AACC6AA-0CDE-7D49-9B91-AC5A226EC262}"/>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34"/>
          <a:srcRect l="22968" t="1903" r="23358" b="-1"/>
          <a:stretch/>
        </p:blipFill>
        <p:spPr>
          <a:xfrm>
            <a:off x="7257662" y="2958164"/>
            <a:ext cx="1647794" cy="1694072"/>
          </a:xfrm>
          <a:prstGeom prst="rect">
            <a:avLst/>
          </a:prstGeom>
        </p:spPr>
      </p:pic>
      <p:pic>
        <p:nvPicPr>
          <p:cNvPr id="3074" name="Picture 2" descr="F:\Simulation\SimVer10Result\LOAD-DISPLACEMENT ASR.png"/>
          <p:cNvPicPr>
            <a:picLocks noChangeAspect="1" noChangeArrowheads="1"/>
          </p:cNvPicPr>
          <p:nvPr/>
        </p:nvPicPr>
        <p:blipFill rotWithShape="1">
          <a:blip r:embed="rId36" cstate="print">
            <a:extLst>
              <a:ext uri="{28A0092B-C50C-407E-A947-70E740481C1C}">
                <a14:useLocalDpi xmlns:a14="http://schemas.microsoft.com/office/drawing/2010/main"/>
              </a:ext>
            </a:extLst>
          </a:blip>
          <a:srcRect t="2330" b="4862"/>
          <a:stretch/>
        </p:blipFill>
        <p:spPr bwMode="auto">
          <a:xfrm>
            <a:off x="5670264" y="4497853"/>
            <a:ext cx="2954456" cy="1693805"/>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6631858" y="5028953"/>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2" name="円/楕円 91"/>
          <p:cNvSpPr/>
          <p:nvPr/>
        </p:nvSpPr>
        <p:spPr>
          <a:xfrm>
            <a:off x="7280893" y="465416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3" name="円/楕円 92"/>
          <p:cNvSpPr/>
          <p:nvPr/>
        </p:nvSpPr>
        <p:spPr>
          <a:xfrm>
            <a:off x="8099074" y="4837998"/>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円/楕円 93"/>
          <p:cNvSpPr/>
          <p:nvPr/>
        </p:nvSpPr>
        <p:spPr>
          <a:xfrm>
            <a:off x="6226784" y="576004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70" name="TextBox 7">
            <a:extLst>
              <a:ext uri="{FF2B5EF4-FFF2-40B4-BE49-F238E27FC236}">
                <a16:creationId xmlns:a16="http://schemas.microsoft.com/office/drawing/2014/main" id="{F9A02722-6273-44EF-8355-88C1F2AF0A9B}"/>
              </a:ext>
            </a:extLst>
          </p:cNvPr>
          <p:cNvSpPr txBox="1"/>
          <p:nvPr/>
        </p:nvSpPr>
        <p:spPr>
          <a:xfrm>
            <a:off x="6213078" y="5306322"/>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71" name="TextBox 7">
            <a:extLst>
              <a:ext uri="{FF2B5EF4-FFF2-40B4-BE49-F238E27FC236}">
                <a16:creationId xmlns:a16="http://schemas.microsoft.com/office/drawing/2014/main" id="{DAC1B033-1683-4FDB-9DC2-B9A57EF4AFBE}"/>
              </a:ext>
            </a:extLst>
          </p:cNvPr>
          <p:cNvSpPr txBox="1"/>
          <p:nvPr/>
        </p:nvSpPr>
        <p:spPr>
          <a:xfrm>
            <a:off x="7116336" y="486818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72" name="TextBox 7">
            <a:extLst>
              <a:ext uri="{FF2B5EF4-FFF2-40B4-BE49-F238E27FC236}">
                <a16:creationId xmlns:a16="http://schemas.microsoft.com/office/drawing/2014/main" id="{4F701537-7579-47B8-9428-BBF3F76EAED2}"/>
              </a:ext>
            </a:extLst>
          </p:cNvPr>
          <p:cNvSpPr txBox="1"/>
          <p:nvPr/>
        </p:nvSpPr>
        <p:spPr>
          <a:xfrm>
            <a:off x="8354501" y="5073403"/>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pic>
        <p:nvPicPr>
          <p:cNvPr id="74" name="图像" descr="图像">
            <a:extLst>
              <a:ext uri="{FF2B5EF4-FFF2-40B4-BE49-F238E27FC236}">
                <a16:creationId xmlns:a16="http://schemas.microsoft.com/office/drawing/2014/main" id="{278CF3C4-89E2-624C-992C-6E921EB1FA2F}"/>
              </a:ext>
            </a:extLst>
          </p:cNvPr>
          <p:cNvPicPr>
            <a:picLocks noChangeAspect="1"/>
          </p:cNvPicPr>
          <p:nvPr/>
        </p:nvPicPr>
        <p:blipFill>
          <a:blip r:embed="rId37">
            <a:extLst>
              <a:ext uri="{28A0092B-C50C-407E-A947-70E740481C1C}">
                <a14:useLocalDpi xmlns:a14="http://schemas.microsoft.com/office/drawing/2010/main"/>
              </a:ext>
            </a:extLst>
          </a:blip>
          <a:srcRect/>
          <a:stretch>
            <a:fillRect/>
          </a:stretch>
        </p:blipFill>
        <p:spPr>
          <a:xfrm>
            <a:off x="565115" y="4868699"/>
            <a:ext cx="1439246" cy="1206032"/>
          </a:xfrm>
          <a:prstGeom prst="rect">
            <a:avLst/>
          </a:prstGeom>
          <a:ln w="12700" cap="flat">
            <a:noFill/>
            <a:miter lim="400000"/>
          </a:ln>
          <a:effectLst/>
        </p:spPr>
      </p:pic>
    </p:spTree>
    <p:extLst>
      <p:ext uri="{BB962C8B-B14F-4D97-AF65-F5344CB8AC3E}">
        <p14:creationId xmlns:p14="http://schemas.microsoft.com/office/powerpoint/2010/main" val="87433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3" nodeType="withEffect">
                                  <p:stCondLst>
                                    <p:cond delay="0"/>
                                  </p:stCondLst>
                                  <p:childTnLst>
                                    <p:set>
                                      <p:cBhvr>
                                        <p:cTn id="18" dur="1" fill="hold">
                                          <p:stCondLst>
                                            <p:cond delay="0"/>
                                          </p:stCondLst>
                                        </p:cTn>
                                        <p:tgtEl>
                                          <p:spTgt spid="444"/>
                                        </p:tgtEl>
                                        <p:attrNameLst>
                                          <p:attrName>style.visibility</p:attrName>
                                        </p:attrNameLst>
                                      </p:cBhvr>
                                      <p:to>
                                        <p:strVal val="visible"/>
                                      </p:to>
                                    </p:set>
                                  </p:childTnLst>
                                </p:cTn>
                              </p:par>
                              <p:par>
                                <p:cTn id="19" presetID="1" presetClass="entr" presetSubtype="0" fill="hold" grpId="3" nodeType="withEffect">
                                  <p:stCondLst>
                                    <p:cond delay="0"/>
                                  </p:stCondLst>
                                  <p:childTnLst>
                                    <p:set>
                                      <p:cBhvr>
                                        <p:cTn id="20" dur="1" fill="hold">
                                          <p:stCondLst>
                                            <p:cond delay="0"/>
                                          </p:stCondLst>
                                        </p:cTn>
                                        <p:tgtEl>
                                          <p:spTgt spid="44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4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7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77"/>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379"/>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206"/>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207"/>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mediacall" presetSubtype="0" fill="hold" nodeType="withEffect">
                                  <p:stCondLst>
                                    <p:cond delay="0"/>
                                  </p:stCondLst>
                                  <p:childTnLst>
                                    <p:cmd type="call" cmd="playFrom(0.0)">
                                      <p:cBhvr>
                                        <p:cTn id="50" dur="4137" fill="hold"/>
                                        <p:tgtEl>
                                          <p:spTgt spid="7"/>
                                        </p:tgtEl>
                                      </p:cBhvr>
                                    </p:cmd>
                                  </p:childTnLst>
                                </p:cTn>
                              </p:par>
                              <p:par>
                                <p:cTn id="51" presetID="1" presetClass="mediacall" presetSubtype="0" fill="hold" nodeType="withEffect">
                                  <p:stCondLst>
                                    <p:cond delay="0"/>
                                  </p:stCondLst>
                                  <p:childTnLst>
                                    <p:cmd type="call" cmd="playFrom(0.0)">
                                      <p:cBhvr>
                                        <p:cTn id="52" dur="4637" fill="hold"/>
                                        <p:tgtEl>
                                          <p:spTgt spid="8"/>
                                        </p:tgtEl>
                                      </p:cBhvr>
                                    </p:cmd>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444"/>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4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3"/>
                                        </p:tgtEl>
                                        <p:attrNameLst>
                                          <p:attrName>style.visibility</p:attrName>
                                        </p:attrNameLst>
                                      </p:cBhvr>
                                      <p:to>
                                        <p:strVal val="visible"/>
                                      </p:to>
                                    </p:set>
                                  </p:childTnLst>
                                </p:cTn>
                              </p:par>
                              <p:par>
                                <p:cTn id="61" presetID="6" presetClass="emph" presetSubtype="0" repeatCount="indefinite" fill="hold" grpId="0" nodeType="withEffect">
                                  <p:stCondLst>
                                    <p:cond delay="0"/>
                                  </p:stCondLst>
                                  <p:endCondLst>
                                    <p:cond evt="onNext" delay="0">
                                      <p:tgtEl>
                                        <p:sldTgt/>
                                      </p:tgtEl>
                                    </p:cond>
                                  </p:endCondLst>
                                  <p:childTnLst>
                                    <p:animScale>
                                      <p:cBhvr>
                                        <p:cTn id="62" dur="3000" fill="hold"/>
                                        <p:tgtEl>
                                          <p:spTgt spid="376"/>
                                        </p:tgtEl>
                                      </p:cBhvr>
                                      <p:by x="150000" y="150000"/>
                                    </p:animScale>
                                  </p:childTnLst>
                                </p:cTn>
                              </p:par>
                              <p:par>
                                <p:cTn id="63" presetID="6" presetClass="emph" presetSubtype="0" repeatCount="indefinite" fill="remove" grpId="0" nodeType="withEffect">
                                  <p:stCondLst>
                                    <p:cond delay="0"/>
                                  </p:stCondLst>
                                  <p:endCondLst>
                                    <p:cond evt="onNext" delay="0">
                                      <p:tgtEl>
                                        <p:sldTgt/>
                                      </p:tgtEl>
                                    </p:cond>
                                  </p:endCondLst>
                                  <p:childTnLst>
                                    <p:animScale>
                                      <p:cBhvr>
                                        <p:cTn id="64" dur="3000" fill="hold"/>
                                        <p:tgtEl>
                                          <p:spTgt spid="377"/>
                                        </p:tgtEl>
                                      </p:cBhvr>
                                      <p:by x="150000" y="150000"/>
                                    </p:animScale>
                                  </p:childTnLst>
                                </p:cTn>
                              </p:par>
                              <p:par>
                                <p:cTn id="65" presetID="1" presetClass="entr" presetSubtype="0" fill="hold" grpId="0" nodeType="withEffect">
                                  <p:stCondLst>
                                    <p:cond delay="0"/>
                                  </p:stCondLst>
                                  <p:childTnLst>
                                    <p:set>
                                      <p:cBhvr>
                                        <p:cTn id="66" dur="1" fill="hold">
                                          <p:stCondLst>
                                            <p:cond delay="0"/>
                                          </p:stCondLst>
                                        </p:cTn>
                                        <p:tgtEl>
                                          <p:spTgt spid="379"/>
                                        </p:tgtEl>
                                        <p:attrNameLst>
                                          <p:attrName>style.visibility</p:attrName>
                                        </p:attrNameLst>
                                      </p:cBhvr>
                                      <p:to>
                                        <p:strVal val="visible"/>
                                      </p:to>
                                    </p:set>
                                  </p:childTnLst>
                                </p:cTn>
                              </p:par>
                              <p:par>
                                <p:cTn id="67" presetID="42" presetClass="path" presetSubtype="0" repeatCount="indefinite" accel="50000" decel="50000" fill="hold" grpId="0" nodeType="withEffect">
                                  <p:stCondLst>
                                    <p:cond delay="0"/>
                                  </p:stCondLst>
                                  <p:endCondLst>
                                    <p:cond evt="onNext" delay="0">
                                      <p:tgtEl>
                                        <p:sldTgt/>
                                      </p:tgtEl>
                                    </p:cond>
                                  </p:endCondLst>
                                  <p:childTnLst>
                                    <p:animMotion origin="layout" path="M 8.33333E-7 -0.03148 L 8.33333E-7 7.40741E-7 " pathEditMode="relative" rAng="0" ptsTypes="AA">
                                      <p:cBhvr>
                                        <p:cTn id="68" dur="3000" spd="-100000" fill="hold"/>
                                        <p:tgtEl>
                                          <p:spTgt spid="444"/>
                                        </p:tgtEl>
                                        <p:attrNameLst>
                                          <p:attrName>ppt_x</p:attrName>
                                          <p:attrName>ppt_y</p:attrName>
                                        </p:attrNameLst>
                                      </p:cBhvr>
                                      <p:rCtr x="0" y="1574"/>
                                    </p:animMotion>
                                  </p:childTnLst>
                                </p:cTn>
                              </p:par>
                              <p:par>
                                <p:cTn id="69" presetID="42" presetClass="path" presetSubtype="0" repeatCount="indefinite" accel="50000" decel="50000" fill="hold" grpId="0" nodeType="withEffect">
                                  <p:stCondLst>
                                    <p:cond delay="0"/>
                                  </p:stCondLst>
                                  <p:endCondLst>
                                    <p:cond evt="onNext" delay="0">
                                      <p:tgtEl>
                                        <p:sldTgt/>
                                      </p:tgtEl>
                                    </p:cond>
                                  </p:endCondLst>
                                  <p:childTnLst>
                                    <p:animMotion origin="layout" path="M 8.33333E-7 0.03149 L 8.33333E-7 -3.7037E-6 " pathEditMode="relative" rAng="0" ptsTypes="AA">
                                      <p:cBhvr>
                                        <p:cTn id="70" dur="3000" spd="-100000" fill="hold"/>
                                        <p:tgtEl>
                                          <p:spTgt spid="445"/>
                                        </p:tgtEl>
                                        <p:attrNameLst>
                                          <p:attrName>ppt_x</p:attrName>
                                          <p:attrName>ppt_y</p:attrName>
                                        </p:attrNameLst>
                                      </p:cBhvr>
                                      <p:rCtr x="0" y="-1574"/>
                                    </p:animMotion>
                                  </p:childTnLst>
                                </p:cTn>
                              </p:par>
                              <p:par>
                                <p:cTn id="71" presetID="6" presetClass="emph" presetSubtype="0" repeatCount="indefinite" fill="remove" grpId="1" nodeType="withEffect">
                                  <p:stCondLst>
                                    <p:cond delay="0"/>
                                  </p:stCondLst>
                                  <p:endCondLst>
                                    <p:cond evt="onNext" delay="0">
                                      <p:tgtEl>
                                        <p:sldTgt/>
                                      </p:tgtEl>
                                    </p:cond>
                                  </p:endCondLst>
                                  <p:childTnLst>
                                    <p:animScale>
                                      <p:cBhvr>
                                        <p:cTn id="72" dur="3000" fill="hold"/>
                                        <p:tgtEl>
                                          <p:spTgt spid="379"/>
                                        </p:tgtEl>
                                      </p:cBhvr>
                                      <p:by x="150000" y="150000"/>
                                    </p:animScale>
                                  </p:childTnLst>
                                </p:cTn>
                              </p:par>
                              <p:par>
                                <p:cTn id="73" presetID="1" presetClass="exit" presetSubtype="0" fill="hold" grpId="2" nodeType="withEffect">
                                  <p:stCondLst>
                                    <p:cond delay="0"/>
                                  </p:stCondLst>
                                  <p:childTnLst>
                                    <p:set>
                                      <p:cBhvr>
                                        <p:cTn id="74" dur="1" fill="hold">
                                          <p:stCondLst>
                                            <p:cond delay="0"/>
                                          </p:stCondLst>
                                        </p:cTn>
                                        <p:tgtEl>
                                          <p:spTgt spid="444"/>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4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42" presetClass="path" presetSubtype="0" repeatCount="indefinite" accel="50000" decel="50000" fill="hold" grpId="1" nodeType="withEffect">
                                  <p:stCondLst>
                                    <p:cond delay="0"/>
                                  </p:stCondLst>
                                  <p:endCondLst>
                                    <p:cond evt="onNext" delay="0">
                                      <p:tgtEl>
                                        <p:sldTgt/>
                                      </p:tgtEl>
                                    </p:cond>
                                  </p:endCondLst>
                                  <p:childTnLst>
                                    <p:animMotion origin="layout" path="M -2.22222E-6 0 L -0.00017 -0.01875 " pathEditMode="relative" rAng="0" ptsTypes="AA">
                                      <p:cBhvr>
                                        <p:cTn id="86" dur="3000" fill="hold"/>
                                        <p:tgtEl>
                                          <p:spTgt spid="207"/>
                                        </p:tgtEl>
                                        <p:attrNameLst>
                                          <p:attrName>ppt_x</p:attrName>
                                          <p:attrName>ppt_y</p:attrName>
                                        </p:attrNameLst>
                                      </p:cBhvr>
                                      <p:rCtr x="-17" y="-949"/>
                                    </p:animMotion>
                                  </p:childTnLst>
                                </p:cTn>
                              </p:par>
                              <p:par>
                                <p:cTn id="87" presetID="42" presetClass="path" presetSubtype="0" repeatCount="indefinite" accel="50000" decel="50000" fill="hold" grpId="1" nodeType="withEffect">
                                  <p:stCondLst>
                                    <p:cond delay="0"/>
                                  </p:stCondLst>
                                  <p:endCondLst>
                                    <p:cond evt="onNext" delay="0">
                                      <p:tgtEl>
                                        <p:sldTgt/>
                                      </p:tgtEl>
                                    </p:cond>
                                  </p:endCondLst>
                                  <p:childTnLst>
                                    <p:animMotion origin="layout" path="M -3.05556E-6 4.81481E-6 L -3.05556E-6 0.01898 " pathEditMode="relative" rAng="0" ptsTypes="AA">
                                      <p:cBhvr>
                                        <p:cTn id="88" dur="3000" fill="hold"/>
                                        <p:tgtEl>
                                          <p:spTgt spid="206"/>
                                        </p:tgtEl>
                                        <p:attrNameLst>
                                          <p:attrName>ppt_x</p:attrName>
                                          <p:attrName>ppt_y</p:attrName>
                                        </p:attrNameLst>
                                      </p:cBhvr>
                                      <p:rCtr x="0" y="949"/>
                                    </p:animMotion>
                                  </p:childTnLst>
                                </p:cTn>
                              </p:par>
                              <p:par>
                                <p:cTn id="89" presetID="6" presetClass="emph" presetSubtype="0" repeatCount="indefinite" fill="remove" grpId="1" nodeType="withEffect">
                                  <p:stCondLst>
                                    <p:cond delay="0"/>
                                  </p:stCondLst>
                                  <p:endCondLst>
                                    <p:cond evt="onNext" delay="0">
                                      <p:tgtEl>
                                        <p:sldTgt/>
                                      </p:tgtEl>
                                    </p:cond>
                                  </p:endCondLst>
                                  <p:childTnLst>
                                    <p:animScale>
                                      <p:cBhvr>
                                        <p:cTn id="90" dur="3000" fill="hold"/>
                                        <p:tgtEl>
                                          <p:spTgt spid="208"/>
                                        </p:tgtEl>
                                      </p:cBhvr>
                                      <p:by x="150000" y="150000"/>
                                    </p:animScale>
                                  </p:childTnLst>
                                </p:cTn>
                              </p:par>
                            </p:childTnLst>
                          </p:cTn>
                        </p:par>
                        <p:par>
                          <p:cTn id="91" fill="hold">
                            <p:stCondLst>
                              <p:cond delay="4637"/>
                            </p:stCondLst>
                            <p:childTnLst>
                              <p:par>
                                <p:cTn id="92" presetID="1" presetClass="entr" presetSubtype="0" fill="hold" nodeType="afterEffect">
                                  <p:stCondLst>
                                    <p:cond delay="0"/>
                                  </p:stCondLst>
                                  <p:childTnLst>
                                    <p:set>
                                      <p:cBhvr>
                                        <p:cTn id="93" dur="1" fill="hold">
                                          <p:stCondLst>
                                            <p:cond delay="0"/>
                                          </p:stCondLst>
                                        </p:cTn>
                                        <p:tgtEl>
                                          <p:spTgt spid="213"/>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03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par>
                          <p:cTn id="98" fill="hold">
                            <p:stCondLst>
                              <p:cond delay="4637"/>
                            </p:stCondLst>
                            <p:childTnLst>
                              <p:par>
                                <p:cTn id="99" presetID="1" presetClass="entr" presetSubtype="0" fill="hold" nodeType="afterEffect">
                                  <p:stCondLst>
                                    <p:cond delay="3000"/>
                                  </p:stCondLst>
                                  <p:childTnLst>
                                    <p:set>
                                      <p:cBhvr>
                                        <p:cTn id="100" dur="1" fill="hold">
                                          <p:stCondLst>
                                            <p:cond delay="0"/>
                                          </p:stCondLst>
                                        </p:cTn>
                                        <p:tgtEl>
                                          <p:spTgt spid="1036"/>
                                        </p:tgtEl>
                                        <p:attrNameLst>
                                          <p:attrName>style.visibility</p:attrName>
                                        </p:attrNameLst>
                                      </p:cBhvr>
                                      <p:to>
                                        <p:strVal val="visible"/>
                                      </p:to>
                                    </p:set>
                                  </p:childTnLst>
                                </p:cTn>
                              </p:par>
                              <p:par>
                                <p:cTn id="101" presetID="1" presetClass="entr" presetSubtype="0" fill="hold" nodeType="withEffect">
                                  <p:stCondLst>
                                    <p:cond delay="3000"/>
                                  </p:stCondLst>
                                  <p:childTnLst>
                                    <p:set>
                                      <p:cBhvr>
                                        <p:cTn id="102" dur="1" fill="hold">
                                          <p:stCondLst>
                                            <p:cond delay="0"/>
                                          </p:stCondLst>
                                        </p:cTn>
                                        <p:tgtEl>
                                          <p:spTgt spid="1028"/>
                                        </p:tgtEl>
                                        <p:attrNameLst>
                                          <p:attrName>style.visibility</p:attrName>
                                        </p:attrNameLst>
                                      </p:cBhvr>
                                      <p:to>
                                        <p:strVal val="visible"/>
                                      </p:to>
                                    </p:set>
                                  </p:childTnLst>
                                </p:cTn>
                              </p:par>
                              <p:par>
                                <p:cTn id="103" presetID="1" presetClass="entr" presetSubtype="0" fill="hold" grpId="0" nodeType="withEffect">
                                  <p:stCondLst>
                                    <p:cond delay="3000"/>
                                  </p:stCondLst>
                                  <p:childTnLst>
                                    <p:set>
                                      <p:cBhvr>
                                        <p:cTn id="104" dur="1" fill="hold">
                                          <p:stCondLst>
                                            <p:cond delay="0"/>
                                          </p:stCondLst>
                                        </p:cTn>
                                        <p:tgtEl>
                                          <p:spTgt spid="98"/>
                                        </p:tgtEl>
                                        <p:attrNameLst>
                                          <p:attrName>style.visibility</p:attrName>
                                        </p:attrNameLst>
                                      </p:cBhvr>
                                      <p:to>
                                        <p:strVal val="visible"/>
                                      </p:to>
                                    </p:set>
                                  </p:childTnLst>
                                </p:cTn>
                              </p:par>
                            </p:childTnLst>
                          </p:cTn>
                        </p:par>
                        <p:par>
                          <p:cTn id="105" fill="hold">
                            <p:stCondLst>
                              <p:cond delay="7637"/>
                            </p:stCondLst>
                            <p:childTnLst>
                              <p:par>
                                <p:cTn id="106" presetID="1" presetClass="entr" presetSubtype="0" fill="hold" nodeType="afterEffect">
                                  <p:stCondLst>
                                    <p:cond delay="3000"/>
                                  </p:stCondLst>
                                  <p:childTnLst>
                                    <p:set>
                                      <p:cBhvr>
                                        <p:cTn id="107" dur="1" fill="hold">
                                          <p:stCondLst>
                                            <p:cond delay="0"/>
                                          </p:stCondLst>
                                        </p:cTn>
                                        <p:tgtEl>
                                          <p:spTgt spid="1037"/>
                                        </p:tgtEl>
                                        <p:attrNameLst>
                                          <p:attrName>style.visibility</p:attrName>
                                        </p:attrNameLst>
                                      </p:cBhvr>
                                      <p:to>
                                        <p:strVal val="visible"/>
                                      </p:to>
                                    </p:set>
                                  </p:childTnLst>
                                </p:cTn>
                              </p:par>
                              <p:par>
                                <p:cTn id="108" presetID="1" presetClass="entr" presetSubtype="0" fill="hold" nodeType="withEffect">
                                  <p:stCondLst>
                                    <p:cond delay="3000"/>
                                  </p:stCondLst>
                                  <p:childTnLst>
                                    <p:set>
                                      <p:cBhvr>
                                        <p:cTn id="109" dur="1" fill="hold">
                                          <p:stCondLst>
                                            <p:cond delay="0"/>
                                          </p:stCondLst>
                                        </p:cTn>
                                        <p:tgtEl>
                                          <p:spTgt spid="1029"/>
                                        </p:tgtEl>
                                        <p:attrNameLst>
                                          <p:attrName>style.visibility</p:attrName>
                                        </p:attrNameLst>
                                      </p:cBhvr>
                                      <p:to>
                                        <p:strVal val="visible"/>
                                      </p:to>
                                    </p:set>
                                  </p:childTnLst>
                                </p:cTn>
                              </p:par>
                              <p:par>
                                <p:cTn id="110" presetID="1" presetClass="entr" presetSubtype="0" fill="hold" grpId="0" nodeType="withEffect">
                                  <p:stCondLst>
                                    <p:cond delay="3000"/>
                                  </p:stCondLst>
                                  <p:childTnLst>
                                    <p:set>
                                      <p:cBhvr>
                                        <p:cTn id="111" dur="1" fill="hold">
                                          <p:stCondLst>
                                            <p:cond delay="0"/>
                                          </p:stCondLst>
                                        </p:cTn>
                                        <p:tgtEl>
                                          <p:spTgt spid="99"/>
                                        </p:tgtEl>
                                        <p:attrNameLst>
                                          <p:attrName>style.visibility</p:attrName>
                                        </p:attrNameLst>
                                      </p:cBhvr>
                                      <p:to>
                                        <p:strVal val="visible"/>
                                      </p:to>
                                    </p:set>
                                  </p:childTnLst>
                                </p:cTn>
                              </p:par>
                            </p:childTnLst>
                          </p:cTn>
                        </p:par>
                        <p:par>
                          <p:cTn id="112" fill="hold">
                            <p:stCondLst>
                              <p:cond delay="10637"/>
                            </p:stCondLst>
                            <p:childTnLst>
                              <p:par>
                                <p:cTn id="113" presetID="1" presetClass="entr" presetSubtype="0" fill="hold" nodeType="afterEffect">
                                  <p:stCondLst>
                                    <p:cond delay="3000"/>
                                  </p:stCondLst>
                                  <p:childTnLst>
                                    <p:set>
                                      <p:cBhvr>
                                        <p:cTn id="114" dur="1" fill="hold">
                                          <p:stCondLst>
                                            <p:cond delay="0"/>
                                          </p:stCondLst>
                                        </p:cTn>
                                        <p:tgtEl>
                                          <p:spTgt spid="1033"/>
                                        </p:tgtEl>
                                        <p:attrNameLst>
                                          <p:attrName>style.visibility</p:attrName>
                                        </p:attrNameLst>
                                      </p:cBhvr>
                                      <p:to>
                                        <p:strVal val="visible"/>
                                      </p:to>
                                    </p:set>
                                  </p:childTnLst>
                                </p:cTn>
                              </p:par>
                              <p:par>
                                <p:cTn id="115" presetID="1" presetClass="entr" presetSubtype="0" fill="hold" nodeType="withEffect">
                                  <p:stCondLst>
                                    <p:cond delay="3000"/>
                                  </p:stCondLst>
                                  <p:childTnLst>
                                    <p:set>
                                      <p:cBhvr>
                                        <p:cTn id="116" dur="1" fill="hold">
                                          <p:stCondLst>
                                            <p:cond delay="0"/>
                                          </p:stCondLst>
                                        </p:cTn>
                                        <p:tgtEl>
                                          <p:spTgt spid="1027"/>
                                        </p:tgtEl>
                                        <p:attrNameLst>
                                          <p:attrName>style.visibility</p:attrName>
                                        </p:attrNameLst>
                                      </p:cBhvr>
                                      <p:to>
                                        <p:strVal val="visible"/>
                                      </p:to>
                                    </p:set>
                                  </p:childTnLst>
                                </p:cTn>
                              </p:par>
                            </p:childTnLst>
                          </p:cTn>
                        </p:par>
                        <p:par>
                          <p:cTn id="117" fill="hold">
                            <p:stCondLst>
                              <p:cond delay="13637"/>
                            </p:stCondLst>
                            <p:childTnLst>
                              <p:par>
                                <p:cTn id="118" presetID="1" presetClass="entr" presetSubtype="0" fill="hold" grpId="0" nodeType="afterEffect">
                                  <p:stCondLst>
                                    <p:cond delay="0"/>
                                  </p:stCondLst>
                                  <p:childTnLst>
                                    <p:set>
                                      <p:cBhvr>
                                        <p:cTn id="119" dur="1" fill="hold">
                                          <p:stCondLst>
                                            <p:cond delay="0"/>
                                          </p:stCondLst>
                                        </p:cTn>
                                        <p:tgtEl>
                                          <p:spTgt spid="100"/>
                                        </p:tgtEl>
                                        <p:attrNameLst>
                                          <p:attrName>style.visibility</p:attrName>
                                        </p:attrNameLst>
                                      </p:cBhvr>
                                      <p:to>
                                        <p:strVal val="visible"/>
                                      </p:to>
                                    </p:set>
                                  </p:childTnLst>
                                </p:cTn>
                              </p:par>
                            </p:childTnLst>
                          </p:cTn>
                        </p:par>
                        <p:par>
                          <p:cTn id="120" fill="hold">
                            <p:stCondLst>
                              <p:cond delay="13637"/>
                            </p:stCondLst>
                            <p:childTnLst>
                              <p:par>
                                <p:cTn id="121" presetID="1" presetClass="entr" presetSubtype="0" fill="hold" nodeType="afterEffect">
                                  <p:stCondLst>
                                    <p:cond delay="3000"/>
                                  </p:stCondLst>
                                  <p:childTnLst>
                                    <p:set>
                                      <p:cBhvr>
                                        <p:cTn id="122" dur="1" fill="hold">
                                          <p:stCondLst>
                                            <p:cond delay="0"/>
                                          </p:stCondLst>
                                        </p:cTn>
                                        <p:tgtEl>
                                          <p:spTgt spid="152"/>
                                        </p:tgtEl>
                                        <p:attrNameLst>
                                          <p:attrName>style.visibility</p:attrName>
                                        </p:attrNameLst>
                                      </p:cBhvr>
                                      <p:to>
                                        <p:strVal val="visible"/>
                                      </p:to>
                                    </p:set>
                                  </p:childTnLst>
                                </p:cTn>
                              </p:par>
                              <p:par>
                                <p:cTn id="123" presetID="1" presetClass="entr" presetSubtype="0" fill="hold" nodeType="withEffect">
                                  <p:stCondLst>
                                    <p:cond delay="3000"/>
                                  </p:stCondLst>
                                  <p:childTnLst>
                                    <p:set>
                                      <p:cBhvr>
                                        <p:cTn id="124" dur="1" fill="hold">
                                          <p:stCondLst>
                                            <p:cond delay="0"/>
                                          </p:stCondLst>
                                        </p:cTn>
                                        <p:tgtEl>
                                          <p:spTgt spid="1034"/>
                                        </p:tgtEl>
                                        <p:attrNameLst>
                                          <p:attrName>style.visibility</p:attrName>
                                        </p:attrNameLst>
                                      </p:cBhvr>
                                      <p:to>
                                        <p:strVal val="visible"/>
                                      </p:to>
                                    </p:set>
                                  </p:childTnLst>
                                </p:cTn>
                              </p:par>
                            </p:childTnLst>
                          </p:cTn>
                        </p:par>
                        <p:par>
                          <p:cTn id="125" fill="hold">
                            <p:stCondLst>
                              <p:cond delay="16637"/>
                            </p:stCondLst>
                            <p:childTnLst>
                              <p:par>
                                <p:cTn id="126" presetID="1" presetClass="exit" presetSubtype="0" fill="hold" nodeType="afterEffect">
                                  <p:stCondLst>
                                    <p:cond delay="3000"/>
                                  </p:stCondLst>
                                  <p:childTnLst>
                                    <p:set>
                                      <p:cBhvr>
                                        <p:cTn id="127" dur="1" fill="hold">
                                          <p:stCondLst>
                                            <p:cond delay="0"/>
                                          </p:stCondLst>
                                        </p:cTn>
                                        <p:tgtEl>
                                          <p:spTgt spid="213"/>
                                        </p:tgtEl>
                                        <p:attrNameLst>
                                          <p:attrName>style.visibility</p:attrName>
                                        </p:attrNameLst>
                                      </p:cBhvr>
                                      <p:to>
                                        <p:strVal val="hidden"/>
                                      </p:to>
                                    </p:set>
                                  </p:childTnLst>
                                </p:cTn>
                              </p:par>
                            </p:childTnLst>
                          </p:cTn>
                        </p:par>
                        <p:par>
                          <p:cTn id="128" fill="hold">
                            <p:stCondLst>
                              <p:cond delay="19637"/>
                            </p:stCondLst>
                            <p:childTnLst>
                              <p:par>
                                <p:cTn id="129" presetID="1" presetClass="exit" presetSubtype="0" fill="hold" nodeType="afterEffect">
                                  <p:stCondLst>
                                    <p:cond delay="0"/>
                                  </p:stCondLst>
                                  <p:childTnLst>
                                    <p:set>
                                      <p:cBhvr>
                                        <p:cTn id="130" dur="1" fill="hold">
                                          <p:stCondLst>
                                            <p:cond delay="0"/>
                                          </p:stCondLst>
                                        </p:cTn>
                                        <p:tgtEl>
                                          <p:spTgt spid="1028"/>
                                        </p:tgtEl>
                                        <p:attrNameLst>
                                          <p:attrName>style.visibility</p:attrName>
                                        </p:attrNameLst>
                                      </p:cBhvr>
                                      <p:to>
                                        <p:strVal val="hidden"/>
                                      </p:to>
                                    </p:set>
                                  </p:childTnLst>
                                </p:cTn>
                              </p:par>
                            </p:childTnLst>
                          </p:cTn>
                        </p:par>
                        <p:par>
                          <p:cTn id="131" fill="hold">
                            <p:stCondLst>
                              <p:cond delay="19637"/>
                            </p:stCondLst>
                            <p:childTnLst>
                              <p:par>
                                <p:cTn id="132" presetID="1" presetClass="exit" presetSubtype="0" fill="hold" nodeType="afterEffect">
                                  <p:stCondLst>
                                    <p:cond delay="0"/>
                                  </p:stCondLst>
                                  <p:childTnLst>
                                    <p:set>
                                      <p:cBhvr>
                                        <p:cTn id="133" dur="1" fill="hold">
                                          <p:stCondLst>
                                            <p:cond delay="0"/>
                                          </p:stCondLst>
                                        </p:cTn>
                                        <p:tgtEl>
                                          <p:spTgt spid="1029"/>
                                        </p:tgtEl>
                                        <p:attrNameLst>
                                          <p:attrName>style.visibility</p:attrName>
                                        </p:attrNameLst>
                                      </p:cBhvr>
                                      <p:to>
                                        <p:strVal val="hidden"/>
                                      </p:to>
                                    </p:set>
                                  </p:childTnLst>
                                </p:cTn>
                              </p:par>
                            </p:childTnLst>
                          </p:cTn>
                        </p:par>
                        <p:par>
                          <p:cTn id="134" fill="hold">
                            <p:stCondLst>
                              <p:cond delay="19637"/>
                            </p:stCondLst>
                            <p:childTnLst>
                              <p:par>
                                <p:cTn id="135" presetID="1" presetClass="exit" presetSubtype="0" fill="hold" nodeType="afterEffect">
                                  <p:stCondLst>
                                    <p:cond delay="0"/>
                                  </p:stCondLst>
                                  <p:childTnLst>
                                    <p:set>
                                      <p:cBhvr>
                                        <p:cTn id="136" dur="1" fill="hold">
                                          <p:stCondLst>
                                            <p:cond delay="0"/>
                                          </p:stCondLst>
                                        </p:cTn>
                                        <p:tgtEl>
                                          <p:spTgt spid="1027"/>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036"/>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037"/>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033"/>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03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98"/>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9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00"/>
                                        </p:tgtEl>
                                        <p:attrNameLst>
                                          <p:attrName>style.visibility</p:attrName>
                                        </p:attrNameLst>
                                      </p:cBhvr>
                                      <p:to>
                                        <p:strVal val="hidden"/>
                                      </p:to>
                                    </p:set>
                                  </p:childTnLst>
                                </p:cTn>
                              </p:par>
                            </p:childTnLst>
                          </p:cTn>
                        </p:par>
                        <p:par>
                          <p:cTn id="153" fill="hold">
                            <p:stCondLst>
                              <p:cond delay="19637"/>
                            </p:stCondLst>
                            <p:childTnLst>
                              <p:par>
                                <p:cTn id="154" presetID="1" presetClass="entr" presetSubtype="0" fill="hold" nodeType="afterEffect">
                                  <p:stCondLst>
                                    <p:cond delay="0"/>
                                  </p:stCondLst>
                                  <p:childTnLst>
                                    <p:set>
                                      <p:cBhvr>
                                        <p:cTn id="155" dur="1" fill="hold">
                                          <p:stCondLst>
                                            <p:cond delay="0"/>
                                          </p:stCondLst>
                                        </p:cTn>
                                        <p:tgtEl>
                                          <p:spTgt spid="213"/>
                                        </p:tgtEl>
                                        <p:attrNameLst>
                                          <p:attrName>style.visibility</p:attrName>
                                        </p:attrNameLst>
                                      </p:cBhvr>
                                      <p:to>
                                        <p:strVal val="visible"/>
                                      </p:to>
                                    </p:set>
                                  </p:childTnLst>
                                </p:cTn>
                              </p:par>
                              <p:par>
                                <p:cTn id="156" presetID="1" presetClass="entr" presetSubtype="0" fill="hold" nodeType="withEffect">
                                  <p:stCondLst>
                                    <p:cond delay="3000"/>
                                  </p:stCondLst>
                                  <p:childTnLst>
                                    <p:set>
                                      <p:cBhvr>
                                        <p:cTn id="157" dur="1" fill="hold">
                                          <p:stCondLst>
                                            <p:cond delay="0"/>
                                          </p:stCondLst>
                                        </p:cTn>
                                        <p:tgtEl>
                                          <p:spTgt spid="1035"/>
                                        </p:tgtEl>
                                        <p:attrNameLst>
                                          <p:attrName>style.visibility</p:attrName>
                                        </p:attrNameLst>
                                      </p:cBhvr>
                                      <p:to>
                                        <p:strVal val="visible"/>
                                      </p:to>
                                    </p:set>
                                  </p:childTnLst>
                                </p:cTn>
                              </p:par>
                              <p:par>
                                <p:cTn id="158" presetID="1" presetClass="entr" presetSubtype="0" fill="hold" grpId="2" nodeType="withEffect">
                                  <p:stCondLst>
                                    <p:cond delay="3000"/>
                                  </p:stCondLst>
                                  <p:childTnLst>
                                    <p:set>
                                      <p:cBhvr>
                                        <p:cTn id="159" dur="1" fill="hold">
                                          <p:stCondLst>
                                            <p:cond delay="0"/>
                                          </p:stCondLst>
                                        </p:cTn>
                                        <p:tgtEl>
                                          <p:spTgt spid="97"/>
                                        </p:tgtEl>
                                        <p:attrNameLst>
                                          <p:attrName>style.visibility</p:attrName>
                                        </p:attrNameLst>
                                      </p:cBhvr>
                                      <p:to>
                                        <p:strVal val="visible"/>
                                      </p:to>
                                    </p:set>
                                  </p:childTnLst>
                                </p:cTn>
                              </p:par>
                            </p:childTnLst>
                          </p:cTn>
                        </p:par>
                        <p:par>
                          <p:cTn id="160" fill="hold">
                            <p:stCondLst>
                              <p:cond delay="22637"/>
                            </p:stCondLst>
                            <p:childTnLst>
                              <p:par>
                                <p:cTn id="161" presetID="1" presetClass="entr" presetSubtype="0" fill="hold" nodeType="afterEffect">
                                  <p:stCondLst>
                                    <p:cond delay="3000"/>
                                  </p:stCondLst>
                                  <p:childTnLst>
                                    <p:set>
                                      <p:cBhvr>
                                        <p:cTn id="162" dur="1" fill="hold">
                                          <p:stCondLst>
                                            <p:cond delay="0"/>
                                          </p:stCondLst>
                                        </p:cTn>
                                        <p:tgtEl>
                                          <p:spTgt spid="1036"/>
                                        </p:tgtEl>
                                        <p:attrNameLst>
                                          <p:attrName>style.visibility</p:attrName>
                                        </p:attrNameLst>
                                      </p:cBhvr>
                                      <p:to>
                                        <p:strVal val="visible"/>
                                      </p:to>
                                    </p:set>
                                  </p:childTnLst>
                                </p:cTn>
                              </p:par>
                              <p:par>
                                <p:cTn id="163" presetID="1" presetClass="entr" presetSubtype="0" fill="hold" nodeType="withEffect">
                                  <p:stCondLst>
                                    <p:cond delay="3000"/>
                                  </p:stCondLst>
                                  <p:childTnLst>
                                    <p:set>
                                      <p:cBhvr>
                                        <p:cTn id="164" dur="1" fill="hold">
                                          <p:stCondLst>
                                            <p:cond delay="0"/>
                                          </p:stCondLst>
                                        </p:cTn>
                                        <p:tgtEl>
                                          <p:spTgt spid="1028"/>
                                        </p:tgtEl>
                                        <p:attrNameLst>
                                          <p:attrName>style.visibility</p:attrName>
                                        </p:attrNameLst>
                                      </p:cBhvr>
                                      <p:to>
                                        <p:strVal val="visible"/>
                                      </p:to>
                                    </p:set>
                                  </p:childTnLst>
                                </p:cTn>
                              </p:par>
                              <p:par>
                                <p:cTn id="165" presetID="1" presetClass="entr" presetSubtype="0" fill="hold" grpId="2" nodeType="withEffect">
                                  <p:stCondLst>
                                    <p:cond delay="3000"/>
                                  </p:stCondLst>
                                  <p:childTnLst>
                                    <p:set>
                                      <p:cBhvr>
                                        <p:cTn id="166" dur="1" fill="hold">
                                          <p:stCondLst>
                                            <p:cond delay="0"/>
                                          </p:stCondLst>
                                        </p:cTn>
                                        <p:tgtEl>
                                          <p:spTgt spid="98"/>
                                        </p:tgtEl>
                                        <p:attrNameLst>
                                          <p:attrName>style.visibility</p:attrName>
                                        </p:attrNameLst>
                                      </p:cBhvr>
                                      <p:to>
                                        <p:strVal val="visible"/>
                                      </p:to>
                                    </p:set>
                                  </p:childTnLst>
                                </p:cTn>
                              </p:par>
                            </p:childTnLst>
                          </p:cTn>
                        </p:par>
                        <p:par>
                          <p:cTn id="167" fill="hold">
                            <p:stCondLst>
                              <p:cond delay="25637"/>
                            </p:stCondLst>
                            <p:childTnLst>
                              <p:par>
                                <p:cTn id="168" presetID="1" presetClass="entr" presetSubtype="0" fill="hold" nodeType="afterEffect">
                                  <p:stCondLst>
                                    <p:cond delay="3000"/>
                                  </p:stCondLst>
                                  <p:childTnLst>
                                    <p:set>
                                      <p:cBhvr>
                                        <p:cTn id="169" dur="1" fill="hold">
                                          <p:stCondLst>
                                            <p:cond delay="0"/>
                                          </p:stCondLst>
                                        </p:cTn>
                                        <p:tgtEl>
                                          <p:spTgt spid="1037"/>
                                        </p:tgtEl>
                                        <p:attrNameLst>
                                          <p:attrName>style.visibility</p:attrName>
                                        </p:attrNameLst>
                                      </p:cBhvr>
                                      <p:to>
                                        <p:strVal val="visible"/>
                                      </p:to>
                                    </p:set>
                                  </p:childTnLst>
                                </p:cTn>
                              </p:par>
                              <p:par>
                                <p:cTn id="170" presetID="1" presetClass="entr" presetSubtype="0" fill="hold" nodeType="withEffect">
                                  <p:stCondLst>
                                    <p:cond delay="3000"/>
                                  </p:stCondLst>
                                  <p:childTnLst>
                                    <p:set>
                                      <p:cBhvr>
                                        <p:cTn id="171" dur="1" fill="hold">
                                          <p:stCondLst>
                                            <p:cond delay="0"/>
                                          </p:stCondLst>
                                        </p:cTn>
                                        <p:tgtEl>
                                          <p:spTgt spid="1029"/>
                                        </p:tgtEl>
                                        <p:attrNameLst>
                                          <p:attrName>style.visibility</p:attrName>
                                        </p:attrNameLst>
                                      </p:cBhvr>
                                      <p:to>
                                        <p:strVal val="visible"/>
                                      </p:to>
                                    </p:set>
                                  </p:childTnLst>
                                </p:cTn>
                              </p:par>
                              <p:par>
                                <p:cTn id="172" presetID="1" presetClass="entr" presetSubtype="0" fill="hold" grpId="2" nodeType="withEffect">
                                  <p:stCondLst>
                                    <p:cond delay="3000"/>
                                  </p:stCondLst>
                                  <p:childTnLst>
                                    <p:set>
                                      <p:cBhvr>
                                        <p:cTn id="173" dur="1" fill="hold">
                                          <p:stCondLst>
                                            <p:cond delay="0"/>
                                          </p:stCondLst>
                                        </p:cTn>
                                        <p:tgtEl>
                                          <p:spTgt spid="99"/>
                                        </p:tgtEl>
                                        <p:attrNameLst>
                                          <p:attrName>style.visibility</p:attrName>
                                        </p:attrNameLst>
                                      </p:cBhvr>
                                      <p:to>
                                        <p:strVal val="visible"/>
                                      </p:to>
                                    </p:set>
                                  </p:childTnLst>
                                </p:cTn>
                              </p:par>
                            </p:childTnLst>
                          </p:cTn>
                        </p:par>
                        <p:par>
                          <p:cTn id="174" fill="hold">
                            <p:stCondLst>
                              <p:cond delay="28637"/>
                            </p:stCondLst>
                            <p:childTnLst>
                              <p:par>
                                <p:cTn id="175" presetID="1" presetClass="entr" presetSubtype="0" fill="hold" nodeType="afterEffect">
                                  <p:stCondLst>
                                    <p:cond delay="3000"/>
                                  </p:stCondLst>
                                  <p:childTnLst>
                                    <p:set>
                                      <p:cBhvr>
                                        <p:cTn id="176" dur="1" fill="hold">
                                          <p:stCondLst>
                                            <p:cond delay="0"/>
                                          </p:stCondLst>
                                        </p:cTn>
                                        <p:tgtEl>
                                          <p:spTgt spid="1033"/>
                                        </p:tgtEl>
                                        <p:attrNameLst>
                                          <p:attrName>style.visibility</p:attrName>
                                        </p:attrNameLst>
                                      </p:cBhvr>
                                      <p:to>
                                        <p:strVal val="visible"/>
                                      </p:to>
                                    </p:set>
                                  </p:childTnLst>
                                </p:cTn>
                              </p:par>
                              <p:par>
                                <p:cTn id="177" presetID="1" presetClass="entr" presetSubtype="0" fill="hold" nodeType="withEffect">
                                  <p:stCondLst>
                                    <p:cond delay="3000"/>
                                  </p:stCondLst>
                                  <p:childTnLst>
                                    <p:set>
                                      <p:cBhvr>
                                        <p:cTn id="178" dur="1" fill="hold">
                                          <p:stCondLst>
                                            <p:cond delay="0"/>
                                          </p:stCondLst>
                                        </p:cTn>
                                        <p:tgtEl>
                                          <p:spTgt spid="1027"/>
                                        </p:tgtEl>
                                        <p:attrNameLst>
                                          <p:attrName>style.visibility</p:attrName>
                                        </p:attrNameLst>
                                      </p:cBhvr>
                                      <p:to>
                                        <p:strVal val="visible"/>
                                      </p:to>
                                    </p:set>
                                  </p:childTnLst>
                                </p:cTn>
                              </p:par>
                              <p:par>
                                <p:cTn id="179" presetID="1" presetClass="entr" presetSubtype="0" fill="hold" grpId="2" nodeType="withEffect">
                                  <p:stCondLst>
                                    <p:cond delay="3000"/>
                                  </p:stCondLst>
                                  <p:childTnLst>
                                    <p:set>
                                      <p:cBhvr>
                                        <p:cTn id="180" dur="1" fill="hold">
                                          <p:stCondLst>
                                            <p:cond delay="0"/>
                                          </p:stCondLst>
                                        </p:cTn>
                                        <p:tgtEl>
                                          <p:spTgt spid="10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63"/>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94"/>
                                        </p:tgtEl>
                                        <p:attrNameLst>
                                          <p:attrName>style.visibility</p:attrName>
                                        </p:attrNameLst>
                                      </p:cBhvr>
                                      <p:to>
                                        <p:strVal val="visible"/>
                                      </p:to>
                                    </p:set>
                                  </p:childTnLst>
                                </p:cTn>
                              </p:par>
                              <p:par>
                                <p:cTn id="18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188" dur="3000" fill="hold"/>
                                        <p:tgtEl>
                                          <p:spTgt spid="163"/>
                                        </p:tgtEl>
                                        <p:attrNameLst>
                                          <p:attrName>ppt_x</p:attrName>
                                          <p:attrName>ppt_y</p:attrName>
                                        </p:attrNameLst>
                                      </p:cBhvr>
                                      <p:rCtr x="0" y="1319"/>
                                    </p:animMotion>
                                  </p:childTnLst>
                                </p:cTn>
                              </p:par>
                              <p:par>
                                <p:cTn id="189" presetID="1" presetClass="entr" presetSubtype="0" fill="hold" nodeType="withEffect">
                                  <p:stCondLst>
                                    <p:cond delay="0"/>
                                  </p:stCondLst>
                                  <p:childTnLst>
                                    <p:set>
                                      <p:cBhvr>
                                        <p:cTn id="190" dur="1" fill="hold">
                                          <p:stCondLst>
                                            <p:cond delay="0"/>
                                          </p:stCondLst>
                                        </p:cTn>
                                        <p:tgtEl>
                                          <p:spTgt spid="20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3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307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04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03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4"/>
                                        </p:tgtEl>
                                        <p:attrNameLst>
                                          <p:attrName>style.visibility</p:attrName>
                                        </p:attrNameLst>
                                      </p:cBhvr>
                                      <p:to>
                                        <p:strVal val="visible"/>
                                      </p:to>
                                    </p:set>
                                  </p:childTnLst>
                                </p:cTn>
                              </p:par>
                              <p:par>
                                <p:cTn id="203" presetID="1" presetClass="mediacall" presetSubtype="0" fill="hold" nodeType="withEffect">
                                  <p:stCondLst>
                                    <p:cond delay="0"/>
                                  </p:stCondLst>
                                  <p:childTnLst>
                                    <p:cmd type="call" cmd="playFrom(0.0)">
                                      <p:cBhvr>
                                        <p:cTn id="204" dur="4537" fill="hold"/>
                                        <p:tgtEl>
                                          <p:spTgt spid="4"/>
                                        </p:tgtEl>
                                      </p:cBhvr>
                                    </p:cmd>
                                  </p:childTnLst>
                                </p:cTn>
                              </p:par>
                              <p:par>
                                <p:cTn id="205" presetID="1" presetClass="mediacall" presetSubtype="0" fill="hold" nodeType="withEffect">
                                  <p:stCondLst>
                                    <p:cond delay="0"/>
                                  </p:stCondLst>
                                  <p:childTnLst>
                                    <p:cmd type="call" cmd="playFrom(0.0)">
                                      <p:cBhvr>
                                        <p:cTn id="206" dur="4437" fill="hold"/>
                                        <p:tgtEl>
                                          <p:spTgt spid="10"/>
                                        </p:tgtEl>
                                      </p:cBhvr>
                                    </p:cmd>
                                  </p:childTnLst>
                                </p:cTn>
                              </p:par>
                              <p:par>
                                <p:cTn id="207" presetID="1" presetClass="entr" presetSubtype="0" fill="hold" grpId="0" nodeType="withEffect">
                                  <p:stCondLst>
                                    <p:cond delay="0"/>
                                  </p:stCondLst>
                                  <p:childTnLst>
                                    <p:set>
                                      <p:cBhvr>
                                        <p:cTn id="208" dur="1" fill="hold">
                                          <p:stCondLst>
                                            <p:cond delay="0"/>
                                          </p:stCondLst>
                                        </p:cTn>
                                        <p:tgtEl>
                                          <p:spTgt spid="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03"/>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0"/>
                                        </p:tgtEl>
                                        <p:attrNameLst>
                                          <p:attrName>style.visibility</p:attrName>
                                        </p:attrNameLst>
                                      </p:cBhvr>
                                      <p:to>
                                        <p:strVal val="visible"/>
                                      </p:to>
                                    </p:set>
                                  </p:childTnLst>
                                </p:cTn>
                              </p:par>
                            </p:childTnLst>
                          </p:cTn>
                        </p:par>
                        <p:par>
                          <p:cTn id="213" fill="hold">
                            <p:stCondLst>
                              <p:cond delay="4537"/>
                            </p:stCondLst>
                            <p:childTnLst>
                              <p:par>
                                <p:cTn id="214" presetID="1" presetClass="entr" presetSubtype="0" fill="hold" nodeType="afterEffect">
                                  <p:stCondLst>
                                    <p:cond delay="0"/>
                                  </p:stCondLst>
                                  <p:childTnLst>
                                    <p:set>
                                      <p:cBhvr>
                                        <p:cTn id="215" dur="1" fill="hold">
                                          <p:stCondLst>
                                            <p:cond delay="0"/>
                                          </p:stCondLst>
                                        </p:cTn>
                                        <p:tgtEl>
                                          <p:spTgt spid="1041"/>
                                        </p:tgtEl>
                                        <p:attrNameLst>
                                          <p:attrName>style.visibility</p:attrName>
                                        </p:attrNameLst>
                                      </p:cBhvr>
                                      <p:to>
                                        <p:strVal val="visible"/>
                                      </p:to>
                                    </p:set>
                                  </p:childTnLst>
                                </p:cTn>
                              </p:par>
                            </p:childTnLst>
                          </p:cTn>
                        </p:par>
                        <p:par>
                          <p:cTn id="216" fill="hold">
                            <p:stCondLst>
                              <p:cond delay="4537"/>
                            </p:stCondLst>
                            <p:childTnLst>
                              <p:par>
                                <p:cTn id="217" presetID="1" presetClass="entr" presetSubtype="0" fill="hold" nodeType="afterEffect">
                                  <p:stCondLst>
                                    <p:cond delay="0"/>
                                  </p:stCondLst>
                                  <p:childTnLst>
                                    <p:set>
                                      <p:cBhvr>
                                        <p:cTn id="218" dur="1" fill="hold">
                                          <p:stCondLst>
                                            <p:cond delay="0"/>
                                          </p:stCondLst>
                                        </p:cTn>
                                        <p:tgtEl>
                                          <p:spTgt spid="1032"/>
                                        </p:tgtEl>
                                        <p:attrNameLst>
                                          <p:attrName>style.visibility</p:attrName>
                                        </p:attrNameLst>
                                      </p:cBhvr>
                                      <p:to>
                                        <p:strVal val="visible"/>
                                      </p:to>
                                    </p:set>
                                  </p:childTnLst>
                                </p:cTn>
                              </p:par>
                            </p:childTnLst>
                          </p:cTn>
                        </p:par>
                        <p:par>
                          <p:cTn id="219" fill="hold">
                            <p:stCondLst>
                              <p:cond delay="4537"/>
                            </p:stCondLst>
                            <p:childTnLst>
                              <p:par>
                                <p:cTn id="220" presetID="1" presetClass="entr" presetSubtype="0" fill="hold" grpId="0" nodeType="afterEffect">
                                  <p:stCondLst>
                                    <p:cond delay="0"/>
                                  </p:stCondLst>
                                  <p:childTnLst>
                                    <p:set>
                                      <p:cBhvr>
                                        <p:cTn id="221" dur="1" fill="hold">
                                          <p:stCondLst>
                                            <p:cond delay="0"/>
                                          </p:stCondLst>
                                        </p:cTn>
                                        <p:tgtEl>
                                          <p:spTgt spid="92"/>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104"/>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71"/>
                                        </p:tgtEl>
                                        <p:attrNameLst>
                                          <p:attrName>style.visibility</p:attrName>
                                        </p:attrNameLst>
                                      </p:cBhvr>
                                      <p:to>
                                        <p:strVal val="visible"/>
                                      </p:to>
                                    </p:set>
                                  </p:childTnLst>
                                </p:cTn>
                              </p:par>
                            </p:childTnLst>
                          </p:cTn>
                        </p:par>
                        <p:par>
                          <p:cTn id="226" fill="hold">
                            <p:stCondLst>
                              <p:cond delay="4537"/>
                            </p:stCondLst>
                            <p:childTnLst>
                              <p:par>
                                <p:cTn id="227" presetID="1" presetClass="entr" presetSubtype="0" fill="hold" nodeType="afterEffect">
                                  <p:stCondLst>
                                    <p:cond delay="3000"/>
                                  </p:stCondLst>
                                  <p:childTnLst>
                                    <p:set>
                                      <p:cBhvr>
                                        <p:cTn id="228" dur="1" fill="hold">
                                          <p:stCondLst>
                                            <p:cond delay="0"/>
                                          </p:stCondLst>
                                        </p:cTn>
                                        <p:tgtEl>
                                          <p:spTgt spid="1038"/>
                                        </p:tgtEl>
                                        <p:attrNameLst>
                                          <p:attrName>style.visibility</p:attrName>
                                        </p:attrNameLst>
                                      </p:cBhvr>
                                      <p:to>
                                        <p:strVal val="visible"/>
                                      </p:to>
                                    </p:set>
                                  </p:childTnLst>
                                </p:cTn>
                              </p:par>
                            </p:childTnLst>
                          </p:cTn>
                        </p:par>
                        <p:par>
                          <p:cTn id="229" fill="hold">
                            <p:stCondLst>
                              <p:cond delay="7537"/>
                            </p:stCondLst>
                            <p:childTnLst>
                              <p:par>
                                <p:cTn id="230" presetID="1" presetClass="entr" presetSubtype="0" fill="hold" nodeType="afterEffect">
                                  <p:stCondLst>
                                    <p:cond delay="0"/>
                                  </p:stCondLst>
                                  <p:childTnLst>
                                    <p:set>
                                      <p:cBhvr>
                                        <p:cTn id="231" dur="1" fill="hold">
                                          <p:stCondLst>
                                            <p:cond delay="0"/>
                                          </p:stCondLst>
                                        </p:cTn>
                                        <p:tgtEl>
                                          <p:spTgt spid="1030"/>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93"/>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107"/>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72"/>
                                        </p:tgtEl>
                                        <p:attrNameLst>
                                          <p:attrName>style.visibility</p:attrName>
                                        </p:attrNameLst>
                                      </p:cBhvr>
                                      <p:to>
                                        <p:strVal val="visible"/>
                                      </p:to>
                                    </p:set>
                                  </p:childTnLst>
                                </p:cTn>
                              </p:par>
                            </p:childTnLst>
                          </p:cTn>
                        </p:par>
                        <p:par>
                          <p:cTn id="238" fill="hold">
                            <p:stCondLst>
                              <p:cond delay="7537"/>
                            </p:stCondLst>
                            <p:childTnLst>
                              <p:par>
                                <p:cTn id="239" presetID="1" presetClass="exit" presetSubtype="0" fill="hold" nodeType="afterEffect">
                                  <p:stCondLst>
                                    <p:cond delay="6000"/>
                                  </p:stCondLst>
                                  <p:childTnLst>
                                    <p:set>
                                      <p:cBhvr>
                                        <p:cTn id="240" dur="1" fill="hold">
                                          <p:stCondLst>
                                            <p:cond delay="0"/>
                                          </p:stCondLst>
                                        </p:cTn>
                                        <p:tgtEl>
                                          <p:spTgt spid="1040"/>
                                        </p:tgtEl>
                                        <p:attrNameLst>
                                          <p:attrName>style.visibility</p:attrName>
                                        </p:attrNameLst>
                                      </p:cBhvr>
                                      <p:to>
                                        <p:strVal val="hidden"/>
                                      </p:to>
                                    </p:set>
                                  </p:childTnLst>
                                </p:cTn>
                              </p:par>
                            </p:childTnLst>
                          </p:cTn>
                        </p:par>
                        <p:par>
                          <p:cTn id="241" fill="hold">
                            <p:stCondLst>
                              <p:cond delay="13537"/>
                            </p:stCondLst>
                            <p:childTnLst>
                              <p:par>
                                <p:cTn id="242" presetID="1" presetClass="exit" presetSubtype="0" fill="hold" nodeType="afterEffect">
                                  <p:stCondLst>
                                    <p:cond delay="0"/>
                                  </p:stCondLst>
                                  <p:childTnLst>
                                    <p:set>
                                      <p:cBhvr>
                                        <p:cTn id="243" dur="1" fill="hold">
                                          <p:stCondLst>
                                            <p:cond delay="0"/>
                                          </p:stCondLst>
                                        </p:cTn>
                                        <p:tgtEl>
                                          <p:spTgt spid="1031"/>
                                        </p:tgtEl>
                                        <p:attrNameLst>
                                          <p:attrName>style.visibility</p:attrName>
                                        </p:attrNameLst>
                                      </p:cBhvr>
                                      <p:to>
                                        <p:strVal val="hidden"/>
                                      </p:to>
                                    </p:set>
                                  </p:childTnLst>
                                </p:cTn>
                              </p:par>
                            </p:childTnLst>
                          </p:cTn>
                        </p:par>
                        <p:par>
                          <p:cTn id="244" fill="hold">
                            <p:stCondLst>
                              <p:cond delay="13537"/>
                            </p:stCondLst>
                            <p:childTnLst>
                              <p:par>
                                <p:cTn id="245" presetID="1" presetClass="exit" presetSubtype="0" fill="hold" nodeType="afterEffect">
                                  <p:stCondLst>
                                    <p:cond delay="0"/>
                                  </p:stCondLst>
                                  <p:childTnLst>
                                    <p:set>
                                      <p:cBhvr>
                                        <p:cTn id="246" dur="1" fill="hold">
                                          <p:stCondLst>
                                            <p:cond delay="0"/>
                                          </p:stCondLst>
                                        </p:cTn>
                                        <p:tgtEl>
                                          <p:spTgt spid="1041"/>
                                        </p:tgtEl>
                                        <p:attrNameLst>
                                          <p:attrName>style.visibility</p:attrName>
                                        </p:attrNameLst>
                                      </p:cBhvr>
                                      <p:to>
                                        <p:strVal val="hidden"/>
                                      </p:to>
                                    </p:set>
                                  </p:childTnLst>
                                </p:cTn>
                              </p:par>
                            </p:childTnLst>
                          </p:cTn>
                        </p:par>
                        <p:par>
                          <p:cTn id="247" fill="hold">
                            <p:stCondLst>
                              <p:cond delay="13537"/>
                            </p:stCondLst>
                            <p:childTnLst>
                              <p:par>
                                <p:cTn id="248" presetID="1" presetClass="exit" presetSubtype="0" fill="hold" nodeType="afterEffect">
                                  <p:stCondLst>
                                    <p:cond delay="0"/>
                                  </p:stCondLst>
                                  <p:childTnLst>
                                    <p:set>
                                      <p:cBhvr>
                                        <p:cTn id="249" dur="1" fill="hold">
                                          <p:stCondLst>
                                            <p:cond delay="0"/>
                                          </p:stCondLst>
                                        </p:cTn>
                                        <p:tgtEl>
                                          <p:spTgt spid="1032"/>
                                        </p:tgtEl>
                                        <p:attrNameLst>
                                          <p:attrName>style.visibility</p:attrName>
                                        </p:attrNameLst>
                                      </p:cBhvr>
                                      <p:to>
                                        <p:strVal val="hidden"/>
                                      </p:to>
                                    </p:set>
                                  </p:childTnLst>
                                </p:cTn>
                              </p:par>
                            </p:childTnLst>
                          </p:cTn>
                        </p:par>
                        <p:par>
                          <p:cTn id="250" fill="hold">
                            <p:stCondLst>
                              <p:cond delay="13537"/>
                            </p:stCondLst>
                            <p:childTnLst>
                              <p:par>
                                <p:cTn id="251" presetID="1" presetClass="exit" presetSubtype="0" fill="hold" nodeType="afterEffect">
                                  <p:stCondLst>
                                    <p:cond delay="0"/>
                                  </p:stCondLst>
                                  <p:childTnLst>
                                    <p:set>
                                      <p:cBhvr>
                                        <p:cTn id="252" dur="1" fill="hold">
                                          <p:stCondLst>
                                            <p:cond delay="0"/>
                                          </p:stCondLst>
                                        </p:cTn>
                                        <p:tgtEl>
                                          <p:spTgt spid="1038"/>
                                        </p:tgtEl>
                                        <p:attrNameLst>
                                          <p:attrName>style.visibility</p:attrName>
                                        </p:attrNameLst>
                                      </p:cBhvr>
                                      <p:to>
                                        <p:strVal val="hidden"/>
                                      </p:to>
                                    </p:set>
                                  </p:childTnLst>
                                </p:cTn>
                              </p:par>
                            </p:childTnLst>
                          </p:cTn>
                        </p:par>
                        <p:par>
                          <p:cTn id="253" fill="hold">
                            <p:stCondLst>
                              <p:cond delay="13537"/>
                            </p:stCondLst>
                            <p:childTnLst>
                              <p:par>
                                <p:cTn id="254" presetID="1" presetClass="exit" presetSubtype="0" fill="hold" nodeType="afterEffect">
                                  <p:stCondLst>
                                    <p:cond delay="0"/>
                                  </p:stCondLst>
                                  <p:childTnLst>
                                    <p:set>
                                      <p:cBhvr>
                                        <p:cTn id="255" dur="1" fill="hold">
                                          <p:stCondLst>
                                            <p:cond delay="0"/>
                                          </p:stCondLst>
                                        </p:cTn>
                                        <p:tgtEl>
                                          <p:spTgt spid="1030"/>
                                        </p:tgtEl>
                                        <p:attrNameLst>
                                          <p:attrName>style.visibility</p:attrName>
                                        </p:attrNameLst>
                                      </p:cBhvr>
                                      <p:to>
                                        <p:strVal val="hidden"/>
                                      </p:to>
                                    </p:set>
                                  </p:childTnLst>
                                </p:cTn>
                              </p:par>
                              <p:par>
                                <p:cTn id="256" presetID="1" presetClass="exit" presetSubtype="0" fill="hold" grpId="1" nodeType="withEffect">
                                  <p:stCondLst>
                                    <p:cond delay="0"/>
                                  </p:stCondLst>
                                  <p:childTnLst>
                                    <p:set>
                                      <p:cBhvr>
                                        <p:cTn id="257" dur="1" fill="hold">
                                          <p:stCondLst>
                                            <p:cond delay="0"/>
                                          </p:stCondLst>
                                        </p:cTn>
                                        <p:tgtEl>
                                          <p:spTgt spid="3"/>
                                        </p:tgtEl>
                                        <p:attrNameLst>
                                          <p:attrName>style.visibility</p:attrName>
                                        </p:attrNameLst>
                                      </p:cBhvr>
                                      <p:to>
                                        <p:strVal val="hidden"/>
                                      </p:to>
                                    </p:set>
                                  </p:childTnLst>
                                </p:cTn>
                              </p:par>
                              <p:par>
                                <p:cTn id="258" presetID="1" presetClass="exit" presetSubtype="0" fill="hold" grpId="1" nodeType="withEffect">
                                  <p:stCondLst>
                                    <p:cond delay="0"/>
                                  </p:stCondLst>
                                  <p:childTnLst>
                                    <p:set>
                                      <p:cBhvr>
                                        <p:cTn id="259" dur="1" fill="hold">
                                          <p:stCondLst>
                                            <p:cond delay="0"/>
                                          </p:stCondLst>
                                        </p:cTn>
                                        <p:tgtEl>
                                          <p:spTgt spid="92"/>
                                        </p:tgtEl>
                                        <p:attrNameLst>
                                          <p:attrName>style.visibility</p:attrName>
                                        </p:attrNameLst>
                                      </p:cBhvr>
                                      <p:to>
                                        <p:strVal val="hidden"/>
                                      </p:to>
                                    </p:set>
                                  </p:childTnLst>
                                </p:cTn>
                              </p:par>
                              <p:par>
                                <p:cTn id="260" presetID="1" presetClass="exit" presetSubtype="0" fill="hold" grpId="1" nodeType="withEffect">
                                  <p:stCondLst>
                                    <p:cond delay="0"/>
                                  </p:stCondLst>
                                  <p:childTnLst>
                                    <p:set>
                                      <p:cBhvr>
                                        <p:cTn id="261" dur="1" fill="hold">
                                          <p:stCondLst>
                                            <p:cond delay="0"/>
                                          </p:stCondLst>
                                        </p:cTn>
                                        <p:tgtEl>
                                          <p:spTgt spid="93"/>
                                        </p:tgtEl>
                                        <p:attrNameLst>
                                          <p:attrName>style.visibility</p:attrName>
                                        </p:attrNameLst>
                                      </p:cBhvr>
                                      <p:to>
                                        <p:strVal val="hidden"/>
                                      </p:to>
                                    </p:set>
                                  </p:childTnLst>
                                </p:cTn>
                              </p:par>
                              <p:par>
                                <p:cTn id="262" presetID="1" presetClass="exit" presetSubtype="0" fill="hold" grpId="1" nodeType="withEffect">
                                  <p:stCondLst>
                                    <p:cond delay="0"/>
                                  </p:stCondLst>
                                  <p:childTnLst>
                                    <p:set>
                                      <p:cBhvr>
                                        <p:cTn id="263" dur="1" fill="hold">
                                          <p:stCondLst>
                                            <p:cond delay="0"/>
                                          </p:stCondLst>
                                        </p:cTn>
                                        <p:tgtEl>
                                          <p:spTgt spid="103"/>
                                        </p:tgtEl>
                                        <p:attrNameLst>
                                          <p:attrName>style.visibility</p:attrName>
                                        </p:attrNameLst>
                                      </p:cBhvr>
                                      <p:to>
                                        <p:strVal val="hidden"/>
                                      </p:to>
                                    </p:set>
                                  </p:childTnLst>
                                </p:cTn>
                              </p:par>
                              <p:par>
                                <p:cTn id="264" presetID="1" presetClass="exit" presetSubtype="0" fill="hold" grpId="1" nodeType="withEffect">
                                  <p:stCondLst>
                                    <p:cond delay="0"/>
                                  </p:stCondLst>
                                  <p:childTnLst>
                                    <p:set>
                                      <p:cBhvr>
                                        <p:cTn id="265" dur="1" fill="hold">
                                          <p:stCondLst>
                                            <p:cond delay="0"/>
                                          </p:stCondLst>
                                        </p:cTn>
                                        <p:tgtEl>
                                          <p:spTgt spid="70"/>
                                        </p:tgtEl>
                                        <p:attrNameLst>
                                          <p:attrName>style.visibility</p:attrName>
                                        </p:attrNameLst>
                                      </p:cBhvr>
                                      <p:to>
                                        <p:strVal val="hidden"/>
                                      </p:to>
                                    </p:set>
                                  </p:childTnLst>
                                </p:cTn>
                              </p:par>
                              <p:par>
                                <p:cTn id="266" presetID="1" presetClass="exit" presetSubtype="0" fill="hold" grpId="1" nodeType="withEffect">
                                  <p:stCondLst>
                                    <p:cond delay="0"/>
                                  </p:stCondLst>
                                  <p:childTnLst>
                                    <p:set>
                                      <p:cBhvr>
                                        <p:cTn id="267" dur="1" fill="hold">
                                          <p:stCondLst>
                                            <p:cond delay="0"/>
                                          </p:stCondLst>
                                        </p:cTn>
                                        <p:tgtEl>
                                          <p:spTgt spid="104"/>
                                        </p:tgtEl>
                                        <p:attrNameLst>
                                          <p:attrName>style.visibility</p:attrName>
                                        </p:attrNameLst>
                                      </p:cBhvr>
                                      <p:to>
                                        <p:strVal val="hidden"/>
                                      </p:to>
                                    </p:set>
                                  </p:childTnLst>
                                </p:cTn>
                              </p:par>
                              <p:par>
                                <p:cTn id="268" presetID="1" presetClass="exit" presetSubtype="0" fill="hold" grpId="1" nodeType="withEffect">
                                  <p:stCondLst>
                                    <p:cond delay="0"/>
                                  </p:stCondLst>
                                  <p:childTnLst>
                                    <p:set>
                                      <p:cBhvr>
                                        <p:cTn id="269" dur="1" fill="hold">
                                          <p:stCondLst>
                                            <p:cond delay="0"/>
                                          </p:stCondLst>
                                        </p:cTn>
                                        <p:tgtEl>
                                          <p:spTgt spid="71"/>
                                        </p:tgtEl>
                                        <p:attrNameLst>
                                          <p:attrName>style.visibility</p:attrName>
                                        </p:attrNameLst>
                                      </p:cBhvr>
                                      <p:to>
                                        <p:strVal val="hidden"/>
                                      </p:to>
                                    </p:set>
                                  </p:childTnLst>
                                </p:cTn>
                              </p:par>
                              <p:par>
                                <p:cTn id="270" presetID="1" presetClass="exit" presetSubtype="0" fill="hold" grpId="1" nodeType="withEffect">
                                  <p:stCondLst>
                                    <p:cond delay="0"/>
                                  </p:stCondLst>
                                  <p:childTnLst>
                                    <p:set>
                                      <p:cBhvr>
                                        <p:cTn id="271" dur="1" fill="hold">
                                          <p:stCondLst>
                                            <p:cond delay="0"/>
                                          </p:stCondLst>
                                        </p:cTn>
                                        <p:tgtEl>
                                          <p:spTgt spid="107"/>
                                        </p:tgtEl>
                                        <p:attrNameLst>
                                          <p:attrName>style.visibility</p:attrName>
                                        </p:attrNameLst>
                                      </p:cBhvr>
                                      <p:to>
                                        <p:strVal val="hidden"/>
                                      </p:to>
                                    </p:set>
                                  </p:childTnLst>
                                </p:cTn>
                              </p:par>
                              <p:par>
                                <p:cTn id="272" presetID="1" presetClass="exit" presetSubtype="0" fill="hold" grpId="1" nodeType="withEffect">
                                  <p:stCondLst>
                                    <p:cond delay="0"/>
                                  </p:stCondLst>
                                  <p:childTnLst>
                                    <p:set>
                                      <p:cBhvr>
                                        <p:cTn id="273" dur="1" fill="hold">
                                          <p:stCondLst>
                                            <p:cond delay="0"/>
                                          </p:stCondLst>
                                        </p:cTn>
                                        <p:tgtEl>
                                          <p:spTgt spid="72"/>
                                        </p:tgtEl>
                                        <p:attrNameLst>
                                          <p:attrName>style.visibility</p:attrName>
                                        </p:attrNameLst>
                                      </p:cBhvr>
                                      <p:to>
                                        <p:strVal val="hidden"/>
                                      </p:to>
                                    </p:set>
                                  </p:childTnLst>
                                </p:cTn>
                              </p:par>
                            </p:childTnLst>
                          </p:cTn>
                        </p:par>
                        <p:par>
                          <p:cTn id="274" fill="hold">
                            <p:stCondLst>
                              <p:cond delay="13537"/>
                            </p:stCondLst>
                            <p:childTnLst>
                              <p:par>
                                <p:cTn id="275" presetID="1" presetClass="entr" presetSubtype="0" fill="hold" nodeType="afterEffect">
                                  <p:stCondLst>
                                    <p:cond delay="3000"/>
                                  </p:stCondLst>
                                  <p:childTnLst>
                                    <p:set>
                                      <p:cBhvr>
                                        <p:cTn id="276" dur="1" fill="hold">
                                          <p:stCondLst>
                                            <p:cond delay="0"/>
                                          </p:stCondLst>
                                        </p:cTn>
                                        <p:tgtEl>
                                          <p:spTgt spid="1040"/>
                                        </p:tgtEl>
                                        <p:attrNameLst>
                                          <p:attrName>style.visibility</p:attrName>
                                        </p:attrNameLst>
                                      </p:cBhvr>
                                      <p:to>
                                        <p:strVal val="visible"/>
                                      </p:to>
                                    </p:set>
                                  </p:childTnLst>
                                </p:cTn>
                              </p:par>
                            </p:childTnLst>
                          </p:cTn>
                        </p:par>
                        <p:par>
                          <p:cTn id="277" fill="hold">
                            <p:stCondLst>
                              <p:cond delay="16537"/>
                            </p:stCondLst>
                            <p:childTnLst>
                              <p:par>
                                <p:cTn id="278" presetID="1" presetClass="entr" presetSubtype="0" fill="hold" nodeType="afterEffect">
                                  <p:stCondLst>
                                    <p:cond delay="0"/>
                                  </p:stCondLst>
                                  <p:childTnLst>
                                    <p:set>
                                      <p:cBhvr>
                                        <p:cTn id="279" dur="1" fill="hold">
                                          <p:stCondLst>
                                            <p:cond delay="0"/>
                                          </p:stCondLst>
                                        </p:cTn>
                                        <p:tgtEl>
                                          <p:spTgt spid="1031"/>
                                        </p:tgtEl>
                                        <p:attrNameLst>
                                          <p:attrName>style.visibility</p:attrName>
                                        </p:attrNameLst>
                                      </p:cBhvr>
                                      <p:to>
                                        <p:strVal val="visible"/>
                                      </p:to>
                                    </p:set>
                                  </p:childTnLst>
                                </p:cTn>
                              </p:par>
                              <p:par>
                                <p:cTn id="280" presetID="1" presetClass="entr" presetSubtype="0" fill="hold" grpId="2" nodeType="withEffect">
                                  <p:stCondLst>
                                    <p:cond delay="0"/>
                                  </p:stCondLst>
                                  <p:childTnLst>
                                    <p:set>
                                      <p:cBhvr>
                                        <p:cTn id="281" dur="1" fill="hold">
                                          <p:stCondLst>
                                            <p:cond delay="0"/>
                                          </p:stCondLst>
                                        </p:cTn>
                                        <p:tgtEl>
                                          <p:spTgt spid="3"/>
                                        </p:tgtEl>
                                        <p:attrNameLst>
                                          <p:attrName>style.visibility</p:attrName>
                                        </p:attrNameLst>
                                      </p:cBhvr>
                                      <p:to>
                                        <p:strVal val="visible"/>
                                      </p:to>
                                    </p:set>
                                  </p:childTnLst>
                                </p:cTn>
                              </p:par>
                              <p:par>
                                <p:cTn id="282" presetID="1" presetClass="entr" presetSubtype="0" fill="hold" grpId="2" nodeType="withEffect">
                                  <p:stCondLst>
                                    <p:cond delay="0"/>
                                  </p:stCondLst>
                                  <p:childTnLst>
                                    <p:set>
                                      <p:cBhvr>
                                        <p:cTn id="283" dur="1" fill="hold">
                                          <p:stCondLst>
                                            <p:cond delay="0"/>
                                          </p:stCondLst>
                                        </p:cTn>
                                        <p:tgtEl>
                                          <p:spTgt spid="103"/>
                                        </p:tgtEl>
                                        <p:attrNameLst>
                                          <p:attrName>style.visibility</p:attrName>
                                        </p:attrNameLst>
                                      </p:cBhvr>
                                      <p:to>
                                        <p:strVal val="visible"/>
                                      </p:to>
                                    </p:set>
                                  </p:childTnLst>
                                </p:cTn>
                              </p:par>
                              <p:par>
                                <p:cTn id="284" presetID="1" presetClass="entr" presetSubtype="0" fill="hold" grpId="2" nodeType="withEffect">
                                  <p:stCondLst>
                                    <p:cond delay="0"/>
                                  </p:stCondLst>
                                  <p:childTnLst>
                                    <p:set>
                                      <p:cBhvr>
                                        <p:cTn id="285" dur="1" fill="hold">
                                          <p:stCondLst>
                                            <p:cond delay="0"/>
                                          </p:stCondLst>
                                        </p:cTn>
                                        <p:tgtEl>
                                          <p:spTgt spid="70"/>
                                        </p:tgtEl>
                                        <p:attrNameLst>
                                          <p:attrName>style.visibility</p:attrName>
                                        </p:attrNameLst>
                                      </p:cBhvr>
                                      <p:to>
                                        <p:strVal val="visible"/>
                                      </p:to>
                                    </p:set>
                                  </p:childTnLst>
                                </p:cTn>
                              </p:par>
                            </p:childTnLst>
                          </p:cTn>
                        </p:par>
                        <p:par>
                          <p:cTn id="286" fill="hold">
                            <p:stCondLst>
                              <p:cond delay="16537"/>
                            </p:stCondLst>
                            <p:childTnLst>
                              <p:par>
                                <p:cTn id="287" presetID="1" presetClass="entr" presetSubtype="0" fill="hold" nodeType="afterEffect">
                                  <p:stCondLst>
                                    <p:cond delay="3000"/>
                                  </p:stCondLst>
                                  <p:childTnLst>
                                    <p:set>
                                      <p:cBhvr>
                                        <p:cTn id="288" dur="1" fill="hold">
                                          <p:stCondLst>
                                            <p:cond delay="0"/>
                                          </p:stCondLst>
                                        </p:cTn>
                                        <p:tgtEl>
                                          <p:spTgt spid="1041"/>
                                        </p:tgtEl>
                                        <p:attrNameLst>
                                          <p:attrName>style.visibility</p:attrName>
                                        </p:attrNameLst>
                                      </p:cBhvr>
                                      <p:to>
                                        <p:strVal val="visible"/>
                                      </p:to>
                                    </p:set>
                                  </p:childTnLst>
                                </p:cTn>
                              </p:par>
                            </p:childTnLst>
                          </p:cTn>
                        </p:par>
                        <p:par>
                          <p:cTn id="289" fill="hold">
                            <p:stCondLst>
                              <p:cond delay="19537"/>
                            </p:stCondLst>
                            <p:childTnLst>
                              <p:par>
                                <p:cTn id="290" presetID="1" presetClass="entr" presetSubtype="0" fill="hold" nodeType="afterEffect">
                                  <p:stCondLst>
                                    <p:cond delay="0"/>
                                  </p:stCondLst>
                                  <p:childTnLst>
                                    <p:set>
                                      <p:cBhvr>
                                        <p:cTn id="291" dur="1" fill="hold">
                                          <p:stCondLst>
                                            <p:cond delay="0"/>
                                          </p:stCondLst>
                                        </p:cTn>
                                        <p:tgtEl>
                                          <p:spTgt spid="1032"/>
                                        </p:tgtEl>
                                        <p:attrNameLst>
                                          <p:attrName>style.visibility</p:attrName>
                                        </p:attrNameLst>
                                      </p:cBhvr>
                                      <p:to>
                                        <p:strVal val="visible"/>
                                      </p:to>
                                    </p:set>
                                  </p:childTnLst>
                                </p:cTn>
                              </p:par>
                              <p:par>
                                <p:cTn id="292" presetID="1" presetClass="entr" presetSubtype="0" fill="hold" grpId="2" nodeType="withEffect">
                                  <p:stCondLst>
                                    <p:cond delay="0"/>
                                  </p:stCondLst>
                                  <p:childTnLst>
                                    <p:set>
                                      <p:cBhvr>
                                        <p:cTn id="293" dur="1" fill="hold">
                                          <p:stCondLst>
                                            <p:cond delay="0"/>
                                          </p:stCondLst>
                                        </p:cTn>
                                        <p:tgtEl>
                                          <p:spTgt spid="92"/>
                                        </p:tgtEl>
                                        <p:attrNameLst>
                                          <p:attrName>style.visibility</p:attrName>
                                        </p:attrNameLst>
                                      </p:cBhvr>
                                      <p:to>
                                        <p:strVal val="visible"/>
                                      </p:to>
                                    </p:set>
                                  </p:childTnLst>
                                </p:cTn>
                              </p:par>
                              <p:par>
                                <p:cTn id="294" presetID="1" presetClass="entr" presetSubtype="0" fill="hold" grpId="2" nodeType="withEffect">
                                  <p:stCondLst>
                                    <p:cond delay="0"/>
                                  </p:stCondLst>
                                  <p:childTnLst>
                                    <p:set>
                                      <p:cBhvr>
                                        <p:cTn id="295" dur="1" fill="hold">
                                          <p:stCondLst>
                                            <p:cond delay="0"/>
                                          </p:stCondLst>
                                        </p:cTn>
                                        <p:tgtEl>
                                          <p:spTgt spid="104"/>
                                        </p:tgtEl>
                                        <p:attrNameLst>
                                          <p:attrName>style.visibility</p:attrName>
                                        </p:attrNameLst>
                                      </p:cBhvr>
                                      <p:to>
                                        <p:strVal val="visible"/>
                                      </p:to>
                                    </p:set>
                                  </p:childTnLst>
                                </p:cTn>
                              </p:par>
                              <p:par>
                                <p:cTn id="296" presetID="1" presetClass="entr" presetSubtype="0" fill="hold" grpId="2" nodeType="withEffect">
                                  <p:stCondLst>
                                    <p:cond delay="0"/>
                                  </p:stCondLst>
                                  <p:childTnLst>
                                    <p:set>
                                      <p:cBhvr>
                                        <p:cTn id="297" dur="1" fill="hold">
                                          <p:stCondLst>
                                            <p:cond delay="0"/>
                                          </p:stCondLst>
                                        </p:cTn>
                                        <p:tgtEl>
                                          <p:spTgt spid="71"/>
                                        </p:tgtEl>
                                        <p:attrNameLst>
                                          <p:attrName>style.visibility</p:attrName>
                                        </p:attrNameLst>
                                      </p:cBhvr>
                                      <p:to>
                                        <p:strVal val="visible"/>
                                      </p:to>
                                    </p:set>
                                  </p:childTnLst>
                                </p:cTn>
                              </p:par>
                            </p:childTnLst>
                          </p:cTn>
                        </p:par>
                        <p:par>
                          <p:cTn id="298" fill="hold">
                            <p:stCondLst>
                              <p:cond delay="19537"/>
                            </p:stCondLst>
                            <p:childTnLst>
                              <p:par>
                                <p:cTn id="299" presetID="1" presetClass="entr" presetSubtype="0" fill="hold" nodeType="afterEffect">
                                  <p:stCondLst>
                                    <p:cond delay="3000"/>
                                  </p:stCondLst>
                                  <p:childTnLst>
                                    <p:set>
                                      <p:cBhvr>
                                        <p:cTn id="300" dur="1" fill="hold">
                                          <p:stCondLst>
                                            <p:cond delay="0"/>
                                          </p:stCondLst>
                                        </p:cTn>
                                        <p:tgtEl>
                                          <p:spTgt spid="1038"/>
                                        </p:tgtEl>
                                        <p:attrNameLst>
                                          <p:attrName>style.visibility</p:attrName>
                                        </p:attrNameLst>
                                      </p:cBhvr>
                                      <p:to>
                                        <p:strVal val="visible"/>
                                      </p:to>
                                    </p:set>
                                  </p:childTnLst>
                                </p:cTn>
                              </p:par>
                            </p:childTnLst>
                          </p:cTn>
                        </p:par>
                        <p:par>
                          <p:cTn id="301" fill="hold">
                            <p:stCondLst>
                              <p:cond delay="22537"/>
                            </p:stCondLst>
                            <p:childTnLst>
                              <p:par>
                                <p:cTn id="302" presetID="1" presetClass="entr" presetSubtype="0" fill="hold" nodeType="afterEffect">
                                  <p:stCondLst>
                                    <p:cond delay="0"/>
                                  </p:stCondLst>
                                  <p:childTnLst>
                                    <p:set>
                                      <p:cBhvr>
                                        <p:cTn id="303" dur="1" fill="hold">
                                          <p:stCondLst>
                                            <p:cond delay="0"/>
                                          </p:stCondLst>
                                        </p:cTn>
                                        <p:tgtEl>
                                          <p:spTgt spid="1030"/>
                                        </p:tgtEl>
                                        <p:attrNameLst>
                                          <p:attrName>style.visibility</p:attrName>
                                        </p:attrNameLst>
                                      </p:cBhvr>
                                      <p:to>
                                        <p:strVal val="visible"/>
                                      </p:to>
                                    </p:set>
                                  </p:childTnLst>
                                </p:cTn>
                              </p:par>
                              <p:par>
                                <p:cTn id="304" presetID="1" presetClass="entr" presetSubtype="0" fill="hold" grpId="2" nodeType="withEffect">
                                  <p:stCondLst>
                                    <p:cond delay="0"/>
                                  </p:stCondLst>
                                  <p:childTnLst>
                                    <p:set>
                                      <p:cBhvr>
                                        <p:cTn id="305" dur="1" fill="hold">
                                          <p:stCondLst>
                                            <p:cond delay="0"/>
                                          </p:stCondLst>
                                        </p:cTn>
                                        <p:tgtEl>
                                          <p:spTgt spid="93"/>
                                        </p:tgtEl>
                                        <p:attrNameLst>
                                          <p:attrName>style.visibility</p:attrName>
                                        </p:attrNameLst>
                                      </p:cBhvr>
                                      <p:to>
                                        <p:strVal val="visible"/>
                                      </p:to>
                                    </p:set>
                                  </p:childTnLst>
                                </p:cTn>
                              </p:par>
                              <p:par>
                                <p:cTn id="306" presetID="1" presetClass="entr" presetSubtype="0" fill="hold" grpId="2" nodeType="withEffect">
                                  <p:stCondLst>
                                    <p:cond delay="0"/>
                                  </p:stCondLst>
                                  <p:childTnLst>
                                    <p:set>
                                      <p:cBhvr>
                                        <p:cTn id="307" dur="1" fill="hold">
                                          <p:stCondLst>
                                            <p:cond delay="0"/>
                                          </p:stCondLst>
                                        </p:cTn>
                                        <p:tgtEl>
                                          <p:spTgt spid="107"/>
                                        </p:tgtEl>
                                        <p:attrNameLst>
                                          <p:attrName>style.visibility</p:attrName>
                                        </p:attrNameLst>
                                      </p:cBhvr>
                                      <p:to>
                                        <p:strVal val="visible"/>
                                      </p:to>
                                    </p:set>
                                  </p:childTnLst>
                                </p:cTn>
                              </p:par>
                              <p:par>
                                <p:cTn id="308" presetID="1" presetClass="entr" presetSubtype="0" fill="hold" grpId="2" nodeType="withEffect">
                                  <p:stCondLst>
                                    <p:cond delay="0"/>
                                  </p:stCondLst>
                                  <p:childTnLst>
                                    <p:set>
                                      <p:cBhvr>
                                        <p:cTn id="30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0" repeatCount="indefinite" fill="hold" display="0">
                  <p:stCondLst>
                    <p:cond delay="indefinite"/>
                  </p:stCondLst>
                </p:cTn>
                <p:tgtEl>
                  <p:spTgt spid="7"/>
                </p:tgtEl>
              </p:cMediaNode>
            </p:video>
            <p:seq concurrent="1" nextAc="seek">
              <p:cTn id="311" restart="whenNotActive" fill="hold" evtFilter="cancelBubble" nodeType="interactiveSeq">
                <p:stCondLst>
                  <p:cond evt="onClick" delay="0">
                    <p:tgtEl>
                      <p:spTgt spid="7"/>
                    </p:tgtEl>
                  </p:cond>
                </p:stCondLst>
                <p:endSync evt="end" delay="0">
                  <p:rtn val="all"/>
                </p:endSync>
                <p:childTnLst>
                  <p:par>
                    <p:cTn id="312" fill="hold">
                      <p:stCondLst>
                        <p:cond delay="0"/>
                      </p:stCondLst>
                      <p:childTnLst>
                        <p:par>
                          <p:cTn id="313" fill="hold">
                            <p:stCondLst>
                              <p:cond delay="0"/>
                            </p:stCondLst>
                            <p:childTnLst>
                              <p:par>
                                <p:cTn id="314" presetID="2" presetClass="mediacall" presetSubtype="0" fill="hold" nodeType="clickEffect">
                                  <p:stCondLst>
                                    <p:cond delay="0"/>
                                  </p:stCondLst>
                                  <p:childTnLst>
                                    <p:cmd type="call" cmd="togglePause">
                                      <p:cBhvr>
                                        <p:cTn id="315" dur="1" fill="hold"/>
                                        <p:tgtEl>
                                          <p:spTgt spid="7"/>
                                        </p:tgtEl>
                                      </p:cBhvr>
                                    </p:cmd>
                                  </p:childTnLst>
                                </p:cTn>
                              </p:par>
                            </p:childTnLst>
                          </p:cTn>
                        </p:par>
                      </p:childTnLst>
                    </p:cTn>
                  </p:par>
                </p:childTnLst>
              </p:cTn>
              <p:nextCondLst>
                <p:cond evt="onClick" delay="0">
                  <p:tgtEl>
                    <p:spTgt spid="7"/>
                  </p:tgtEl>
                </p:cond>
              </p:nextCondLst>
            </p:seq>
            <p:video>
              <p:cMediaNode vol="80000">
                <p:cTn id="316" repeatCount="indefinite" fill="hold" display="0">
                  <p:stCondLst>
                    <p:cond delay="indefinite"/>
                  </p:stCondLst>
                </p:cTn>
                <p:tgtEl>
                  <p:spTgt spid="8"/>
                </p:tgtEl>
              </p:cMediaNode>
            </p:video>
            <p:seq concurrent="1" nextAc="seek">
              <p:cTn id="317" restart="whenNotActive" fill="hold" evtFilter="cancelBubble" nodeType="interactiveSeq">
                <p:stCondLst>
                  <p:cond evt="onClick" delay="0">
                    <p:tgtEl>
                      <p:spTgt spid="8"/>
                    </p:tgtEl>
                  </p:cond>
                </p:stCondLst>
                <p:endSync evt="end" delay="0">
                  <p:rtn val="all"/>
                </p:endSync>
                <p:childTnLst>
                  <p:par>
                    <p:cTn id="318" fill="hold">
                      <p:stCondLst>
                        <p:cond delay="0"/>
                      </p:stCondLst>
                      <p:childTnLst>
                        <p:par>
                          <p:cTn id="319" fill="hold">
                            <p:stCondLst>
                              <p:cond delay="0"/>
                            </p:stCondLst>
                            <p:childTnLst>
                              <p:par>
                                <p:cTn id="320" presetID="2" presetClass="mediacall" presetSubtype="0" fill="hold" nodeType="clickEffect">
                                  <p:stCondLst>
                                    <p:cond delay="0"/>
                                  </p:stCondLst>
                                  <p:childTnLst>
                                    <p:cmd type="call" cmd="togglePause">
                                      <p:cBhvr>
                                        <p:cTn id="321" dur="1" fill="hold"/>
                                        <p:tgtEl>
                                          <p:spTgt spid="8"/>
                                        </p:tgtEl>
                                      </p:cBhvr>
                                    </p:cmd>
                                  </p:childTnLst>
                                </p:cTn>
                              </p:par>
                            </p:childTnLst>
                          </p:cTn>
                        </p:par>
                      </p:childTnLst>
                    </p:cTn>
                  </p:par>
                </p:childTnLst>
              </p:cTn>
              <p:nextCondLst>
                <p:cond evt="onClick" delay="0">
                  <p:tgtEl>
                    <p:spTgt spid="8"/>
                  </p:tgtEl>
                </p:cond>
              </p:nextCondLst>
            </p:seq>
            <p:video>
              <p:cMediaNode vol="80000">
                <p:cTn id="322" repeatCount="indefinite" fill="hold" display="0">
                  <p:stCondLst>
                    <p:cond delay="indefinite"/>
                  </p:stCondLst>
                </p:cTn>
                <p:tgtEl>
                  <p:spTgt spid="4"/>
                </p:tgtEl>
              </p:cMediaNode>
            </p:video>
            <p:seq concurrent="1" nextAc="seek">
              <p:cTn id="323" restart="whenNotActive" fill="hold" evtFilter="cancelBubble" nodeType="interactiveSeq">
                <p:stCondLst>
                  <p:cond evt="onClick" delay="0">
                    <p:tgtEl>
                      <p:spTgt spid="4"/>
                    </p:tgtEl>
                  </p:cond>
                </p:stCondLst>
                <p:endSync evt="end" delay="0">
                  <p:rtn val="all"/>
                </p:endSync>
                <p:childTnLst>
                  <p:par>
                    <p:cTn id="324" fill="hold">
                      <p:stCondLst>
                        <p:cond delay="0"/>
                      </p:stCondLst>
                      <p:childTnLst>
                        <p:par>
                          <p:cTn id="325" fill="hold">
                            <p:stCondLst>
                              <p:cond delay="0"/>
                            </p:stCondLst>
                            <p:childTnLst>
                              <p:par>
                                <p:cTn id="326" presetID="2" presetClass="mediacall" presetSubtype="0" fill="hold" nodeType="clickEffect">
                                  <p:stCondLst>
                                    <p:cond delay="0"/>
                                  </p:stCondLst>
                                  <p:childTnLst>
                                    <p:cmd type="call" cmd="togglePause">
                                      <p:cBhvr>
                                        <p:cTn id="327" dur="1" fill="hold"/>
                                        <p:tgtEl>
                                          <p:spTgt spid="4"/>
                                        </p:tgtEl>
                                      </p:cBhvr>
                                    </p:cmd>
                                  </p:childTnLst>
                                </p:cTn>
                              </p:par>
                            </p:childTnLst>
                          </p:cTn>
                        </p:par>
                      </p:childTnLst>
                    </p:cTn>
                  </p:par>
                </p:childTnLst>
              </p:cTn>
              <p:nextCondLst>
                <p:cond evt="onClick" delay="0">
                  <p:tgtEl>
                    <p:spTgt spid="4"/>
                  </p:tgtEl>
                </p:cond>
              </p:nextCondLst>
            </p:seq>
            <p:video>
              <p:cMediaNode vol="80000">
                <p:cTn id="328" repeatCount="indefinite" fill="hold" display="0">
                  <p:stCondLst>
                    <p:cond delay="indefinite"/>
                  </p:stCondLst>
                </p:cTn>
                <p:tgtEl>
                  <p:spTgt spid="10"/>
                </p:tgtEl>
              </p:cMediaNode>
            </p:video>
            <p:seq concurrent="1" nextAc="seek">
              <p:cTn id="329" restart="whenNotActive" fill="hold" evtFilter="cancelBubble" nodeType="interactiveSeq">
                <p:stCondLst>
                  <p:cond evt="onClick" delay="0">
                    <p:tgtEl>
                      <p:spTgt spid="10"/>
                    </p:tgtEl>
                  </p:cond>
                </p:stCondLst>
                <p:endSync evt="end" delay="0">
                  <p:rtn val="all"/>
                </p:endSync>
                <p:childTnLst>
                  <p:par>
                    <p:cTn id="330" fill="hold">
                      <p:stCondLst>
                        <p:cond delay="0"/>
                      </p:stCondLst>
                      <p:childTnLst>
                        <p:par>
                          <p:cTn id="331" fill="hold">
                            <p:stCondLst>
                              <p:cond delay="0"/>
                            </p:stCondLst>
                            <p:childTnLst>
                              <p:par>
                                <p:cTn id="332" presetID="2" presetClass="mediacall" presetSubtype="0" fill="hold" nodeType="clickEffect">
                                  <p:stCondLst>
                                    <p:cond delay="0"/>
                                  </p:stCondLst>
                                  <p:childTnLst>
                                    <p:cmd type="call" cmd="togglePause">
                                      <p:cBhvr>
                                        <p:cTn id="333" dur="1" fill="hold"/>
                                        <p:tgtEl>
                                          <p:spTgt spid="10"/>
                                        </p:tgtEl>
                                      </p:cBhvr>
                                    </p:cmd>
                                  </p:childTnLst>
                                </p:cTn>
                              </p:par>
                            </p:childTnLst>
                          </p:cTn>
                        </p:par>
                      </p:childTnLst>
                    </p:cTn>
                  </p:par>
                </p:childTnLst>
              </p:cTn>
              <p:nextCondLst>
                <p:cond evt="onClick" delay="0">
                  <p:tgtEl>
                    <p:spTgt spid="10"/>
                  </p:tgtEl>
                </p:cond>
              </p:nextCondLst>
            </p:seq>
          </p:childTnLst>
        </p:cTn>
      </p:par>
    </p:tnLst>
    <p:bldLst>
      <p:bldP spid="443" grpId="0" animBg="1"/>
      <p:bldP spid="443" grpId="1" animBg="1"/>
      <p:bldP spid="376" grpId="0" animBg="1"/>
      <p:bldP spid="376" grpId="1" animBg="1"/>
      <p:bldP spid="377" grpId="0" animBg="1"/>
      <p:bldP spid="377" grpId="1" animBg="1"/>
      <p:bldP spid="379" grpId="0" animBg="1"/>
      <p:bldP spid="379" grpId="1" animBg="1"/>
      <p:bldP spid="379" grpId="2" animBg="1"/>
      <p:bldP spid="444" grpId="0" animBg="1"/>
      <p:bldP spid="444" grpId="1" animBg="1"/>
      <p:bldP spid="444" grpId="2" animBg="1"/>
      <p:bldP spid="444" grpId="3" animBg="1"/>
      <p:bldP spid="445" grpId="0" animBg="1"/>
      <p:bldP spid="445" grpId="1" animBg="1"/>
      <p:bldP spid="445" grpId="2" animBg="1"/>
      <p:bldP spid="445" grpId="3" animBg="1"/>
      <p:bldP spid="166" grpId="0" animBg="1"/>
      <p:bldP spid="167" grpId="0" animBg="1"/>
      <p:bldP spid="163" grpId="0" animBg="1"/>
      <p:bldP spid="163" grpId="1" animBg="1"/>
      <p:bldP spid="204" grpId="0" animBg="1"/>
      <p:bldP spid="204" grpId="1" animBg="1"/>
      <p:bldP spid="206" grpId="0" animBg="1"/>
      <p:bldP spid="206" grpId="1" animBg="1"/>
      <p:bldP spid="206" grpId="2" animBg="1"/>
      <p:bldP spid="207" grpId="0" animBg="1"/>
      <p:bldP spid="207" grpId="1" animBg="1"/>
      <p:bldP spid="207" grpId="2" animBg="1"/>
      <p:bldP spid="208" grpId="0" animBg="1"/>
      <p:bldP spid="208" grpId="1" animBg="1"/>
      <p:bldP spid="208" grpId="2" animBg="1"/>
      <p:bldP spid="95" grpId="0" animBg="1"/>
      <p:bldP spid="97" grpId="0" animBg="1"/>
      <p:bldP spid="97" grpId="1" animBg="1"/>
      <p:bldP spid="97" grpId="2" animBg="1"/>
      <p:bldP spid="98" grpId="0" animBg="1"/>
      <p:bldP spid="98" grpId="1" animBg="1"/>
      <p:bldP spid="98" grpId="2" animBg="1"/>
      <p:bldP spid="99" grpId="0" animBg="1"/>
      <p:bldP spid="99" grpId="1" animBg="1"/>
      <p:bldP spid="99" grpId="2" animBg="1"/>
      <p:bldP spid="100" grpId="0" animBg="1"/>
      <p:bldP spid="100" grpId="1" animBg="1"/>
      <p:bldP spid="100" grpId="2" animBg="1"/>
      <p:bldP spid="103" grpId="0" animBg="1"/>
      <p:bldP spid="103" grpId="1" animBg="1"/>
      <p:bldP spid="103" grpId="2" animBg="1"/>
      <p:bldP spid="104" grpId="0" animBg="1"/>
      <p:bldP spid="104" grpId="1" animBg="1"/>
      <p:bldP spid="104" grpId="2" animBg="1"/>
      <p:bldP spid="107" grpId="0" animBg="1"/>
      <p:bldP spid="107" grpId="1" animBg="1"/>
      <p:bldP spid="107" grpId="2" animBg="1"/>
      <p:bldP spid="6" grpId="0"/>
      <p:bldP spid="65" grpId="0"/>
      <p:bldP spid="66" grpId="0"/>
      <p:bldP spid="67" grpId="0"/>
      <p:bldP spid="3" grpId="0" animBg="1"/>
      <p:bldP spid="3" grpId="1" animBg="1"/>
      <p:bldP spid="3" grpId="2" animBg="1"/>
      <p:bldP spid="92" grpId="0" animBg="1"/>
      <p:bldP spid="92" grpId="1" animBg="1"/>
      <p:bldP spid="92" grpId="2" animBg="1"/>
      <p:bldP spid="93" grpId="0" animBg="1"/>
      <p:bldP spid="93" grpId="1" animBg="1"/>
      <p:bldP spid="93" grpId="2" animBg="1"/>
      <p:bldP spid="94" grpId="0" animBg="1"/>
      <p:bldP spid="70" grpId="0" animBg="1"/>
      <p:bldP spid="70" grpId="1" animBg="1"/>
      <p:bldP spid="70" grpId="2" animBg="1"/>
      <p:bldP spid="71" grpId="0" animBg="1"/>
      <p:bldP spid="71" grpId="1" animBg="1"/>
      <p:bldP spid="71" grpId="2" animBg="1"/>
      <p:bldP spid="72" grpId="0" animBg="1"/>
      <p:bldP spid="72" grpId="1" animBg="1"/>
      <p:bldP spid="72" grpId="2" animBg="1"/>
    </p:bldLst>
  </p:timing>
</p:sld>
</file>

<file path=ppt/theme/theme1.xml><?xml version="1.0" encoding="utf-8"?>
<a:theme xmlns:a="http://schemas.openxmlformats.org/drawingml/2006/main" name="Office Theme">
  <a:themeElements>
    <a:clrScheme name="Custom 3">
      <a:dk1>
        <a:srgbClr val="05356A"/>
      </a:dk1>
      <a:lt1>
        <a:srgbClr val="FFFFFF"/>
      </a:lt1>
      <a:dk2>
        <a:srgbClr val="545454"/>
      </a:dk2>
      <a:lt2>
        <a:srgbClr val="F2F2F2"/>
      </a:lt2>
      <a:accent1>
        <a:srgbClr val="1578BC"/>
      </a:accent1>
      <a:accent2>
        <a:srgbClr val="F2F9E1"/>
      </a:accent2>
      <a:accent3>
        <a:srgbClr val="F2F2F2"/>
      </a:accent3>
      <a:accent4>
        <a:srgbClr val="F5AD03"/>
      </a:accent4>
      <a:accent5>
        <a:srgbClr val="1AB39F"/>
      </a:accent5>
      <a:accent6>
        <a:srgbClr val="E96A22"/>
      </a:accent6>
      <a:hlink>
        <a:srgbClr val="6C8C1A"/>
      </a:hlink>
      <a:folHlink>
        <a:srgbClr val="EE700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1965</TotalTime>
  <Words>2740</Words>
  <Application>Microsoft Macintosh PowerPoint</Application>
  <PresentationFormat>全屏显示(4:3)</PresentationFormat>
  <Paragraphs>786</Paragraphs>
  <Slides>22</Slides>
  <Notes>22</Notes>
  <HiddenSlides>4</HiddenSlides>
  <MMClips>8</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22</vt:i4>
      </vt:variant>
    </vt:vector>
  </HeadingPairs>
  <TitlesOfParts>
    <vt:vector size="32" baseType="lpstr">
      <vt:lpstr>等线</vt:lpstr>
      <vt:lpstr>CMR10</vt:lpstr>
      <vt:lpstr>Arial</vt:lpstr>
      <vt:lpstr>Calibri</vt:lpstr>
      <vt:lpstr>Calibri Light</vt:lpstr>
      <vt:lpstr>Helvetica Neue Medium</vt:lpstr>
      <vt:lpstr>Times New Roman</vt:lpstr>
      <vt:lpstr>Wingdings</vt:lpstr>
      <vt:lpstr>Wingdings 2</vt:lpstr>
      <vt:lpstr>Office Theme</vt:lpstr>
      <vt:lpstr>Simulation of  Concrete Cracking Pattern and  Residual Mechanical Properties for ASR and DEF Expansion</vt:lpstr>
      <vt:lpstr>CONTENTS</vt:lpstr>
      <vt:lpstr>BACKGROUND</vt:lpstr>
      <vt:lpstr>BACKGROUND</vt:lpstr>
      <vt:lpstr>BACKGROUND</vt:lpstr>
      <vt:lpstr>BACKGROUND</vt:lpstr>
      <vt:lpstr>Objective</vt:lpstr>
      <vt:lpstr>METHODOLOGY</vt:lpstr>
      <vt:lpstr>SIMULATION FLOW</vt:lpstr>
      <vt:lpstr>PowerPoint 演示文稿</vt:lpstr>
      <vt:lpstr>PowerPoint 演示文稿</vt:lpstr>
      <vt:lpstr>PowerPoint 演示文稿</vt:lpstr>
      <vt:lpstr>PowerPoint 演示文稿</vt:lpstr>
      <vt:lpstr>DEF EXPANSION RESULT</vt:lpstr>
      <vt:lpstr>PowerPoint 演示文稿</vt:lpstr>
      <vt:lpstr>ASR LOADING RESULT</vt:lpstr>
      <vt:lpstr>ASR LOADING RESULT</vt:lpstr>
      <vt:lpstr>DEF LOADING RESULT</vt:lpstr>
      <vt:lpstr>DEF LOADING RESULT</vt:lpstr>
      <vt:lpstr>COMPARE BETWEEN ASR AND DEF</vt:lpstr>
      <vt:lpstr>CONCLUSION</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语诗 孟</dc:creator>
  <cp:lastModifiedBy>孟　　??</cp:lastModifiedBy>
  <cp:revision>115</cp:revision>
  <cp:lastPrinted>2019-01-11T00:08:25Z</cp:lastPrinted>
  <dcterms:created xsi:type="dcterms:W3CDTF">2019-01-09T09:52:10Z</dcterms:created>
  <dcterms:modified xsi:type="dcterms:W3CDTF">2019-01-25T05:27:09Z</dcterms:modified>
</cp:coreProperties>
</file>